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4" r:id="rId7"/>
    <p:sldId id="265" r:id="rId8"/>
    <p:sldId id="266" r:id="rId9"/>
    <p:sldId id="267" r:id="rId10"/>
    <p:sldId id="269" r:id="rId11"/>
    <p:sldId id="270" r:id="rId12"/>
    <p:sldId id="258" r:id="rId13"/>
    <p:sldId id="259" r:id="rId14"/>
    <p:sldId id="260" r:id="rId15"/>
    <p:sldId id="261" r:id="rId16"/>
    <p:sldId id="262" r:id="rId17"/>
    <p:sldId id="26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469299-C4D0-2B71-AEE3-E790AEE3D572}" v="61" dt="2026-07-03T14:03:27.6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1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Foley" userId="S::cfoley@carshaltongirls.org.uk::46a413eb-6f13-4a69-a4a3-0eb7c6cb5409" providerId="AD" clId="Web-{3C469299-C4D0-2B71-AEE3-E790AEE3D572}"/>
    <pc:docChg chg="modSld">
      <pc:chgData name="Claire Foley" userId="S::cfoley@carshaltongirls.org.uk::46a413eb-6f13-4a69-a4a3-0eb7c6cb5409" providerId="AD" clId="Web-{3C469299-C4D0-2B71-AEE3-E790AEE3D572}" dt="2026-07-03T14:03:27.653" v="54" actId="20577"/>
      <pc:docMkLst>
        <pc:docMk/>
      </pc:docMkLst>
      <pc:sldChg chg="addSp delSp modSp">
        <pc:chgData name="Claire Foley" userId="S::cfoley@carshaltongirls.org.uk::46a413eb-6f13-4a69-a4a3-0eb7c6cb5409" providerId="AD" clId="Web-{3C469299-C4D0-2B71-AEE3-E790AEE3D572}" dt="2026-07-03T13:57:27.190" v="5" actId="1076"/>
        <pc:sldMkLst>
          <pc:docMk/>
          <pc:sldMk cId="2718141924" sldId="256"/>
        </pc:sldMkLst>
        <pc:spChg chg="mod">
          <ac:chgData name="Claire Foley" userId="S::cfoley@carshaltongirls.org.uk::46a413eb-6f13-4a69-a4a3-0eb7c6cb5409" providerId="AD" clId="Web-{3C469299-C4D0-2B71-AEE3-E790AEE3D572}" dt="2026-07-03T13:56:04.013" v="0" actId="20577"/>
          <ac:spMkLst>
            <pc:docMk/>
            <pc:sldMk cId="2718141924" sldId="256"/>
            <ac:spMk id="3" creationId="{EBB93910-6B71-4161-B28B-E6BF49AC3342}"/>
          </ac:spMkLst>
        </pc:spChg>
        <pc:picChg chg="del">
          <ac:chgData name="Claire Foley" userId="S::cfoley@carshaltongirls.org.uk::46a413eb-6f13-4a69-a4a3-0eb7c6cb5409" providerId="AD" clId="Web-{3C469299-C4D0-2B71-AEE3-E790AEE3D572}" dt="2026-07-03T13:56:33.921" v="1"/>
          <ac:picMkLst>
            <pc:docMk/>
            <pc:sldMk cId="2718141924" sldId="256"/>
            <ac:picMk id="4" creationId="{E1DEE2C6-45E5-47BE-B172-8C69EBE67707}"/>
          </ac:picMkLst>
        </pc:picChg>
        <pc:picChg chg="add mod">
          <ac:chgData name="Claire Foley" userId="S::cfoley@carshaltongirls.org.uk::46a413eb-6f13-4a69-a4a3-0eb7c6cb5409" providerId="AD" clId="Web-{3C469299-C4D0-2B71-AEE3-E790AEE3D572}" dt="2026-07-03T13:57:27.190" v="5" actId="1076"/>
          <ac:picMkLst>
            <pc:docMk/>
            <pc:sldMk cId="2718141924" sldId="256"/>
            <ac:picMk id="5" creationId="{D0106282-E468-5DFD-088D-639B01CB6CC5}"/>
          </ac:picMkLst>
        </pc:picChg>
      </pc:sldChg>
      <pc:sldChg chg="addSp delSp modSp">
        <pc:chgData name="Claire Foley" userId="S::cfoley@carshaltongirls.org.uk::46a413eb-6f13-4a69-a4a3-0eb7c6cb5409" providerId="AD" clId="Web-{3C469299-C4D0-2B71-AEE3-E790AEE3D572}" dt="2026-07-03T13:58:15.428" v="8" actId="1076"/>
        <pc:sldMkLst>
          <pc:docMk/>
          <pc:sldMk cId="3092587984" sldId="258"/>
        </pc:sldMkLst>
        <pc:picChg chg="add mod">
          <ac:chgData name="Claire Foley" userId="S::cfoley@carshaltongirls.org.uk::46a413eb-6f13-4a69-a4a3-0eb7c6cb5409" providerId="AD" clId="Web-{3C469299-C4D0-2B71-AEE3-E790AEE3D572}" dt="2026-07-03T13:58:15.428" v="8" actId="1076"/>
          <ac:picMkLst>
            <pc:docMk/>
            <pc:sldMk cId="3092587984" sldId="258"/>
            <ac:picMk id="4" creationId="{97BDBBF2-B9AC-A1A1-FF18-A5191E9260F1}"/>
          </ac:picMkLst>
        </pc:picChg>
        <pc:picChg chg="del">
          <ac:chgData name="Claire Foley" userId="S::cfoley@carshaltongirls.org.uk::46a413eb-6f13-4a69-a4a3-0eb7c6cb5409" providerId="AD" clId="Web-{3C469299-C4D0-2B71-AEE3-E790AEE3D572}" dt="2026-07-03T13:57:51.739" v="6"/>
          <ac:picMkLst>
            <pc:docMk/>
            <pc:sldMk cId="3092587984" sldId="258"/>
            <ac:picMk id="6" creationId="{E9E61504-B45F-B3A4-F8B3-996FFE9CBE67}"/>
          </ac:picMkLst>
        </pc:picChg>
      </pc:sldChg>
      <pc:sldChg chg="addSp delSp modSp">
        <pc:chgData name="Claire Foley" userId="S::cfoley@carshaltongirls.org.uk::46a413eb-6f13-4a69-a4a3-0eb7c6cb5409" providerId="AD" clId="Web-{3C469299-C4D0-2B71-AEE3-E790AEE3D572}" dt="2026-07-03T13:58:36.132" v="11" actId="1076"/>
        <pc:sldMkLst>
          <pc:docMk/>
          <pc:sldMk cId="3022017188" sldId="259"/>
        </pc:sldMkLst>
        <pc:picChg chg="add mod">
          <ac:chgData name="Claire Foley" userId="S::cfoley@carshaltongirls.org.uk::46a413eb-6f13-4a69-a4a3-0eb7c6cb5409" providerId="AD" clId="Web-{3C469299-C4D0-2B71-AEE3-E790AEE3D572}" dt="2026-07-03T13:58:36.132" v="11" actId="1076"/>
          <ac:picMkLst>
            <pc:docMk/>
            <pc:sldMk cId="3022017188" sldId="259"/>
            <ac:picMk id="2" creationId="{718BD22A-82A9-DD27-A42A-27D0177966D6}"/>
          </ac:picMkLst>
        </pc:picChg>
        <pc:picChg chg="del">
          <ac:chgData name="Claire Foley" userId="S::cfoley@carshaltongirls.org.uk::46a413eb-6f13-4a69-a4a3-0eb7c6cb5409" providerId="AD" clId="Web-{3C469299-C4D0-2B71-AEE3-E790AEE3D572}" dt="2026-07-03T13:58:21.913" v="9"/>
          <ac:picMkLst>
            <pc:docMk/>
            <pc:sldMk cId="3022017188" sldId="259"/>
            <ac:picMk id="6" creationId="{9CB04556-2076-7235-B901-34F3AEB60DF0}"/>
          </ac:picMkLst>
        </pc:picChg>
      </pc:sldChg>
      <pc:sldChg chg="delSp modSp delAnim">
        <pc:chgData name="Claire Foley" userId="S::cfoley@carshaltongirls.org.uk::46a413eb-6f13-4a69-a4a3-0eb7c6cb5409" providerId="AD" clId="Web-{3C469299-C4D0-2B71-AEE3-E790AEE3D572}" dt="2026-07-03T14:01:39.848" v="34" actId="20577"/>
        <pc:sldMkLst>
          <pc:docMk/>
          <pc:sldMk cId="3647325906" sldId="260"/>
        </pc:sldMkLst>
        <pc:spChg chg="mod">
          <ac:chgData name="Claire Foley" userId="S::cfoley@carshaltongirls.org.uk::46a413eb-6f13-4a69-a4a3-0eb7c6cb5409" providerId="AD" clId="Web-{3C469299-C4D0-2B71-AEE3-E790AEE3D572}" dt="2026-07-03T14:01:39.848" v="34" actId="20577"/>
          <ac:spMkLst>
            <pc:docMk/>
            <pc:sldMk cId="3647325906" sldId="260"/>
            <ac:spMk id="7" creationId="{1EFC1FDE-AC84-44BA-9C0B-16F7418C3B8D}"/>
          </ac:spMkLst>
        </pc:spChg>
        <pc:graphicFrameChg chg="del mod modGraphic">
          <ac:chgData name="Claire Foley" userId="S::cfoley@carshaltongirls.org.uk::46a413eb-6f13-4a69-a4a3-0eb7c6cb5409" providerId="AD" clId="Web-{3C469299-C4D0-2B71-AEE3-E790AEE3D572}" dt="2026-07-03T14:01:14.893" v="31"/>
          <ac:graphicFrameMkLst>
            <pc:docMk/>
            <pc:sldMk cId="3647325906" sldId="260"/>
            <ac:graphicFrameMk id="3" creationId="{D50E781B-6B1C-7FD9-8179-58BFEAFE25CB}"/>
          </ac:graphicFrameMkLst>
        </pc:graphicFrameChg>
      </pc:sldChg>
      <pc:sldChg chg="addSp delSp modSp">
        <pc:chgData name="Claire Foley" userId="S::cfoley@carshaltongirls.org.uk::46a413eb-6f13-4a69-a4a3-0eb7c6cb5409" providerId="AD" clId="Web-{3C469299-C4D0-2B71-AEE3-E790AEE3D572}" dt="2026-07-03T14:02:30.399" v="41" actId="1076"/>
        <pc:sldMkLst>
          <pc:docMk/>
          <pc:sldMk cId="816994878" sldId="261"/>
        </pc:sldMkLst>
        <pc:spChg chg="mod">
          <ac:chgData name="Claire Foley" userId="S::cfoley@carshaltongirls.org.uk::46a413eb-6f13-4a69-a4a3-0eb7c6cb5409" providerId="AD" clId="Web-{3C469299-C4D0-2B71-AEE3-E790AEE3D572}" dt="2026-07-03T14:02:30.399" v="41" actId="1076"/>
          <ac:spMkLst>
            <pc:docMk/>
            <pc:sldMk cId="816994878" sldId="261"/>
            <ac:spMk id="4" creationId="{48C93D8E-D510-47C6-B1BC-31D721422EBE}"/>
          </ac:spMkLst>
        </pc:spChg>
        <pc:spChg chg="mod">
          <ac:chgData name="Claire Foley" userId="S::cfoley@carshaltongirls.org.uk::46a413eb-6f13-4a69-a4a3-0eb7c6cb5409" providerId="AD" clId="Web-{3C469299-C4D0-2B71-AEE3-E790AEE3D572}" dt="2026-07-03T14:02:27.664" v="40" actId="1076"/>
          <ac:spMkLst>
            <pc:docMk/>
            <pc:sldMk cId="816994878" sldId="261"/>
            <ac:spMk id="5" creationId="{A914076E-39F1-440C-B10A-E5B2EF858953}"/>
          </ac:spMkLst>
        </pc:spChg>
        <pc:picChg chg="del">
          <ac:chgData name="Claire Foley" userId="S::cfoley@carshaltongirls.org.uk::46a413eb-6f13-4a69-a4a3-0eb7c6cb5409" providerId="AD" clId="Web-{3C469299-C4D0-2B71-AEE3-E790AEE3D572}" dt="2026-07-03T14:01:44.614" v="35"/>
          <ac:picMkLst>
            <pc:docMk/>
            <pc:sldMk cId="816994878" sldId="261"/>
            <ac:picMk id="3" creationId="{CF89947D-2378-7249-2F4F-6EBC4FD0C049}"/>
          </ac:picMkLst>
        </pc:picChg>
        <pc:picChg chg="add mod ord">
          <ac:chgData name="Claire Foley" userId="S::cfoley@carshaltongirls.org.uk::46a413eb-6f13-4a69-a4a3-0eb7c6cb5409" providerId="AD" clId="Web-{3C469299-C4D0-2B71-AEE3-E790AEE3D572}" dt="2026-07-03T14:02:23.867" v="39"/>
          <ac:picMkLst>
            <pc:docMk/>
            <pc:sldMk cId="816994878" sldId="261"/>
            <ac:picMk id="6" creationId="{133A433D-0C69-02A4-4704-195DF1002769}"/>
          </ac:picMkLst>
        </pc:picChg>
      </pc:sldChg>
      <pc:sldChg chg="delSp modSp">
        <pc:chgData name="Claire Foley" userId="S::cfoley@carshaltongirls.org.uk::46a413eb-6f13-4a69-a4a3-0eb7c6cb5409" providerId="AD" clId="Web-{3C469299-C4D0-2B71-AEE3-E790AEE3D572}" dt="2026-07-03T14:02:51.135" v="43" actId="20577"/>
        <pc:sldMkLst>
          <pc:docMk/>
          <pc:sldMk cId="385051127" sldId="262"/>
        </pc:sldMkLst>
        <pc:spChg chg="mod">
          <ac:chgData name="Claire Foley" userId="S::cfoley@carshaltongirls.org.uk::46a413eb-6f13-4a69-a4a3-0eb7c6cb5409" providerId="AD" clId="Web-{3C469299-C4D0-2B71-AEE3-E790AEE3D572}" dt="2026-07-03T14:02:51.135" v="43" actId="20577"/>
          <ac:spMkLst>
            <pc:docMk/>
            <pc:sldMk cId="385051127" sldId="262"/>
            <ac:spMk id="3" creationId="{783AEA64-D135-4662-94B3-996E26278911}"/>
          </ac:spMkLst>
        </pc:spChg>
        <pc:picChg chg="del">
          <ac:chgData name="Claire Foley" userId="S::cfoley@carshaltongirls.org.uk::46a413eb-6f13-4a69-a4a3-0eb7c6cb5409" providerId="AD" clId="Web-{3C469299-C4D0-2B71-AEE3-E790AEE3D572}" dt="2026-07-03T14:02:45.666" v="42"/>
          <ac:picMkLst>
            <pc:docMk/>
            <pc:sldMk cId="385051127" sldId="262"/>
            <ac:picMk id="6" creationId="{12317856-ADE0-4F35-8A9E-0BC650DCEA3B}"/>
          </ac:picMkLst>
        </pc:picChg>
      </pc:sldChg>
      <pc:sldChg chg="modSp">
        <pc:chgData name="Claire Foley" userId="S::cfoley@carshaltongirls.org.uk::46a413eb-6f13-4a69-a4a3-0eb7c6cb5409" providerId="AD" clId="Web-{3C469299-C4D0-2B71-AEE3-E790AEE3D572}" dt="2026-07-03T14:03:27.653" v="54" actId="20577"/>
        <pc:sldMkLst>
          <pc:docMk/>
          <pc:sldMk cId="269497728" sldId="263"/>
        </pc:sldMkLst>
        <pc:spChg chg="mod">
          <ac:chgData name="Claire Foley" userId="S::cfoley@carshaltongirls.org.uk::46a413eb-6f13-4a69-a4a3-0eb7c6cb5409" providerId="AD" clId="Web-{3C469299-C4D0-2B71-AEE3-E790AEE3D572}" dt="2026-07-03T14:03:27.653" v="54" actId="20577"/>
          <ac:spMkLst>
            <pc:docMk/>
            <pc:sldMk cId="269497728" sldId="263"/>
            <ac:spMk id="3" creationId="{057DEA13-22D5-4743-A6FF-626DA3A7EEF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E6A26-638B-49DB-B649-CE3A20DF6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936F51-50B9-44E6-BBF0-4CE400EADE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DF11A-BE2D-40BD-8A81-3C69249CE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734EA-1E51-45F9-8852-6FF20C416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2C97E-932B-463F-9D9A-7F8AF679E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991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475DD-9E2E-4B40-B7C1-514CF8AB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F6FA3-5B65-4895-B92B-F7FDA01D6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E6761-E6E3-4A71-BAB3-D31F54634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CE5D3-70A7-47CC-B3B0-9E3D54C32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77D762-B150-4C05-96A4-D92321B87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07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D4CC3-3979-46F4-98CA-2E13DE39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C41200-E758-4477-A303-15A7F91EF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05FCA-670E-4C4A-A6C4-9BBE0BDEC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AE0CF-06ED-4642-BC55-2532BE052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235EE-B983-402C-8AF0-96E6D5E72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929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CA514-51B7-4239-BD43-319B819F3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B6C43-37D2-422C-A756-2132EAFB3D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9BC117-D0EE-4C4E-85CA-7AD8AD4855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9A1A90-D6B9-4597-8EFD-2A446E7CF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2087EF-288D-4F77-8090-A4762BCB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D492DC-B40E-4508-AB67-D1F4D8D86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784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1B36B-48B5-4840-BFCD-7D506E0AA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6C038B-A86F-4422-9482-27A11EDA14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833DAB-7AE8-49D3-950A-EFCDAFC43C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E44CF5-E6BE-4BB6-8BFE-03A50BF60E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B23296-FE71-42C8-BE9B-47FB85E72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058C79-348E-4663-84FC-25A13FA5A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ABD7CC-D62A-4F95-B9FE-3A00AFA12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0E7747-D018-47A9-B44E-208ED033F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56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12AE2-3B97-4C19-83DB-1C71EFAFD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FBD0CC-C839-4D63-95A4-742CC2446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9BB0CC-A15D-47FA-B916-78583ECDC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152CE1-0B7B-4575-B662-7672B7D94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300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2B58-8625-426E-AC18-BD2E5EF26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C979E5-A3FD-458E-A392-19506C38B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297E8B-BB1F-4809-B0C1-D219EC9D0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525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CC061-DF96-48D4-94AC-1443901FB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6AC56-7CF8-4AA3-A297-2A29692CD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357FDF-E50B-49AC-B5D4-2505C0AED8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F08B-FCD4-4BC5-B9FE-D6BCFD49D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96A67A-58A6-4EFF-87A3-CF9271D11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E1C04D-2C6F-4003-A2BB-F0A9D68BA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78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24CD0-B66C-4A0A-AB73-4B7AC28D5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6461C4-C1B7-43EA-BC1C-6AC8CDCE5E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A8DE59-BE4E-46F0-BEE4-B4B3355A8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2C31D9-7F57-44AE-BE0C-03102685F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E8E11C-29FB-4CC0-A828-03D54E24F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AB341F-5D66-4691-B43B-BEC442D6F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726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8C33F-16BB-49C2-BED6-7AC0A90E5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3E1E6B-8B35-4919-9151-84EC3595CC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306C4-283B-4A6A-BB19-236CD67C3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39F18-424C-4D2C-AA23-726A11289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D7410-7664-479E-9D44-7C96455EA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0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4DAD79-93C0-43BC-A2D4-EB61838EE7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6B642B-947F-4594-B701-B5A1A0A34F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CF7ED1-76F6-4722-B0C3-7AB47F8CF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17B869-9A66-472F-BB47-21236EF15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A03AC9-0AA1-4D87-A90D-824CE4672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52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B6ED06-25B3-4DB8-8584-2E4329F51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4606C5-6AD8-4092-AFFA-3570FFC07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377D5-E23B-47BE-887E-64BB09C174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EF572-5B7C-4858-A911-30CED6C01B8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75D0C-A6E1-4334-BCBB-9DBC7CAEAD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0BD0-1349-4192-9068-E5AD5327E7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8266D-2697-4B2F-B377-2917F3F93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621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maths-is-important-but-should-it-be-compulsory-2205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amsp.org.uk/students/a-level/what-nex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studio.co.uk/product/casio-fx-991ex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3297E-1B2D-4154-90DA-0178F023E3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Year 12 A Level Maths Induction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B93910-6B71-4161-B28B-E6BF49AC33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July 2026</a:t>
            </a:r>
            <a:endParaRPr lang="en-GB" dirty="0"/>
          </a:p>
        </p:txBody>
      </p:sp>
      <p:pic>
        <p:nvPicPr>
          <p:cNvPr id="5" name="Picture 4" descr="A cellphone screen shot of a math book&#10;&#10;AI-generated content may be incorrect.">
            <a:extLst>
              <a:ext uri="{FF2B5EF4-FFF2-40B4-BE49-F238E27FC236}">
                <a16:creationId xmlns:a16="http://schemas.microsoft.com/office/drawing/2014/main" id="{D0106282-E468-5DFD-088D-639B01CB6C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670" y="2598057"/>
            <a:ext cx="3195460" cy="4259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141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300A666-77CF-4377-837A-BF5C5DDBFC0C}"/>
              </a:ext>
            </a:extLst>
          </p:cNvPr>
          <p:cNvSpPr txBox="1"/>
          <p:nvPr/>
        </p:nvSpPr>
        <p:spPr>
          <a:xfrm>
            <a:off x="4756826" y="5593404"/>
            <a:ext cx="4961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Find out more here: </a:t>
            </a:r>
            <a:r>
              <a:rPr lang="en-GB" dirty="0">
                <a:hlinkClick r:id="rId2"/>
              </a:rPr>
              <a:t>What next after AS/A level Mathematics? | AMSP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9C89E8-934E-A8CF-821F-E53BEBC08A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812" y="1187839"/>
            <a:ext cx="9694113" cy="4410434"/>
          </a:xfrm>
          <a:prstGeom prst="rect">
            <a:avLst/>
          </a:prstGeom>
        </p:spPr>
      </p:pic>
      <p:pic>
        <p:nvPicPr>
          <p:cNvPr id="3" name="Picture 2" descr="A red letter on a white background&#10;&#10;AI-generated content may be incorrect.">
            <a:extLst>
              <a:ext uri="{FF2B5EF4-FFF2-40B4-BE49-F238E27FC236}">
                <a16:creationId xmlns:a16="http://schemas.microsoft.com/office/drawing/2014/main" id="{0A8BD31C-DF78-EB12-A7B0-5256B6A12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4325" y="248369"/>
            <a:ext cx="394335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240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colorful rectangles with white text&#10;&#10;AI-generated content may be incorrect.">
            <a:extLst>
              <a:ext uri="{FF2B5EF4-FFF2-40B4-BE49-F238E27FC236}">
                <a16:creationId xmlns:a16="http://schemas.microsoft.com/office/drawing/2014/main" id="{D63E6FDF-B449-0B5C-77BD-71CF73EEA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984" y="657675"/>
            <a:ext cx="10317731" cy="554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888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1E6D005-6CB1-2D5A-7392-B48D801CF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85" y="360332"/>
            <a:ext cx="11181810" cy="613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09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test&#10;&#10;AI-generated content may be incorrect.">
            <a:extLst>
              <a:ext uri="{FF2B5EF4-FFF2-40B4-BE49-F238E27FC236}">
                <a16:creationId xmlns:a16="http://schemas.microsoft.com/office/drawing/2014/main" id="{2A1EDA81-CAAA-1FC8-F9FD-4B21EE729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18" y="674747"/>
            <a:ext cx="10561966" cy="476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345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2B4C47-2D50-FF12-6470-3C4F0FB82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832" y="729112"/>
            <a:ext cx="10339657" cy="5730455"/>
          </a:xfrm>
          <a:prstGeom prst="rect">
            <a:avLst/>
          </a:prstGeom>
        </p:spPr>
      </p:pic>
      <p:pic>
        <p:nvPicPr>
          <p:cNvPr id="3" name="Picture 2" descr="A computer keyboard with text below&#10;&#10;AI-generated content may be incorrect.">
            <a:extLst>
              <a:ext uri="{FF2B5EF4-FFF2-40B4-BE49-F238E27FC236}">
                <a16:creationId xmlns:a16="http://schemas.microsoft.com/office/drawing/2014/main" id="{576652DD-556E-4781-065C-38DD7148A0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800" y="1871932"/>
            <a:ext cx="12098546" cy="478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3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web page&#10;&#10;AI-generated content may be incorrect.">
            <a:extLst>
              <a:ext uri="{FF2B5EF4-FFF2-40B4-BE49-F238E27FC236}">
                <a16:creationId xmlns:a16="http://schemas.microsoft.com/office/drawing/2014/main" id="{87A4BDF6-5392-E6FD-ED8F-0AC2A2010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89" y="297702"/>
            <a:ext cx="7400925" cy="3990975"/>
          </a:xfrm>
          <a:prstGeom prst="rect">
            <a:avLst/>
          </a:prstGeom>
        </p:spPr>
      </p:pic>
      <p:pic>
        <p:nvPicPr>
          <p:cNvPr id="3" name="Picture 2" descr="A white rectangular object with blue text&#10;&#10;AI-generated content may be incorrect.">
            <a:extLst>
              <a:ext uri="{FF2B5EF4-FFF2-40B4-BE49-F238E27FC236}">
                <a16:creationId xmlns:a16="http://schemas.microsoft.com/office/drawing/2014/main" id="{ECF00265-7F2E-0A0F-8A8C-1DE6C9AF7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4048215"/>
            <a:ext cx="10896600" cy="281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37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10D8CA-4729-79BE-CA27-D5C2BEB7C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382" y="618586"/>
            <a:ext cx="10697653" cy="5620828"/>
          </a:xfrm>
          <a:prstGeom prst="rect">
            <a:avLst/>
          </a:prstGeom>
        </p:spPr>
      </p:pic>
      <p:pic>
        <p:nvPicPr>
          <p:cNvPr id="3" name="Picture 2" descr="A white rectangular object with blue text&#10;&#10;AI-generated content may be incorrect.">
            <a:extLst>
              <a:ext uri="{FF2B5EF4-FFF2-40B4-BE49-F238E27FC236}">
                <a16:creationId xmlns:a16="http://schemas.microsoft.com/office/drawing/2014/main" id="{2D750491-F6F8-AC5E-FAAF-6221E45C6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04" y="3218012"/>
            <a:ext cx="9503793" cy="207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800998-16F4-4977-89D4-0009CA1F839F}"/>
              </a:ext>
            </a:extLst>
          </p:cNvPr>
          <p:cNvSpPr txBox="1"/>
          <p:nvPr/>
        </p:nvSpPr>
        <p:spPr>
          <a:xfrm>
            <a:off x="379379" y="564204"/>
            <a:ext cx="4028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What will you learn?</a:t>
            </a:r>
          </a:p>
        </p:txBody>
      </p:sp>
      <p:sp>
        <p:nvSpPr>
          <p:cNvPr id="5" name="Arrow: Striped Right 4">
            <a:extLst>
              <a:ext uri="{FF2B5EF4-FFF2-40B4-BE49-F238E27FC236}">
                <a16:creationId xmlns:a16="http://schemas.microsoft.com/office/drawing/2014/main" id="{85947060-7982-440D-9D37-FE5FB516CB11}"/>
              </a:ext>
            </a:extLst>
          </p:cNvPr>
          <p:cNvSpPr/>
          <p:nvPr/>
        </p:nvSpPr>
        <p:spPr>
          <a:xfrm>
            <a:off x="3719462" y="2859932"/>
            <a:ext cx="2344366" cy="99222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A2E782E-11CD-FEE4-AB5A-9D69EE46B593}"/>
              </a:ext>
            </a:extLst>
          </p:cNvPr>
          <p:cNvSpPr/>
          <p:nvPr/>
        </p:nvSpPr>
        <p:spPr>
          <a:xfrm>
            <a:off x="393290" y="2418735"/>
            <a:ext cx="3362632" cy="247772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bg1"/>
                </a:solidFill>
                <a:ea typeface="Calibri"/>
                <a:cs typeface="Calibri"/>
              </a:rPr>
              <a:t>A Level Maths is a demanding but satisfying course. You will cover 19 units in your first year alone….</a:t>
            </a:r>
            <a:endParaRPr lang="en-US" sz="240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4" name="Picture 3" descr="A screenshot of a math chart&#10;&#10;AI-generated content may be incorrect.">
            <a:extLst>
              <a:ext uri="{FF2B5EF4-FFF2-40B4-BE49-F238E27FC236}">
                <a16:creationId xmlns:a16="http://schemas.microsoft.com/office/drawing/2014/main" id="{97BDBBF2-B9AC-A1A1-FF18-A5191E9260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3131" y="0"/>
            <a:ext cx="54969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87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2BB80B-0617-4E0A-B0CD-E118C812C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502" y="2947481"/>
            <a:ext cx="3616508" cy="27042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E63C0E-6D88-4465-8E6C-531599045C5A}"/>
              </a:ext>
            </a:extLst>
          </p:cNvPr>
          <p:cNvSpPr txBox="1"/>
          <p:nvPr/>
        </p:nvSpPr>
        <p:spPr>
          <a:xfrm>
            <a:off x="807706" y="5797685"/>
            <a:ext cx="5278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here for more information: </a:t>
            </a:r>
            <a:r>
              <a:rPr lang="en-GB" dirty="0">
                <a:hlinkClick r:id="rId3"/>
              </a:rPr>
              <a:t>Casio FX-991EX </a:t>
            </a:r>
            <a:r>
              <a:rPr lang="en-GB" dirty="0" err="1">
                <a:hlinkClick r:id="rId3"/>
              </a:rPr>
              <a:t>ClassWiz</a:t>
            </a:r>
            <a:r>
              <a:rPr lang="en-GB" dirty="0">
                <a:hlinkClick r:id="rId3"/>
              </a:rPr>
              <a:t> Advanced Scientific Calculator (sciencestudio.co.uk)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483157-F96F-4401-BCE4-C981BB6879A0}"/>
              </a:ext>
            </a:extLst>
          </p:cNvPr>
          <p:cNvSpPr/>
          <p:nvPr/>
        </p:nvSpPr>
        <p:spPr>
          <a:xfrm>
            <a:off x="1274590" y="500471"/>
            <a:ext cx="4146331" cy="22182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Over 2 years you will have covered 33 units !</a:t>
            </a:r>
          </a:p>
          <a:p>
            <a:endParaRPr lang="en-GB" dirty="0"/>
          </a:p>
          <a:p>
            <a:r>
              <a:rPr lang="en-GB" dirty="0"/>
              <a:t>You will need to have a </a:t>
            </a:r>
            <a:r>
              <a:rPr lang="en-GB" b="1" dirty="0">
                <a:solidFill>
                  <a:srgbClr val="FFFF00"/>
                </a:solidFill>
              </a:rPr>
              <a:t>lever arch ring binder</a:t>
            </a:r>
            <a:r>
              <a:rPr lang="en-GB" dirty="0">
                <a:solidFill>
                  <a:srgbClr val="FFFF00"/>
                </a:solidFill>
              </a:rPr>
              <a:t> </a:t>
            </a:r>
            <a:r>
              <a:rPr lang="en-GB" dirty="0"/>
              <a:t>in which to store your workbooks. </a:t>
            </a:r>
          </a:p>
          <a:p>
            <a:endParaRPr lang="en-GB" dirty="0"/>
          </a:p>
          <a:p>
            <a:r>
              <a:rPr lang="en-GB" dirty="0"/>
              <a:t>You will also need a </a:t>
            </a:r>
            <a:r>
              <a:rPr lang="en-GB" b="1" dirty="0" err="1">
                <a:solidFill>
                  <a:srgbClr val="FFFF00"/>
                </a:solidFill>
              </a:rPr>
              <a:t>ClassWiz</a:t>
            </a:r>
            <a:r>
              <a:rPr lang="en-GB" b="1" dirty="0">
                <a:solidFill>
                  <a:srgbClr val="FFFF00"/>
                </a:solidFill>
              </a:rPr>
              <a:t> calculator 991 model</a:t>
            </a:r>
          </a:p>
        </p:txBody>
      </p:sp>
      <p:pic>
        <p:nvPicPr>
          <p:cNvPr id="2" name="Picture 1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718BD22A-82A9-DD27-A42A-27D0177966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289" y="185738"/>
            <a:ext cx="57340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01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EFC1FDE-AC84-44BA-9C0B-16F7418C3B8D}"/>
              </a:ext>
            </a:extLst>
          </p:cNvPr>
          <p:cNvSpPr/>
          <p:nvPr/>
        </p:nvSpPr>
        <p:spPr>
          <a:xfrm>
            <a:off x="487230" y="2650950"/>
            <a:ext cx="11209283" cy="2657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will provide you with an exercise book for your additional notes/extra work and revision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provide support in organising your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will have access to an online textbook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use OCR as our exam board, however we use a lot of Edexcel materials for learning, and OCR materials for assessment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will usually have 2 teachers, one for Pure and one for Applied 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will have 9 lessons a fortnight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will </a:t>
            </a:r>
            <a:r>
              <a:rPr lang="en-GB" b="1" dirty="0">
                <a:solidFill>
                  <a:srgbClr val="FF0000"/>
                </a:solidFill>
                <a:highlight>
                  <a:srgbClr val="FFFF00"/>
                </a:highlight>
              </a:rPr>
              <a:t>need</a:t>
            </a:r>
            <a:r>
              <a:rPr lang="en-GB" dirty="0"/>
              <a:t> to complete the Bridging Work in order to get off to the best possible start</a:t>
            </a:r>
          </a:p>
        </p:txBody>
      </p:sp>
    </p:spTree>
    <p:extLst>
      <p:ext uri="{BB962C8B-B14F-4D97-AF65-F5344CB8AC3E}">
        <p14:creationId xmlns:p14="http://schemas.microsoft.com/office/powerpoint/2010/main" val="364732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maths program&#10;&#10;AI-generated content may be incorrect.">
            <a:extLst>
              <a:ext uri="{FF2B5EF4-FFF2-40B4-BE49-F238E27FC236}">
                <a16:creationId xmlns:a16="http://schemas.microsoft.com/office/drawing/2014/main" id="{133A433D-0C69-02A4-4704-195DF10027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80" y="891721"/>
            <a:ext cx="9839325" cy="33909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DDE0B8-09D9-4D67-A51B-21B8E4A556B9}"/>
              </a:ext>
            </a:extLst>
          </p:cNvPr>
          <p:cNvSpPr txBox="1"/>
          <p:nvPr/>
        </p:nvSpPr>
        <p:spPr>
          <a:xfrm>
            <a:off x="303432" y="348878"/>
            <a:ext cx="569739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/>
              <a:t>Preparation work for September</a:t>
            </a:r>
          </a:p>
          <a:p>
            <a:endParaRPr lang="en-GB" sz="3200" b="1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C93D8E-D510-47C6-B1BC-31D721422EBE}"/>
              </a:ext>
            </a:extLst>
          </p:cNvPr>
          <p:cNvSpPr txBox="1"/>
          <p:nvPr/>
        </p:nvSpPr>
        <p:spPr>
          <a:xfrm>
            <a:off x="6904364" y="2967040"/>
            <a:ext cx="337185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This is the booklet that you will be given today. Work steadily through it over the Summer break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914076E-39F1-440C-B10A-E5B2EF858953}"/>
              </a:ext>
            </a:extLst>
          </p:cNvPr>
          <p:cNvSpPr/>
          <p:nvPr/>
        </p:nvSpPr>
        <p:spPr>
          <a:xfrm>
            <a:off x="5457924" y="3170487"/>
            <a:ext cx="1087987" cy="51752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994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F264AA-EAFA-4127-8817-AE00512F2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32" y="0"/>
            <a:ext cx="5238539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83AEA64-D135-4662-94B3-996E26278911}"/>
              </a:ext>
            </a:extLst>
          </p:cNvPr>
          <p:cNvSpPr txBox="1"/>
          <p:nvPr/>
        </p:nvSpPr>
        <p:spPr>
          <a:xfrm>
            <a:off x="5508511" y="154780"/>
            <a:ext cx="4603531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dirty="0"/>
              <a:t>Entry Requirements</a:t>
            </a:r>
          </a:p>
          <a:p>
            <a:endParaRPr lang="en-GB" sz="3200" dirty="0"/>
          </a:p>
          <a:p>
            <a:r>
              <a:rPr lang="en-GB" sz="3200" b="1" dirty="0"/>
              <a:t>Grade 7 or better</a:t>
            </a:r>
            <a:r>
              <a:rPr lang="en-GB" sz="3200" dirty="0"/>
              <a:t> in GCSE Maths </a:t>
            </a:r>
          </a:p>
          <a:p>
            <a:endParaRPr lang="en-GB" sz="3200" dirty="0"/>
          </a:p>
          <a:p>
            <a:endParaRPr lang="en-GB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D162D8-D946-4320-A1B2-8ED9A703B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2658" y="3903608"/>
            <a:ext cx="6591300" cy="27336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E86AD5-8CD3-ACA5-313D-756E7CE24CA7}"/>
              </a:ext>
            </a:extLst>
          </p:cNvPr>
          <p:cNvSpPr txBox="1"/>
          <p:nvPr/>
        </p:nvSpPr>
        <p:spPr>
          <a:xfrm>
            <a:off x="5515155" y="3200400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cs typeface="Segoe UI"/>
              </a:rPr>
              <a:t>Bridging work</a:t>
            </a:r>
            <a:endParaRPr lang="en-GB" sz="3200" dirty="0">
              <a:ea typeface="Calibr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8505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EC7D12-80C0-4400-ABA3-2DE7D835F29B}"/>
              </a:ext>
            </a:extLst>
          </p:cNvPr>
          <p:cNvSpPr txBox="1"/>
          <p:nvPr/>
        </p:nvSpPr>
        <p:spPr>
          <a:xfrm>
            <a:off x="1355834" y="9932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7DEA13-22D5-4743-A6FF-626DA3A7EEF2}"/>
              </a:ext>
            </a:extLst>
          </p:cNvPr>
          <p:cNvSpPr/>
          <p:nvPr/>
        </p:nvSpPr>
        <p:spPr>
          <a:xfrm>
            <a:off x="1529255" y="1024759"/>
            <a:ext cx="8623738" cy="51710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571500" indent="-571500" algn="ctr">
              <a:buFontTx/>
              <a:buChar char="-"/>
            </a:pPr>
            <a:r>
              <a:rPr lang="en-GB" sz="3600" dirty="0"/>
              <a:t>Ensure that you start work </a:t>
            </a:r>
            <a:r>
              <a:rPr lang="en-GB" sz="3600" dirty="0">
                <a:solidFill>
                  <a:srgbClr val="FFFF00"/>
                </a:solidFill>
              </a:rPr>
              <a:t>TODAY</a:t>
            </a:r>
          </a:p>
          <a:p>
            <a:pPr marL="571500" indent="-571500" algn="ctr">
              <a:buFontTx/>
              <a:buChar char="-"/>
            </a:pPr>
            <a:r>
              <a:rPr lang="en-GB" sz="3600" dirty="0"/>
              <a:t>Use </a:t>
            </a:r>
            <a:r>
              <a:rPr lang="en-GB" sz="3600" dirty="0" err="1"/>
              <a:t>Sparx</a:t>
            </a:r>
            <a:r>
              <a:rPr lang="en-GB" sz="3600" dirty="0"/>
              <a:t>/</a:t>
            </a:r>
            <a:r>
              <a:rPr lang="en-GB" sz="3600" dirty="0" err="1"/>
              <a:t>CorbettMaths</a:t>
            </a:r>
            <a:r>
              <a:rPr lang="en-GB" sz="3600" dirty="0"/>
              <a:t> to help you study</a:t>
            </a:r>
          </a:p>
          <a:p>
            <a:pPr marL="571500" indent="-571500" algn="ctr">
              <a:buFontTx/>
              <a:buChar char="-"/>
            </a:pPr>
            <a:r>
              <a:rPr lang="en-GB" sz="3600" dirty="0"/>
              <a:t>This work needs to be brought in, COMPLETED when you </a:t>
            </a:r>
            <a:r>
              <a:rPr lang="en-GB" sz="3600" dirty="0" err="1"/>
              <a:t>enroll</a:t>
            </a:r>
            <a:r>
              <a:rPr lang="en-GB" sz="3600" dirty="0"/>
              <a:t> in August</a:t>
            </a:r>
          </a:p>
          <a:p>
            <a:pPr marL="571500" indent="-571500" algn="ctr">
              <a:buFontTx/>
              <a:buChar char="-"/>
            </a:pPr>
            <a:r>
              <a:rPr lang="en-GB" sz="3600" dirty="0"/>
              <a:t>Make a study plan so that you keep on top of it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553BCC1-5A2D-4E6C-826C-BFAFCBDD67AF}"/>
              </a:ext>
            </a:extLst>
          </p:cNvPr>
          <p:cNvSpPr/>
          <p:nvPr/>
        </p:nvSpPr>
        <p:spPr>
          <a:xfrm rot="20049731">
            <a:off x="57441" y="610336"/>
            <a:ext cx="3799489" cy="113511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What now?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B29DFB3-A584-4475-A31F-54C0AC14DC8E}"/>
              </a:ext>
            </a:extLst>
          </p:cNvPr>
          <p:cNvSpPr/>
          <p:nvPr/>
        </p:nvSpPr>
        <p:spPr>
          <a:xfrm>
            <a:off x="1540565" y="5707117"/>
            <a:ext cx="8612428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Best of luck with your results! See you in August……</a:t>
            </a:r>
          </a:p>
        </p:txBody>
      </p:sp>
    </p:spTree>
    <p:extLst>
      <p:ext uri="{BB962C8B-B14F-4D97-AF65-F5344CB8AC3E}">
        <p14:creationId xmlns:p14="http://schemas.microsoft.com/office/powerpoint/2010/main" val="26949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81f589b0b304aa59ac6ce540d9ea722 xmlns="3a2ad050-3c60-42b7-a2ae-5288fc534a37">
      <Terms xmlns="http://schemas.microsoft.com/office/infopath/2007/PartnerControls"/>
    </i81f589b0b304aa59ac6ce540d9ea722>
    <Year xmlns="3a2ad050-3c60-42b7-a2ae-5288fc534a37">Year 11</Year>
    <l5bca6976c3f46b4b72ac5f892968213 xmlns="3a2ad050-3c60-42b7-a2ae-5288fc534a37">
      <Terms xmlns="http://schemas.microsoft.com/office/infopath/2007/PartnerControls"/>
    </l5bca6976c3f46b4b72ac5f892968213>
    <PersonalIdentificationData xmlns="3a2ad050-3c60-42b7-a2ae-5288fc534a37" xsi:nil="true"/>
    <f5c6631f7d284bf8a1eb86232792c18a xmlns="3a2ad050-3c60-42b7-a2ae-5288fc534a37">
      <Terms xmlns="http://schemas.microsoft.com/office/infopath/2007/PartnerControls"/>
    </f5c6631f7d284bf8a1eb86232792c18a>
    <eaee99a3b65741ec86433ec881e2607b xmlns="3a2ad050-3c60-42b7-a2ae-5288fc534a37">
      <Terms xmlns="http://schemas.microsoft.com/office/infopath/2007/PartnerControls"/>
    </eaee99a3b65741ec86433ec881e2607b>
    <TaxCatchAll xmlns="3a2ad050-3c60-42b7-a2ae-5288fc534a37" xsi:nil="true"/>
    <Lesson xmlns="3a2ad050-3c60-42b7-a2ae-5288fc534a37" xsi:nil="true"/>
    <CustomTags xmlns="3a2ad050-3c60-42b7-a2ae-5288fc534a37" xsi:nil="true"/>
    <KeyStage xmlns="3a2ad050-3c60-42b7-a2ae-5288fc534a37">KS4</KeyStage>
    <CurriculumSubject xmlns="3a2ad050-3c60-42b7-a2ae-5288fc534a37">Registration Year 11</CurriculumSubject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8F134825D4A54693DB3AA8C4E41EBC" ma:contentTypeVersion="25" ma:contentTypeDescription="Create a new document." ma:contentTypeScope="" ma:versionID="0e4d6aa5d5cb35614785869c42643913">
  <xsd:schema xmlns:xsd="http://www.w3.org/2001/XMLSchema" xmlns:xs="http://www.w3.org/2001/XMLSchema" xmlns:p="http://schemas.microsoft.com/office/2006/metadata/properties" xmlns:ns2="3a2ad050-3c60-42b7-a2ae-5288fc534a37" xmlns:ns3="b26a1134-8e7b-43e4-abc0-9133c44f8f68" targetNamespace="http://schemas.microsoft.com/office/2006/metadata/properties" ma:root="true" ma:fieldsID="049b37867c4f8cb589b08a12d6a098c1" ns2:_="" ns3:_="">
    <xsd:import namespace="3a2ad050-3c60-42b7-a2ae-5288fc534a37"/>
    <xsd:import namespace="b26a1134-8e7b-43e4-abc0-9133c44f8f68"/>
    <xsd:element name="properties">
      <xsd:complexType>
        <xsd:sequence>
          <xsd:element name="documentManagement">
            <xsd:complexType>
              <xsd:all>
                <xsd:element ref="ns2:eaee99a3b65741ec86433ec881e2607b" minOccurs="0"/>
                <xsd:element ref="ns2:TaxCatchAll" minOccurs="0"/>
                <xsd:element ref="ns2:l5bca6976c3f46b4b72ac5f892968213" minOccurs="0"/>
                <xsd:element ref="ns2:f5c6631f7d284bf8a1eb86232792c18a" minOccurs="0"/>
                <xsd:element ref="ns2:i81f589b0b304aa59ac6ce540d9ea722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2ad050-3c60-42b7-a2ae-5288fc534a37" elementFormDefault="qualified">
    <xsd:import namespace="http://schemas.microsoft.com/office/2006/documentManagement/types"/>
    <xsd:import namespace="http://schemas.microsoft.com/office/infopath/2007/PartnerControls"/>
    <xsd:element name="eaee99a3b65741ec86433ec881e2607b" ma:index="9" nillable="true" ma:taxonomy="true" ma:internalName="eaee99a3b65741ec86433ec881e2607b" ma:taxonomyFieldName="Topic" ma:displayName="Topic" ma:fieldId="{eaee99a3-b657-41ec-8643-3ec881e2607b}" ma:sspId="59225b58-e3d2-4ce2-b8c8-b95fb5472c4f" ma:termSetId="a8c5a09f-93dc-43eb-a947-5f7308f0125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16da183c-2164-4b47-a29e-14a7c14f4a33}" ma:internalName="TaxCatchAll" ma:showField="CatchAllData" ma:web="3a2ad050-3c60-42b7-a2ae-5288fc534a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5bca6976c3f46b4b72ac5f892968213" ma:index="12" nillable="true" ma:taxonomy="true" ma:internalName="l5bca6976c3f46b4b72ac5f892968213" ma:taxonomyFieldName="Exam_x0020_Board" ma:displayName="Exam Board" ma:fieldId="{55bca697-6c3f-46b4-b72a-c5f892968213}" ma:sspId="59225b58-e3d2-4ce2-b8c8-b95fb5472c4f" ma:termSetId="7ff01458-f10a-4d8b-8ea8-0251811fd9d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5c6631f7d284bf8a1eb86232792c18a" ma:index="14" nillable="true" ma:taxonomy="true" ma:internalName="f5c6631f7d284bf8a1eb86232792c18a" ma:taxonomyFieldName="Week" ma:displayName="Week" ma:fieldId="{f5c6631f-7d28-4bf8-a1eb-86232792c18a}" ma:sspId="59225b58-e3d2-4ce2-b8c8-b95fb5472c4f" ma:termSetId="e6742770-d5b4-4644-98a0-94f43a02e98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81f589b0b304aa59ac6ce540d9ea722" ma:index="16" nillable="true" ma:taxonomy="true" ma:internalName="i81f589b0b304aa59ac6ce540d9ea722" ma:taxonomyFieldName="Term" ma:displayName="Term" ma:fieldId="{281f589b-0b30-4aa5-9ac6-ce540d9ea722}" ma:sspId="59225b58-e3d2-4ce2-b8c8-b95fb5472c4f" ma:termSetId="7bb8ffaa-c7a0-4459-9259-f630ab84ca9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7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18" nillable="true" ma:displayName="Key Stage" ma:default="KS4" ma:internalName="Key_x0020_Stage">
      <xsd:simpleType>
        <xsd:restriction base="dms:Text"/>
      </xsd:simpleType>
    </xsd:element>
    <xsd:element name="Year" ma:index="19" nillable="true" ma:displayName="Year" ma:default="Year 11" ma:internalName="Year">
      <xsd:simpleType>
        <xsd:restriction base="dms:Text"/>
      </xsd:simpleType>
    </xsd:element>
    <xsd:element name="Lesson" ma:index="20" nillable="true" ma:displayName="Lesson" ma:internalName="Lesson">
      <xsd:simpleType>
        <xsd:restriction base="dms:Text"/>
      </xsd:simpleType>
    </xsd:element>
    <xsd:element name="CustomTags" ma:index="21" nillable="true" ma:displayName="Custom Tags" ma:internalName="Custom_x0020_Tags">
      <xsd:simpleType>
        <xsd:restriction base="dms:Text"/>
      </xsd:simpleType>
    </xsd:element>
    <xsd:element name="CurriculumSubject" ma:index="22" nillable="true" ma:displayName="Curriculum Subject" ma:default="Registration Year 11" ma:internalName="Curriculum_x0020_Subject">
      <xsd:simpleType>
        <xsd:restriction base="dms:Text"/>
      </xsd:simple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a1134-8e7b-43e4-abc0-9133c44f8f6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2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3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3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ED6984-C48C-4252-BADE-5308EAAA0C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D1A1EB4-A0BA-4062-92C3-15E95B021051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3a2ad050-3c60-42b7-a2ae-5288fc534a37"/>
    <ds:schemaRef ds:uri="http://purl.org/dc/dcmitype/"/>
    <ds:schemaRef ds:uri="http://schemas.microsoft.com/office/2006/metadata/properties"/>
    <ds:schemaRef ds:uri="b26a1134-8e7b-43e4-abc0-9133c44f8f68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BA75FC7-5053-4C9B-AF04-2ED64D3AB6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2ad050-3c60-42b7-a2ae-5288fc534a37"/>
    <ds:schemaRef ds:uri="b26a1134-8e7b-43e4-abc0-9133c44f8f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328</Words>
  <Application>Microsoft Office PowerPoint</Application>
  <PresentationFormat>Widescreen</PresentationFormat>
  <Paragraphs>48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Year 12 A Level Maths Induction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12 A Level Maths Induction</dc:title>
  <dc:creator>Claire Foley</dc:creator>
  <cp:lastModifiedBy>Claire Foley</cp:lastModifiedBy>
  <cp:revision>215</cp:revision>
  <dcterms:created xsi:type="dcterms:W3CDTF">2022-07-04T08:11:35Z</dcterms:created>
  <dcterms:modified xsi:type="dcterms:W3CDTF">2026-07-03T14:03:29Z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0x010100638F134825D4A54693DB3AA8C4E41EBC</vt:lpwstr>
  </property>
  <property fmtid="{D5CDD505-2E9C-101B-9397-08002B2CF9AE}" pid="3" name="Topic">
    <vt:lpwstr/>
  </property>
  <property fmtid="{D5CDD505-2E9C-101B-9397-08002B2CF9AE}" pid="4" name="Term">
    <vt:lpwstr/>
  </property>
  <property fmtid="{D5CDD505-2E9C-101B-9397-08002B2CF9AE}" pid="5" name="Week">
    <vt:lpwstr/>
  </property>
  <property fmtid="{D5CDD505-2E9C-101B-9397-08002B2CF9AE}" pid="6" name="Exam Board">
    <vt:lpwstr/>
  </property>
  <property fmtid="{D5CDD505-2E9C-101B-9397-08002B2CF9AE}" pid="7" name="Exam_x0020_Board">
    <vt:lpwstr/>
  </property>
</Properties>
</file>