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257" r:id="rId5"/>
    <p:sldId id="601" r:id="rId6"/>
    <p:sldId id="602" r:id="rId7"/>
    <p:sldId id="603" r:id="rId8"/>
    <p:sldId id="604" r:id="rId9"/>
    <p:sldId id="591" r:id="rId10"/>
    <p:sldId id="592" r:id="rId11"/>
    <p:sldId id="583" r:id="rId12"/>
    <p:sldId id="597" r:id="rId13"/>
    <p:sldId id="598" r:id="rId14"/>
    <p:sldId id="622" r:id="rId15"/>
    <p:sldId id="623" r:id="rId16"/>
    <p:sldId id="599" r:id="rId17"/>
    <p:sldId id="576" r:id="rId18"/>
    <p:sldId id="577" r:id="rId19"/>
    <p:sldId id="573" r:id="rId20"/>
    <p:sldId id="600" r:id="rId21"/>
    <p:sldId id="505" r:id="rId22"/>
    <p:sldId id="609" r:id="rId23"/>
    <p:sldId id="608" r:id="rId24"/>
    <p:sldId id="605" r:id="rId25"/>
    <p:sldId id="614" r:id="rId26"/>
    <p:sldId id="606" r:id="rId27"/>
    <p:sldId id="610" r:id="rId28"/>
    <p:sldId id="611" r:id="rId29"/>
    <p:sldId id="612" r:id="rId30"/>
    <p:sldId id="613" r:id="rId31"/>
    <p:sldId id="617" r:id="rId32"/>
    <p:sldId id="618" r:id="rId33"/>
    <p:sldId id="619" r:id="rId34"/>
    <p:sldId id="620" r:id="rId35"/>
    <p:sldId id="621" r:id="rId36"/>
    <p:sldId id="615" r:id="rId37"/>
    <p:sldId id="616" r:id="rId3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0F8488-F050-5BC5-5BA6-0A4EE8354E39}" v="10" dt="2025-06-04T13:54:42.7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30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CF0F8488-F050-5BC5-5BA6-0A4EE8354E39}"/>
    <pc:docChg chg="modSld">
      <pc:chgData name="" userId="" providerId="" clId="Web-{CF0F8488-F050-5BC5-5BA6-0A4EE8354E39}" dt="2025-06-04T13:54:11.504" v="4" actId="20577"/>
      <pc:docMkLst>
        <pc:docMk/>
      </pc:docMkLst>
      <pc:sldChg chg="modSp">
        <pc:chgData name="" userId="" providerId="" clId="Web-{CF0F8488-F050-5BC5-5BA6-0A4EE8354E39}" dt="2025-06-04T13:54:11.504" v="4" actId="20577"/>
        <pc:sldMkLst>
          <pc:docMk/>
          <pc:sldMk cId="4133172191" sldId="257"/>
        </pc:sldMkLst>
        <pc:spChg chg="mod">
          <ac:chgData name="" userId="" providerId="" clId="Web-{CF0F8488-F050-5BC5-5BA6-0A4EE8354E39}" dt="2025-06-04T13:54:11.504" v="4" actId="20577"/>
          <ac:spMkLst>
            <pc:docMk/>
            <pc:sldMk cId="4133172191" sldId="257"/>
            <ac:spMk id="7" creationId="{B21D451A-7206-4560-ACA1-CB522E77DEC1}"/>
          </ac:spMkLst>
        </pc:spChg>
      </pc:sldChg>
    </pc:docChg>
  </pc:docChgLst>
  <pc:docChgLst>
    <pc:chgData name="Jim Stockwell" userId="S::jimstockwell@carshaltongirls.org.uk::7c0e90b0-3d5f-4610-8610-fc0bef297465" providerId="AD" clId="Web-{CF0F8488-F050-5BC5-5BA6-0A4EE8354E39}"/>
    <pc:docChg chg="modSld">
      <pc:chgData name="Jim Stockwell" userId="S::jimstockwell@carshaltongirls.org.uk::7c0e90b0-3d5f-4610-8610-fc0bef297465" providerId="AD" clId="Web-{CF0F8488-F050-5BC5-5BA6-0A4EE8354E39}" dt="2025-06-04T13:54:42.740" v="4" actId="1076"/>
      <pc:docMkLst>
        <pc:docMk/>
      </pc:docMkLst>
      <pc:sldChg chg="modSp">
        <pc:chgData name="Jim Stockwell" userId="S::jimstockwell@carshaltongirls.org.uk::7c0e90b0-3d5f-4610-8610-fc0bef297465" providerId="AD" clId="Web-{CF0F8488-F050-5BC5-5BA6-0A4EE8354E39}" dt="2025-06-04T13:54:42.740" v="4" actId="1076"/>
        <pc:sldMkLst>
          <pc:docMk/>
          <pc:sldMk cId="4133172191" sldId="257"/>
        </pc:sldMkLst>
        <pc:spChg chg="mod">
          <ac:chgData name="Jim Stockwell" userId="S::jimstockwell@carshaltongirls.org.uk::7c0e90b0-3d5f-4610-8610-fc0bef297465" providerId="AD" clId="Web-{CF0F8488-F050-5BC5-5BA6-0A4EE8354E39}" dt="2025-06-04T13:54:42.740" v="4" actId="1076"/>
          <ac:spMkLst>
            <pc:docMk/>
            <pc:sldMk cId="4133172191" sldId="257"/>
            <ac:spMk id="7" creationId="{B21D451A-7206-4560-ACA1-CB522E77DE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4C71B-3CE3-42E4-A98E-8FC7CC5B445E}" type="datetimeFigureOut">
              <a:rPr lang="en-GB" smtClean="0"/>
              <a:t>04/06/2025</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48C5D-4A19-4E3B-981A-969837B29152}" type="slidenum">
              <a:rPr lang="en-GB" smtClean="0"/>
              <a:t>‹#›</a:t>
            </a:fld>
            <a:endParaRPr lang="en-GB"/>
          </a:p>
        </p:txBody>
      </p:sp>
    </p:spTree>
    <p:extLst>
      <p:ext uri="{BB962C8B-B14F-4D97-AF65-F5344CB8AC3E}">
        <p14:creationId xmlns:p14="http://schemas.microsoft.com/office/powerpoint/2010/main" val="301584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4A40AE-ED51-4709-850C-2D2912B292A2}" type="datetime1">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243456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BCB0F-178B-4E20-B9DE-048FD79BBFAC}" type="datetime1">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3255212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DB029A-AA02-4F39-B0BC-30D377708287}" type="datetime1">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171685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B093E1-A90A-4648-AC5B-A99AF30302C7}" type="datetime1">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309693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DD98CB-946A-4A36-875B-D752043182AC}" type="datetime1">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269896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21F624-D476-4BA9-8A90-7200F3F16A9A}" type="datetime1">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51709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B588F-87E0-4814-AA13-8DFAF06FEF93}" type="datetime1">
              <a:rPr lang="en-GB" smtClean="0"/>
              <a:t>04/06/2025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191745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40B3BA-D0EC-475C-BCDB-A9BD5CE08280}" type="datetime1">
              <a:rPr lang="en-GB" smtClean="0"/>
              <a:t>04/06/2025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224693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4F78D-E128-4559-B412-886E8A7F7C5B}" type="datetime1">
              <a:rPr lang="en-GB" smtClean="0"/>
              <a:t>04/06/2025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191891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85918DB-A63D-4744-ACA0-50ECE91B04DB}" type="datetime1">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286393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9FEE365-DB0F-4D77-8EE0-808A477A9FBA}" type="datetime1">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375229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74801BF-5A4E-4A0C-8929-0DB245668FF1}" type="datetime1">
              <a:rPr lang="en-GB" smtClean="0"/>
              <a:t>04/06/2025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1C20057-CE16-4863-B1F2-6747A8A7684F}" type="slidenum">
              <a:rPr lang="en-GB" smtClean="0"/>
              <a:t>‹#›</a:t>
            </a:fld>
            <a:endParaRPr lang="en-GB"/>
          </a:p>
        </p:txBody>
      </p:sp>
    </p:spTree>
    <p:extLst>
      <p:ext uri="{BB962C8B-B14F-4D97-AF65-F5344CB8AC3E}">
        <p14:creationId xmlns:p14="http://schemas.microsoft.com/office/powerpoint/2010/main" val="3210940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jimstockwell@carshaltongirls.org.uk" TargetMode="External"/><Relationship Id="rId1" Type="http://schemas.openxmlformats.org/officeDocument/2006/relationships/slideLayout" Target="../slideLayouts/slideLayout2.xml"/><Relationship Id="rId4" Type="http://schemas.openxmlformats.org/officeDocument/2006/relationships/hyperlink" Target="https://www.pearson.com/content/dam/one-dot-com/one-dot-com/international-schools/pdfs/secondary-curriculum/international-gcse/economics/International-GCSE-Economics-Student-Book-sample.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608C081-CAB3-448E-837E-061CE7EC44DD}"/>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2145E302-2F32-45FE-9A35-139CA720A42F}"/>
              </a:ext>
            </a:extLst>
          </p:cNvPr>
          <p:cNvSpPr>
            <a:spLocks noGrp="1"/>
          </p:cNvSpPr>
          <p:nvPr>
            <p:ph type="sldNum" sz="quarter" idx="12"/>
          </p:nvPr>
        </p:nvSpPr>
        <p:spPr/>
        <p:txBody>
          <a:bodyPr/>
          <a:lstStyle/>
          <a:p>
            <a:fld id="{3E0C6992-8E1B-4154-8EF3-BE9D14DF2A3E}" type="slidenum">
              <a:rPr lang="en-GB" smtClean="0"/>
              <a:t>1</a:t>
            </a:fld>
            <a:endParaRPr lang="en-GB"/>
          </a:p>
        </p:txBody>
      </p:sp>
      <p:graphicFrame>
        <p:nvGraphicFramePr>
          <p:cNvPr id="6" name="Table 5">
            <a:extLst>
              <a:ext uri="{FF2B5EF4-FFF2-40B4-BE49-F238E27FC236}">
                <a16:creationId xmlns:a16="http://schemas.microsoft.com/office/drawing/2014/main" id="{333BF2C5-8962-4533-A9B9-16F4BBEAE980}"/>
              </a:ext>
            </a:extLst>
          </p:cNvPr>
          <p:cNvGraphicFramePr>
            <a:graphicFrameLocks noGrp="1"/>
          </p:cNvGraphicFramePr>
          <p:nvPr>
            <p:extLst>
              <p:ext uri="{D42A27DB-BD31-4B8C-83A1-F6EECF244321}">
                <p14:modId xmlns:p14="http://schemas.microsoft.com/office/powerpoint/2010/main" val="1992514421"/>
              </p:ext>
            </p:extLst>
          </p:nvPr>
        </p:nvGraphicFramePr>
        <p:xfrm>
          <a:off x="1291358" y="6539087"/>
          <a:ext cx="4295274" cy="3098800"/>
        </p:xfrm>
        <a:graphic>
          <a:graphicData uri="http://schemas.openxmlformats.org/drawingml/2006/table">
            <a:tbl>
              <a:tblPr firstRow="1" bandRow="1">
                <a:tableStyleId>{7E9639D4-E3E2-4D34-9284-5A2195B3D0D7}</a:tableStyleId>
              </a:tblPr>
              <a:tblGrid>
                <a:gridCol w="2320425">
                  <a:extLst>
                    <a:ext uri="{9D8B030D-6E8A-4147-A177-3AD203B41FA5}">
                      <a16:colId xmlns:a16="http://schemas.microsoft.com/office/drawing/2014/main" val="1142286515"/>
                    </a:ext>
                  </a:extLst>
                </a:gridCol>
                <a:gridCol w="1974849">
                  <a:extLst>
                    <a:ext uri="{9D8B030D-6E8A-4147-A177-3AD203B41FA5}">
                      <a16:colId xmlns:a16="http://schemas.microsoft.com/office/drawing/2014/main" val="2120861705"/>
                    </a:ext>
                  </a:extLst>
                </a:gridCol>
              </a:tblGrid>
              <a:tr h="370840">
                <a:tc>
                  <a:txBody>
                    <a:bodyPr/>
                    <a:lstStyle/>
                    <a:p>
                      <a:r>
                        <a:rPr lang="en-GB" dirty="0"/>
                        <a:t>Section</a:t>
                      </a:r>
                    </a:p>
                  </a:txBody>
                  <a:tcPr/>
                </a:tc>
                <a:tc>
                  <a:txBody>
                    <a:bodyPr/>
                    <a:lstStyle/>
                    <a:p>
                      <a:r>
                        <a:rPr lang="en-GB" dirty="0"/>
                        <a:t>Page Number</a:t>
                      </a:r>
                    </a:p>
                  </a:txBody>
                  <a:tcPr/>
                </a:tc>
                <a:extLst>
                  <a:ext uri="{0D108BD9-81ED-4DB2-BD59-A6C34878D82A}">
                    <a16:rowId xmlns:a16="http://schemas.microsoft.com/office/drawing/2014/main" val="2075873449"/>
                  </a:ext>
                </a:extLst>
              </a:tr>
              <a:tr h="370840">
                <a:tc>
                  <a:txBody>
                    <a:bodyPr/>
                    <a:lstStyle/>
                    <a:p>
                      <a:r>
                        <a:rPr lang="en-GB" dirty="0"/>
                        <a:t>Course Overview</a:t>
                      </a:r>
                    </a:p>
                  </a:txBody>
                  <a:tcPr/>
                </a:tc>
                <a:tc>
                  <a:txBody>
                    <a:bodyPr/>
                    <a:lstStyle/>
                    <a:p>
                      <a:pPr algn="ctr"/>
                      <a:r>
                        <a:rPr lang="en-GB" dirty="0"/>
                        <a:t>2 - 7</a:t>
                      </a:r>
                    </a:p>
                  </a:txBody>
                  <a:tcPr/>
                </a:tc>
                <a:extLst>
                  <a:ext uri="{0D108BD9-81ED-4DB2-BD59-A6C34878D82A}">
                    <a16:rowId xmlns:a16="http://schemas.microsoft.com/office/drawing/2014/main" val="596754392"/>
                  </a:ext>
                </a:extLst>
              </a:tr>
              <a:tr h="370840">
                <a:tc>
                  <a:txBody>
                    <a:bodyPr/>
                    <a:lstStyle/>
                    <a:p>
                      <a:r>
                        <a:rPr lang="en-GB" dirty="0"/>
                        <a:t>PLC and diagnostic check</a:t>
                      </a:r>
                    </a:p>
                  </a:txBody>
                  <a:tcPr/>
                </a:tc>
                <a:tc>
                  <a:txBody>
                    <a:bodyPr/>
                    <a:lstStyle/>
                    <a:p>
                      <a:pPr algn="ctr"/>
                      <a:r>
                        <a:rPr lang="en-GB" dirty="0"/>
                        <a:t>8 - 12</a:t>
                      </a:r>
                    </a:p>
                  </a:txBody>
                  <a:tcPr/>
                </a:tc>
                <a:extLst>
                  <a:ext uri="{0D108BD9-81ED-4DB2-BD59-A6C34878D82A}">
                    <a16:rowId xmlns:a16="http://schemas.microsoft.com/office/drawing/2014/main" val="3384459521"/>
                  </a:ext>
                </a:extLst>
              </a:tr>
              <a:tr h="370840">
                <a:tc>
                  <a:txBody>
                    <a:bodyPr/>
                    <a:lstStyle/>
                    <a:p>
                      <a:r>
                        <a:rPr lang="en-GB" dirty="0"/>
                        <a:t>Home Learning Charter &amp; Reading List</a:t>
                      </a:r>
                    </a:p>
                  </a:txBody>
                  <a:tcPr/>
                </a:tc>
                <a:tc>
                  <a:txBody>
                    <a:bodyPr/>
                    <a:lstStyle/>
                    <a:p>
                      <a:pPr algn="ctr"/>
                      <a:r>
                        <a:rPr lang="en-GB" dirty="0"/>
                        <a:t>13 - 16</a:t>
                      </a:r>
                    </a:p>
                  </a:txBody>
                  <a:tcPr/>
                </a:tc>
                <a:extLst>
                  <a:ext uri="{0D108BD9-81ED-4DB2-BD59-A6C34878D82A}">
                    <a16:rowId xmlns:a16="http://schemas.microsoft.com/office/drawing/2014/main" val="1014965010"/>
                  </a:ext>
                </a:extLst>
              </a:tr>
              <a:tr h="370840">
                <a:tc>
                  <a:txBody>
                    <a:bodyPr/>
                    <a:lstStyle/>
                    <a:p>
                      <a:r>
                        <a:rPr lang="en-GB" dirty="0"/>
                        <a:t>VESPA &amp; VESPA Audit</a:t>
                      </a:r>
                    </a:p>
                  </a:txBody>
                  <a:tcPr/>
                </a:tc>
                <a:tc>
                  <a:txBody>
                    <a:bodyPr/>
                    <a:lstStyle/>
                    <a:p>
                      <a:pPr algn="ctr"/>
                      <a:r>
                        <a:rPr lang="en-GB" dirty="0"/>
                        <a:t>17 - 19</a:t>
                      </a:r>
                    </a:p>
                  </a:txBody>
                  <a:tcPr/>
                </a:tc>
                <a:extLst>
                  <a:ext uri="{0D108BD9-81ED-4DB2-BD59-A6C34878D82A}">
                    <a16:rowId xmlns:a16="http://schemas.microsoft.com/office/drawing/2014/main" val="2784689117"/>
                  </a:ext>
                </a:extLst>
              </a:tr>
              <a:tr h="370840">
                <a:tc>
                  <a:txBody>
                    <a:bodyPr/>
                    <a:lstStyle/>
                    <a:p>
                      <a:r>
                        <a:rPr lang="en-GB" dirty="0"/>
                        <a:t>Pre-Course Planning</a:t>
                      </a:r>
                    </a:p>
                  </a:txBody>
                  <a:tcPr/>
                </a:tc>
                <a:tc>
                  <a:txBody>
                    <a:bodyPr/>
                    <a:lstStyle/>
                    <a:p>
                      <a:pPr algn="ctr"/>
                      <a:r>
                        <a:rPr lang="en-GB" dirty="0"/>
                        <a:t>20 - 21</a:t>
                      </a:r>
                    </a:p>
                  </a:txBody>
                  <a:tcPr/>
                </a:tc>
                <a:extLst>
                  <a:ext uri="{0D108BD9-81ED-4DB2-BD59-A6C34878D82A}">
                    <a16:rowId xmlns:a16="http://schemas.microsoft.com/office/drawing/2014/main" val="991736226"/>
                  </a:ext>
                </a:extLst>
              </a:tr>
              <a:tr h="370840">
                <a:tc>
                  <a:txBody>
                    <a:bodyPr/>
                    <a:lstStyle/>
                    <a:p>
                      <a:r>
                        <a:rPr lang="en-GB" dirty="0"/>
                        <a:t>Pre-Course Bridging Work</a:t>
                      </a:r>
                    </a:p>
                  </a:txBody>
                  <a:tcPr/>
                </a:tc>
                <a:tc>
                  <a:txBody>
                    <a:bodyPr/>
                    <a:lstStyle/>
                    <a:p>
                      <a:pPr algn="ctr"/>
                      <a:r>
                        <a:rPr lang="en-GB" dirty="0"/>
                        <a:t>22 –32</a:t>
                      </a:r>
                    </a:p>
                  </a:txBody>
                  <a:tcPr/>
                </a:tc>
                <a:extLst>
                  <a:ext uri="{0D108BD9-81ED-4DB2-BD59-A6C34878D82A}">
                    <a16:rowId xmlns:a16="http://schemas.microsoft.com/office/drawing/2014/main" val="1360682887"/>
                  </a:ext>
                </a:extLst>
              </a:tr>
              <a:tr h="370840">
                <a:tc>
                  <a:txBody>
                    <a:bodyPr/>
                    <a:lstStyle/>
                    <a:p>
                      <a:r>
                        <a:rPr lang="en-GB" dirty="0"/>
                        <a:t>Additional Notes</a:t>
                      </a:r>
                    </a:p>
                  </a:txBody>
                  <a:tcPr/>
                </a:tc>
                <a:tc>
                  <a:txBody>
                    <a:bodyPr/>
                    <a:lstStyle/>
                    <a:p>
                      <a:pPr algn="ctr"/>
                      <a:r>
                        <a:rPr lang="en-GB" dirty="0"/>
                        <a:t>33 - 34</a:t>
                      </a:r>
                    </a:p>
                  </a:txBody>
                  <a:tcPr/>
                </a:tc>
                <a:extLst>
                  <a:ext uri="{0D108BD9-81ED-4DB2-BD59-A6C34878D82A}">
                    <a16:rowId xmlns:a16="http://schemas.microsoft.com/office/drawing/2014/main" val="819642390"/>
                  </a:ext>
                </a:extLst>
              </a:tr>
            </a:tbl>
          </a:graphicData>
        </a:graphic>
      </p:graphicFrame>
      <p:sp>
        <p:nvSpPr>
          <p:cNvPr id="7" name="Title 1">
            <a:extLst>
              <a:ext uri="{FF2B5EF4-FFF2-40B4-BE49-F238E27FC236}">
                <a16:creationId xmlns:a16="http://schemas.microsoft.com/office/drawing/2014/main" id="{B21D451A-7206-4560-ACA1-CB522E77DEC1}"/>
              </a:ext>
            </a:extLst>
          </p:cNvPr>
          <p:cNvSpPr>
            <a:spLocks noGrp="1"/>
          </p:cNvSpPr>
          <p:nvPr>
            <p:ph type="ctrTitle"/>
          </p:nvPr>
        </p:nvSpPr>
        <p:spPr>
          <a:xfrm>
            <a:off x="379541" y="1256191"/>
            <a:ext cx="5840718" cy="1035805"/>
          </a:xfrm>
        </p:spPr>
        <p:txBody>
          <a:bodyPr>
            <a:normAutofit/>
          </a:bodyPr>
          <a:lstStyle/>
          <a:p>
            <a:r>
              <a:rPr lang="en-GB" sz="2850" b="1" dirty="0">
                <a:effectLst>
                  <a:outerShdw blurRad="38100" dist="38100" dir="2700000" algn="tl">
                    <a:srgbClr val="000000">
                      <a:alpha val="43137"/>
                    </a:srgbClr>
                  </a:outerShdw>
                </a:effectLst>
              </a:rPr>
              <a:t>A-Level Economics Bridging Work</a:t>
            </a:r>
            <a:br>
              <a:rPr lang="en-GB" sz="2850" b="1" dirty="0">
                <a:effectLst>
                  <a:outerShdw blurRad="38100" dist="38100" dir="2700000" algn="tl">
                    <a:srgbClr val="000000">
                      <a:alpha val="43137"/>
                    </a:srgbClr>
                  </a:outerShdw>
                </a:effectLst>
              </a:rPr>
            </a:br>
            <a:r>
              <a:rPr lang="en-GB" sz="2850" b="1" dirty="0">
                <a:effectLst>
                  <a:outerShdw blurRad="38100" dist="38100" dir="2700000" algn="tl">
                    <a:srgbClr val="000000">
                      <a:alpha val="43137"/>
                    </a:srgbClr>
                  </a:outerShdw>
                </a:effectLst>
              </a:rPr>
              <a:t>Course code: 9EC0</a:t>
            </a:r>
            <a:endParaRPr lang="en-GB" sz="2850" b="1" dirty="0">
              <a:effectLst>
                <a:outerShdw blurRad="38100" dist="38100" dir="2700000" algn="tl">
                  <a:srgbClr val="000000">
                    <a:alpha val="43137"/>
                  </a:srgbClr>
                </a:outerShdw>
              </a:effectLst>
              <a:ea typeface="Calibri Light"/>
              <a:cs typeface="Calibri Light"/>
            </a:endParaRPr>
          </a:p>
        </p:txBody>
      </p:sp>
      <p:pic>
        <p:nvPicPr>
          <p:cNvPr id="8" name="Picture 7">
            <a:extLst>
              <a:ext uri="{FF2B5EF4-FFF2-40B4-BE49-F238E27FC236}">
                <a16:creationId xmlns:a16="http://schemas.microsoft.com/office/drawing/2014/main" id="{7E6DFD29-A76A-4F70-A49A-E2ABF5D0A72A}"/>
              </a:ext>
            </a:extLst>
          </p:cNvPr>
          <p:cNvPicPr>
            <a:picLocks noChangeAspect="1"/>
          </p:cNvPicPr>
          <p:nvPr/>
        </p:nvPicPr>
        <p:blipFill>
          <a:blip r:embed="rId2">
            <a:grayscl/>
          </a:blip>
          <a:stretch>
            <a:fillRect/>
          </a:stretch>
        </p:blipFill>
        <p:spPr>
          <a:xfrm>
            <a:off x="698156" y="268113"/>
            <a:ext cx="5461687" cy="1008846"/>
          </a:xfrm>
          <a:prstGeom prst="rect">
            <a:avLst/>
          </a:prstGeom>
        </p:spPr>
      </p:pic>
      <p:pic>
        <p:nvPicPr>
          <p:cNvPr id="9" name="Picture 2" descr="5 Reasons Why You Should Study A-Level Business Studies">
            <a:extLst>
              <a:ext uri="{FF2B5EF4-FFF2-40B4-BE49-F238E27FC236}">
                <a16:creationId xmlns:a16="http://schemas.microsoft.com/office/drawing/2014/main" id="{5C713F58-ABC4-47B4-B393-CC29135366A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42936" y="2603505"/>
            <a:ext cx="5572125" cy="37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172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59012EF-390E-412D-8A20-0F3550253119}"/>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66EB3389-D23D-4CFB-AF0E-FF1D45394B7B}"/>
              </a:ext>
            </a:extLst>
          </p:cNvPr>
          <p:cNvSpPr>
            <a:spLocks noGrp="1"/>
          </p:cNvSpPr>
          <p:nvPr>
            <p:ph type="sldNum" sz="quarter" idx="12"/>
          </p:nvPr>
        </p:nvSpPr>
        <p:spPr/>
        <p:txBody>
          <a:bodyPr/>
          <a:lstStyle/>
          <a:p>
            <a:fld id="{3E0C6992-8E1B-4154-8EF3-BE9D14DF2A3E}" type="slidenum">
              <a:rPr lang="en-GB" smtClean="0"/>
              <a:t>10</a:t>
            </a:fld>
            <a:endParaRPr lang="en-GB"/>
          </a:p>
        </p:txBody>
      </p:sp>
      <p:sp>
        <p:nvSpPr>
          <p:cNvPr id="10" name="TextBox 9">
            <a:extLst>
              <a:ext uri="{FF2B5EF4-FFF2-40B4-BE49-F238E27FC236}">
                <a16:creationId xmlns:a16="http://schemas.microsoft.com/office/drawing/2014/main" id="{A1D3C83D-1EC1-46A7-A86F-18BDBC8D1DAD}"/>
              </a:ext>
            </a:extLst>
          </p:cNvPr>
          <p:cNvSpPr txBox="1"/>
          <p:nvPr/>
        </p:nvSpPr>
        <p:spPr>
          <a:xfrm>
            <a:off x="342881" y="197200"/>
            <a:ext cx="5822176" cy="461665"/>
          </a:xfrm>
          <a:prstGeom prst="rect">
            <a:avLst/>
          </a:prstGeom>
          <a:noFill/>
        </p:spPr>
        <p:txBody>
          <a:bodyPr wrap="square" rtlCol="0">
            <a:spAutoFit/>
          </a:bodyPr>
          <a:lstStyle/>
          <a:p>
            <a:r>
              <a:rPr lang="en-GB" sz="2400" b="1" u="sng" dirty="0">
                <a:effectLst>
                  <a:outerShdw blurRad="38100" dist="38100" dir="2700000" algn="tl">
                    <a:srgbClr val="000000">
                      <a:alpha val="43137"/>
                    </a:srgbClr>
                  </a:outerShdw>
                </a:effectLst>
              </a:rPr>
              <a:t>PLC – Theme 2</a:t>
            </a:r>
          </a:p>
        </p:txBody>
      </p:sp>
      <p:sp>
        <p:nvSpPr>
          <p:cNvPr id="12" name="TextBox 11">
            <a:extLst>
              <a:ext uri="{FF2B5EF4-FFF2-40B4-BE49-F238E27FC236}">
                <a16:creationId xmlns:a16="http://schemas.microsoft.com/office/drawing/2014/main" id="{387CDABE-0D8C-4D2A-B373-C1EE3B496801}"/>
              </a:ext>
            </a:extLst>
          </p:cNvPr>
          <p:cNvSpPr txBox="1"/>
          <p:nvPr/>
        </p:nvSpPr>
        <p:spPr>
          <a:xfrm>
            <a:off x="342881" y="682930"/>
            <a:ext cx="6040060" cy="738664"/>
          </a:xfrm>
          <a:prstGeom prst="rect">
            <a:avLst/>
          </a:prstGeom>
          <a:noFill/>
        </p:spPr>
        <p:txBody>
          <a:bodyPr wrap="square" rtlCol="0">
            <a:spAutoFit/>
          </a:bodyPr>
          <a:lstStyle/>
          <a:p>
            <a:r>
              <a:rPr lang="en-GB" sz="1400" dirty="0"/>
              <a:t>This is the course overview of units and lessons. Go through this section by ticking the boxes where you feel you have some knowledge from your GCSE study from year 11</a:t>
            </a:r>
          </a:p>
        </p:txBody>
      </p:sp>
      <p:graphicFrame>
        <p:nvGraphicFramePr>
          <p:cNvPr id="16" name="Table 15">
            <a:extLst>
              <a:ext uri="{FF2B5EF4-FFF2-40B4-BE49-F238E27FC236}">
                <a16:creationId xmlns:a16="http://schemas.microsoft.com/office/drawing/2014/main" id="{0A78F677-B3B0-4412-8317-F450611F2B55}"/>
              </a:ext>
            </a:extLst>
          </p:cNvPr>
          <p:cNvGraphicFramePr>
            <a:graphicFrameLocks noGrp="1"/>
          </p:cNvGraphicFramePr>
          <p:nvPr>
            <p:extLst>
              <p:ext uri="{D42A27DB-BD31-4B8C-83A1-F6EECF244321}">
                <p14:modId xmlns:p14="http://schemas.microsoft.com/office/powerpoint/2010/main" val="1727393619"/>
              </p:ext>
            </p:extLst>
          </p:nvPr>
        </p:nvGraphicFramePr>
        <p:xfrm>
          <a:off x="212462" y="1556146"/>
          <a:ext cx="6300897" cy="7759344"/>
        </p:xfrm>
        <a:graphic>
          <a:graphicData uri="http://schemas.openxmlformats.org/drawingml/2006/table">
            <a:tbl>
              <a:tblPr>
                <a:tableStyleId>{616DA210-FB5B-4158-B5E0-FEB733F419BA}</a:tableStyleId>
              </a:tblPr>
              <a:tblGrid>
                <a:gridCol w="852316">
                  <a:extLst>
                    <a:ext uri="{9D8B030D-6E8A-4147-A177-3AD203B41FA5}">
                      <a16:colId xmlns:a16="http://schemas.microsoft.com/office/drawing/2014/main" val="116354479"/>
                    </a:ext>
                  </a:extLst>
                </a:gridCol>
                <a:gridCol w="3844051">
                  <a:extLst>
                    <a:ext uri="{9D8B030D-6E8A-4147-A177-3AD203B41FA5}">
                      <a16:colId xmlns:a16="http://schemas.microsoft.com/office/drawing/2014/main" val="128156113"/>
                    </a:ext>
                  </a:extLst>
                </a:gridCol>
                <a:gridCol w="1604530">
                  <a:extLst>
                    <a:ext uri="{9D8B030D-6E8A-4147-A177-3AD203B41FA5}">
                      <a16:colId xmlns:a16="http://schemas.microsoft.com/office/drawing/2014/main" val="2891277661"/>
                    </a:ext>
                  </a:extLst>
                </a:gridCol>
              </a:tblGrid>
              <a:tr h="789254">
                <a:tc>
                  <a:txBody>
                    <a:bodyPr/>
                    <a:lstStyle/>
                    <a:p>
                      <a:pPr algn="ctr" fontAlgn="ctr"/>
                      <a:r>
                        <a:rPr lang="en-GB" sz="1600" u="none" strike="noStrike" dirty="0">
                          <a:solidFill>
                            <a:schemeClr val="bg1"/>
                          </a:solidFill>
                          <a:effectLst/>
                        </a:rPr>
                        <a:t>Topic</a:t>
                      </a:r>
                      <a:endParaRPr lang="en-GB" sz="1600" b="1" i="0" u="none" strike="noStrike" dirty="0">
                        <a:solidFill>
                          <a:schemeClr val="bg1"/>
                        </a:solidFill>
                        <a:effectLst/>
                        <a:latin typeface="Calibri" panose="020F0502020204030204" pitchFamily="34" charset="0"/>
                      </a:endParaRPr>
                    </a:p>
                  </a:txBody>
                  <a:tcPr marL="7936" marR="7936" marT="7936" marB="0" anchor="ctr">
                    <a:solidFill>
                      <a:schemeClr val="bg2">
                        <a:lumMod val="50000"/>
                      </a:schemeClr>
                    </a:solidFill>
                  </a:tcPr>
                </a:tc>
                <a:tc>
                  <a:txBody>
                    <a:bodyPr/>
                    <a:lstStyle/>
                    <a:p>
                      <a:pPr algn="ctr" fontAlgn="ctr"/>
                      <a:r>
                        <a:rPr lang="en-GB" sz="1600" u="none" strike="noStrike" dirty="0">
                          <a:solidFill>
                            <a:schemeClr val="bg1"/>
                          </a:solidFill>
                          <a:effectLst/>
                        </a:rPr>
                        <a:t>Theme 2: The UK economy – performance and</a:t>
                      </a:r>
                      <a:br>
                        <a:rPr lang="en-GB" sz="1600" u="none" strike="noStrike" dirty="0">
                          <a:solidFill>
                            <a:schemeClr val="bg1"/>
                          </a:solidFill>
                          <a:effectLst/>
                        </a:rPr>
                      </a:br>
                      <a:r>
                        <a:rPr lang="en-GB" sz="1600" u="none" strike="noStrike" dirty="0">
                          <a:solidFill>
                            <a:schemeClr val="bg1"/>
                          </a:solidFill>
                          <a:effectLst/>
                        </a:rPr>
                        <a:t>policies</a:t>
                      </a:r>
                      <a:endParaRPr lang="en-GB" sz="1600" b="1" i="0" u="none" strike="noStrike" dirty="0">
                        <a:solidFill>
                          <a:schemeClr val="bg1"/>
                        </a:solidFill>
                        <a:effectLst/>
                        <a:latin typeface="Calibri" panose="020F0502020204030204" pitchFamily="34" charset="0"/>
                      </a:endParaRPr>
                    </a:p>
                  </a:txBody>
                  <a:tcPr marL="7936" marR="7936" marT="7936" marB="0" anchor="ctr">
                    <a:solidFill>
                      <a:schemeClr val="bg2">
                        <a:lumMod val="50000"/>
                      </a:schemeClr>
                    </a:solidFill>
                  </a:tcPr>
                </a:tc>
                <a:tc>
                  <a:txBody>
                    <a:bodyPr/>
                    <a:lstStyle/>
                    <a:p>
                      <a:pPr algn="ctr" fontAlgn="t"/>
                      <a:r>
                        <a:rPr lang="en-GB" sz="1600" u="none" strike="noStrike" dirty="0">
                          <a:solidFill>
                            <a:schemeClr val="bg1"/>
                          </a:solidFill>
                          <a:effectLst/>
                        </a:rPr>
                        <a:t>Check</a:t>
                      </a:r>
                      <a:endParaRPr lang="en-GB" sz="1600" b="1" i="0" u="none" strike="noStrike" dirty="0">
                        <a:solidFill>
                          <a:schemeClr val="bg1"/>
                        </a:solidFill>
                        <a:effectLst/>
                        <a:latin typeface="Calibri" panose="020F0502020204030204" pitchFamily="34" charset="0"/>
                      </a:endParaRPr>
                    </a:p>
                  </a:txBody>
                  <a:tcPr marL="7936" marR="7936" marT="7936" marB="0">
                    <a:solidFill>
                      <a:schemeClr val="bg2">
                        <a:lumMod val="50000"/>
                      </a:schemeClr>
                    </a:solidFill>
                  </a:tcPr>
                </a:tc>
                <a:extLst>
                  <a:ext uri="{0D108BD9-81ED-4DB2-BD59-A6C34878D82A}">
                    <a16:rowId xmlns:a16="http://schemas.microsoft.com/office/drawing/2014/main" val="3169116469"/>
                  </a:ext>
                </a:extLst>
              </a:tr>
              <a:tr h="268732">
                <a:tc rowSpan="4">
                  <a:txBody>
                    <a:bodyPr/>
                    <a:lstStyle/>
                    <a:p>
                      <a:pPr algn="ctr" fontAlgn="b"/>
                      <a:r>
                        <a:rPr lang="en-GB" sz="1200" u="none" strike="noStrike" dirty="0">
                          <a:effectLst/>
                        </a:rPr>
                        <a:t>2.1 Measures of economic performance</a:t>
                      </a:r>
                      <a:endParaRPr lang="en-GB" sz="1200" b="0" i="0" u="none" strike="noStrike" dirty="0">
                        <a:solidFill>
                          <a:srgbClr val="000000"/>
                        </a:solidFill>
                        <a:effectLst/>
                        <a:latin typeface="Calibri" panose="020F0502020204030204" pitchFamily="34" charset="0"/>
                      </a:endParaRPr>
                    </a:p>
                  </a:txBody>
                  <a:tcPr marL="7936" marR="7936" marT="7936" marB="0" vert="vert270" anchor="b"/>
                </a:tc>
                <a:tc>
                  <a:txBody>
                    <a:bodyPr/>
                    <a:lstStyle/>
                    <a:p>
                      <a:pPr algn="l" fontAlgn="b"/>
                      <a:r>
                        <a:rPr lang="en-GB" sz="1600" u="none" strike="noStrike">
                          <a:effectLst/>
                        </a:rPr>
                        <a:t>2.1.1 Economic growth</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2566249062"/>
                  </a:ext>
                </a:extLst>
              </a:tr>
              <a:tr h="268732">
                <a:tc vMerge="1">
                  <a:txBody>
                    <a:bodyPr/>
                    <a:lstStyle/>
                    <a:p>
                      <a:endParaRPr lang="en-GB"/>
                    </a:p>
                  </a:txBody>
                  <a:tcPr/>
                </a:tc>
                <a:tc>
                  <a:txBody>
                    <a:bodyPr/>
                    <a:lstStyle/>
                    <a:p>
                      <a:pPr algn="l" fontAlgn="b"/>
                      <a:r>
                        <a:rPr lang="en-GB" sz="1600" u="none" strike="noStrike">
                          <a:effectLst/>
                        </a:rPr>
                        <a:t>2.1.2 Inflation</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26585700"/>
                  </a:ext>
                </a:extLst>
              </a:tr>
              <a:tr h="268732">
                <a:tc vMerge="1">
                  <a:txBody>
                    <a:bodyPr/>
                    <a:lstStyle/>
                    <a:p>
                      <a:endParaRPr lang="en-GB"/>
                    </a:p>
                  </a:txBody>
                  <a:tcPr/>
                </a:tc>
                <a:tc>
                  <a:txBody>
                    <a:bodyPr/>
                    <a:lstStyle/>
                    <a:p>
                      <a:pPr algn="l" fontAlgn="b"/>
                      <a:r>
                        <a:rPr lang="en-GB" sz="1600" u="none" strike="noStrike">
                          <a:effectLst/>
                        </a:rPr>
                        <a:t>2.1.3 Employment and unemployment</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433760266"/>
                  </a:ext>
                </a:extLst>
              </a:tr>
              <a:tr h="268732">
                <a:tc vMerge="1">
                  <a:txBody>
                    <a:bodyPr/>
                    <a:lstStyle/>
                    <a:p>
                      <a:endParaRPr lang="en-GB"/>
                    </a:p>
                  </a:txBody>
                  <a:tcPr/>
                </a:tc>
                <a:tc>
                  <a:txBody>
                    <a:bodyPr/>
                    <a:lstStyle/>
                    <a:p>
                      <a:pPr algn="l" fontAlgn="b"/>
                      <a:r>
                        <a:rPr lang="en-GB" sz="1600" u="none" strike="noStrike">
                          <a:effectLst/>
                        </a:rPr>
                        <a:t>2.1.4 Balance of payments</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339813041"/>
                  </a:ext>
                </a:extLst>
              </a:tr>
              <a:tr h="268732">
                <a:tc rowSpan="5">
                  <a:txBody>
                    <a:bodyPr/>
                    <a:lstStyle/>
                    <a:p>
                      <a:pPr algn="ctr" fontAlgn="b"/>
                      <a:r>
                        <a:rPr lang="en-GB" sz="1200" u="none" strike="noStrike" dirty="0">
                          <a:effectLst/>
                        </a:rPr>
                        <a:t>2.2 Aggregate demand (AD)</a:t>
                      </a:r>
                      <a:endParaRPr lang="en-GB" sz="1200" b="0" i="0" u="none" strike="noStrike" dirty="0">
                        <a:solidFill>
                          <a:srgbClr val="000000"/>
                        </a:solidFill>
                        <a:effectLst/>
                        <a:latin typeface="Calibri" panose="020F0502020204030204" pitchFamily="34" charset="0"/>
                      </a:endParaRPr>
                    </a:p>
                  </a:txBody>
                  <a:tcPr marL="7936" marR="7936" marT="7936" marB="0" vert="vert270" anchor="b">
                    <a:solidFill>
                      <a:schemeClr val="bg2">
                        <a:lumMod val="90000"/>
                      </a:schemeClr>
                    </a:solidFill>
                  </a:tcPr>
                </a:tc>
                <a:tc>
                  <a:txBody>
                    <a:bodyPr/>
                    <a:lstStyle/>
                    <a:p>
                      <a:pPr algn="l" fontAlgn="b"/>
                      <a:r>
                        <a:rPr lang="en-GB" sz="1600" u="none" strike="noStrike">
                          <a:effectLst/>
                        </a:rPr>
                        <a:t>2.2.1 The characteristics of AD</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3178061701"/>
                  </a:ext>
                </a:extLst>
              </a:tr>
              <a:tr h="268732">
                <a:tc vMerge="1">
                  <a:txBody>
                    <a:bodyPr/>
                    <a:lstStyle/>
                    <a:p>
                      <a:endParaRPr lang="en-GB"/>
                    </a:p>
                  </a:txBody>
                  <a:tcPr/>
                </a:tc>
                <a:tc>
                  <a:txBody>
                    <a:bodyPr/>
                    <a:lstStyle/>
                    <a:p>
                      <a:pPr algn="l" fontAlgn="b"/>
                      <a:r>
                        <a:rPr lang="en-GB" sz="1600" u="none" strike="noStrike">
                          <a:effectLst/>
                        </a:rPr>
                        <a:t>2.2.2 Consumption (C)</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2723906577"/>
                  </a:ext>
                </a:extLst>
              </a:tr>
              <a:tr h="268732">
                <a:tc vMerge="1">
                  <a:txBody>
                    <a:bodyPr/>
                    <a:lstStyle/>
                    <a:p>
                      <a:endParaRPr lang="en-GB"/>
                    </a:p>
                  </a:txBody>
                  <a:tcPr/>
                </a:tc>
                <a:tc>
                  <a:txBody>
                    <a:bodyPr/>
                    <a:lstStyle/>
                    <a:p>
                      <a:pPr algn="l" fontAlgn="b"/>
                      <a:r>
                        <a:rPr lang="en-GB" sz="1600" u="none" strike="noStrike">
                          <a:effectLst/>
                        </a:rPr>
                        <a:t>2.2.3 Investment (I)</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700412375"/>
                  </a:ext>
                </a:extLst>
              </a:tr>
              <a:tr h="268732">
                <a:tc vMerge="1">
                  <a:txBody>
                    <a:bodyPr/>
                    <a:lstStyle/>
                    <a:p>
                      <a:endParaRPr lang="en-GB"/>
                    </a:p>
                  </a:txBody>
                  <a:tcPr/>
                </a:tc>
                <a:tc>
                  <a:txBody>
                    <a:bodyPr/>
                    <a:lstStyle/>
                    <a:p>
                      <a:pPr algn="l" fontAlgn="b"/>
                      <a:r>
                        <a:rPr lang="en-GB" sz="1600" u="none" strike="noStrike">
                          <a:effectLst/>
                        </a:rPr>
                        <a:t>2.2.4 Government expenditure (G)</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99974740"/>
                  </a:ext>
                </a:extLst>
              </a:tr>
              <a:tr h="268732">
                <a:tc vMerge="1">
                  <a:txBody>
                    <a:bodyPr/>
                    <a:lstStyle/>
                    <a:p>
                      <a:endParaRPr lang="en-GB"/>
                    </a:p>
                  </a:txBody>
                  <a:tcPr/>
                </a:tc>
                <a:tc>
                  <a:txBody>
                    <a:bodyPr/>
                    <a:lstStyle/>
                    <a:p>
                      <a:pPr algn="l" fontAlgn="b"/>
                      <a:r>
                        <a:rPr lang="en-GB" sz="1600" u="none" strike="noStrike">
                          <a:effectLst/>
                        </a:rPr>
                        <a:t>2.2.5 Net trade (X-M)</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3042190275"/>
                  </a:ext>
                </a:extLst>
              </a:tr>
              <a:tr h="268732">
                <a:tc rowSpan="3">
                  <a:txBody>
                    <a:bodyPr/>
                    <a:lstStyle/>
                    <a:p>
                      <a:pPr algn="ctr" fontAlgn="b"/>
                      <a:r>
                        <a:rPr lang="en-GB" sz="1200" u="none" strike="noStrike" dirty="0">
                          <a:effectLst/>
                        </a:rPr>
                        <a:t>2.3 Aggregate supply (AS)</a:t>
                      </a:r>
                      <a:endParaRPr lang="en-GB" sz="1200" b="0" i="0" u="none" strike="noStrike" dirty="0">
                        <a:solidFill>
                          <a:srgbClr val="000000"/>
                        </a:solidFill>
                        <a:effectLst/>
                        <a:latin typeface="Calibri" panose="020F0502020204030204" pitchFamily="34" charset="0"/>
                      </a:endParaRPr>
                    </a:p>
                  </a:txBody>
                  <a:tcPr marL="7936" marR="7936" marT="7936" marB="0" vert="vert270" anchor="b"/>
                </a:tc>
                <a:tc>
                  <a:txBody>
                    <a:bodyPr/>
                    <a:lstStyle/>
                    <a:p>
                      <a:pPr algn="l" fontAlgn="b"/>
                      <a:r>
                        <a:rPr lang="en-GB" sz="1600" u="none" strike="noStrike">
                          <a:effectLst/>
                        </a:rPr>
                        <a:t>2.3.1 The characteristics of AS</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582510667"/>
                  </a:ext>
                </a:extLst>
              </a:tr>
              <a:tr h="268732">
                <a:tc vMerge="1">
                  <a:txBody>
                    <a:bodyPr/>
                    <a:lstStyle/>
                    <a:p>
                      <a:endParaRPr lang="en-GB"/>
                    </a:p>
                  </a:txBody>
                  <a:tcPr/>
                </a:tc>
                <a:tc>
                  <a:txBody>
                    <a:bodyPr/>
                    <a:lstStyle/>
                    <a:p>
                      <a:pPr algn="l" fontAlgn="b"/>
                      <a:r>
                        <a:rPr lang="en-GB" sz="1600" u="none" strike="noStrike">
                          <a:effectLst/>
                        </a:rPr>
                        <a:t>2.3.2 Short-run AS</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562259191"/>
                  </a:ext>
                </a:extLst>
              </a:tr>
              <a:tr h="268732">
                <a:tc vMerge="1">
                  <a:txBody>
                    <a:bodyPr/>
                    <a:lstStyle/>
                    <a:p>
                      <a:endParaRPr lang="en-GB"/>
                    </a:p>
                  </a:txBody>
                  <a:tcPr/>
                </a:tc>
                <a:tc>
                  <a:txBody>
                    <a:bodyPr/>
                    <a:lstStyle/>
                    <a:p>
                      <a:pPr algn="l" fontAlgn="b"/>
                      <a:r>
                        <a:rPr lang="en-GB" sz="1600" u="none" strike="noStrike">
                          <a:effectLst/>
                        </a:rPr>
                        <a:t>2.3.3 Long-run AS</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2045547671"/>
                  </a:ext>
                </a:extLst>
              </a:tr>
              <a:tr h="268732">
                <a:tc rowSpan="4">
                  <a:txBody>
                    <a:bodyPr/>
                    <a:lstStyle/>
                    <a:p>
                      <a:pPr algn="ctr" fontAlgn="b"/>
                      <a:r>
                        <a:rPr lang="en-GB" sz="1200" u="none" strike="noStrike" dirty="0">
                          <a:effectLst/>
                        </a:rPr>
                        <a:t>2.4 National income</a:t>
                      </a:r>
                      <a:endParaRPr lang="en-GB" sz="1200" b="0" i="0" u="none" strike="noStrike" dirty="0">
                        <a:solidFill>
                          <a:srgbClr val="000000"/>
                        </a:solidFill>
                        <a:effectLst/>
                        <a:latin typeface="Calibri" panose="020F0502020204030204" pitchFamily="34" charset="0"/>
                      </a:endParaRPr>
                    </a:p>
                  </a:txBody>
                  <a:tcPr marL="7936" marR="7936" marT="7936" marB="0" vert="vert270" anchor="b">
                    <a:solidFill>
                      <a:schemeClr val="bg2">
                        <a:lumMod val="90000"/>
                      </a:schemeClr>
                    </a:solidFill>
                  </a:tcPr>
                </a:tc>
                <a:tc>
                  <a:txBody>
                    <a:bodyPr/>
                    <a:lstStyle/>
                    <a:p>
                      <a:pPr algn="l" fontAlgn="b"/>
                      <a:r>
                        <a:rPr lang="en-GB" sz="1600" u="none" strike="noStrike">
                          <a:effectLst/>
                        </a:rPr>
                        <a:t>2.4.1 National income</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3504589206"/>
                  </a:ext>
                </a:extLst>
              </a:tr>
              <a:tr h="268732">
                <a:tc vMerge="1">
                  <a:txBody>
                    <a:bodyPr/>
                    <a:lstStyle/>
                    <a:p>
                      <a:endParaRPr lang="en-GB"/>
                    </a:p>
                  </a:txBody>
                  <a:tcPr/>
                </a:tc>
                <a:tc>
                  <a:txBody>
                    <a:bodyPr/>
                    <a:lstStyle/>
                    <a:p>
                      <a:pPr algn="l" fontAlgn="b"/>
                      <a:r>
                        <a:rPr lang="en-GB" sz="1600" u="none" strike="noStrike">
                          <a:effectLst/>
                        </a:rPr>
                        <a:t>2.4.2 Injections and withdrawals</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813415353"/>
                  </a:ext>
                </a:extLst>
              </a:tr>
              <a:tr h="528993">
                <a:tc vMerge="1">
                  <a:txBody>
                    <a:bodyPr/>
                    <a:lstStyle/>
                    <a:p>
                      <a:endParaRPr lang="en-GB"/>
                    </a:p>
                  </a:txBody>
                  <a:tcPr/>
                </a:tc>
                <a:tc>
                  <a:txBody>
                    <a:bodyPr/>
                    <a:lstStyle/>
                    <a:p>
                      <a:pPr algn="l" fontAlgn="b"/>
                      <a:r>
                        <a:rPr lang="en-GB" sz="1600" u="none" strike="noStrike">
                          <a:effectLst/>
                        </a:rPr>
                        <a:t>2.4.3 Equilibrium levels of real national output</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3668205102"/>
                  </a:ext>
                </a:extLst>
              </a:tr>
              <a:tr h="268732">
                <a:tc vMerge="1">
                  <a:txBody>
                    <a:bodyPr/>
                    <a:lstStyle/>
                    <a:p>
                      <a:endParaRPr lang="en-GB"/>
                    </a:p>
                  </a:txBody>
                  <a:tcPr/>
                </a:tc>
                <a:tc>
                  <a:txBody>
                    <a:bodyPr/>
                    <a:lstStyle/>
                    <a:p>
                      <a:pPr algn="l" fontAlgn="b"/>
                      <a:r>
                        <a:rPr lang="en-GB" sz="1600" u="none" strike="noStrike">
                          <a:effectLst/>
                        </a:rPr>
                        <a:t>2.4.4 The multiplier</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1908668689"/>
                  </a:ext>
                </a:extLst>
              </a:tr>
              <a:tr h="268732">
                <a:tc rowSpan="4">
                  <a:txBody>
                    <a:bodyPr/>
                    <a:lstStyle/>
                    <a:p>
                      <a:pPr algn="ctr" fontAlgn="b"/>
                      <a:r>
                        <a:rPr lang="en-GB" sz="1200" u="none" strike="noStrike" dirty="0">
                          <a:effectLst/>
                        </a:rPr>
                        <a:t>2.5 Economic growth</a:t>
                      </a:r>
                      <a:endParaRPr lang="en-GB" sz="1200" b="0" i="0" u="none" strike="noStrike" dirty="0">
                        <a:solidFill>
                          <a:srgbClr val="000000"/>
                        </a:solidFill>
                        <a:effectLst/>
                        <a:latin typeface="Calibri" panose="020F0502020204030204" pitchFamily="34" charset="0"/>
                      </a:endParaRPr>
                    </a:p>
                  </a:txBody>
                  <a:tcPr marL="7936" marR="7936" marT="7936" marB="0" vert="vert270" anchor="b"/>
                </a:tc>
                <a:tc>
                  <a:txBody>
                    <a:bodyPr/>
                    <a:lstStyle/>
                    <a:p>
                      <a:pPr algn="l" fontAlgn="b"/>
                      <a:r>
                        <a:rPr lang="en-GB" sz="1600" u="none" strike="noStrike">
                          <a:effectLst/>
                        </a:rPr>
                        <a:t>2.5.1 Causes of growth</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1260281547"/>
                  </a:ext>
                </a:extLst>
              </a:tr>
              <a:tr h="268732">
                <a:tc vMerge="1">
                  <a:txBody>
                    <a:bodyPr/>
                    <a:lstStyle/>
                    <a:p>
                      <a:endParaRPr lang="en-GB"/>
                    </a:p>
                  </a:txBody>
                  <a:tcPr/>
                </a:tc>
                <a:tc>
                  <a:txBody>
                    <a:bodyPr/>
                    <a:lstStyle/>
                    <a:p>
                      <a:pPr algn="l" fontAlgn="b"/>
                      <a:r>
                        <a:rPr lang="en-GB" sz="1600" u="none" strike="noStrike">
                          <a:effectLst/>
                        </a:rPr>
                        <a:t>2.5.2 Output gaps</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4078239809"/>
                  </a:ext>
                </a:extLst>
              </a:tr>
              <a:tr h="268732">
                <a:tc vMerge="1">
                  <a:txBody>
                    <a:bodyPr/>
                    <a:lstStyle/>
                    <a:p>
                      <a:endParaRPr lang="en-GB"/>
                    </a:p>
                  </a:txBody>
                  <a:tcPr/>
                </a:tc>
                <a:tc>
                  <a:txBody>
                    <a:bodyPr/>
                    <a:lstStyle/>
                    <a:p>
                      <a:pPr algn="l" fontAlgn="b"/>
                      <a:r>
                        <a:rPr lang="en-GB" sz="1600" u="none" strike="noStrike">
                          <a:effectLst/>
                        </a:rPr>
                        <a:t>2.5.3 Trade (business) cycle</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2114584020"/>
                  </a:ext>
                </a:extLst>
              </a:tr>
              <a:tr h="268732">
                <a:tc vMerge="1">
                  <a:txBody>
                    <a:bodyPr/>
                    <a:lstStyle/>
                    <a:p>
                      <a:endParaRPr lang="en-GB"/>
                    </a:p>
                  </a:txBody>
                  <a:tcPr/>
                </a:tc>
                <a:tc>
                  <a:txBody>
                    <a:bodyPr/>
                    <a:lstStyle/>
                    <a:p>
                      <a:pPr algn="l" fontAlgn="b"/>
                      <a:r>
                        <a:rPr lang="en-GB" sz="1600" u="none" strike="noStrike">
                          <a:effectLst/>
                        </a:rPr>
                        <a:t>2.5.4 The impact of economic growth</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3009773207"/>
                  </a:ext>
                </a:extLst>
              </a:tr>
              <a:tr h="268732">
                <a:tc rowSpan="4">
                  <a:txBody>
                    <a:bodyPr/>
                    <a:lstStyle/>
                    <a:p>
                      <a:pPr algn="ctr" fontAlgn="b"/>
                      <a:r>
                        <a:rPr lang="en-GB" sz="1200" u="none" strike="noStrike" dirty="0">
                          <a:effectLst/>
                        </a:rPr>
                        <a:t>2.6 Macroeconomic objectives and policies</a:t>
                      </a:r>
                      <a:endParaRPr lang="en-GB" sz="1200" b="0" i="0" u="none" strike="noStrike" dirty="0">
                        <a:solidFill>
                          <a:srgbClr val="000000"/>
                        </a:solidFill>
                        <a:effectLst/>
                        <a:latin typeface="Calibri" panose="020F0502020204030204" pitchFamily="34" charset="0"/>
                      </a:endParaRPr>
                    </a:p>
                  </a:txBody>
                  <a:tcPr marL="7936" marR="7936" marT="7936" marB="0" vert="vert270" anchor="b">
                    <a:solidFill>
                      <a:schemeClr val="bg2">
                        <a:lumMod val="90000"/>
                      </a:schemeClr>
                    </a:solidFill>
                  </a:tcPr>
                </a:tc>
                <a:tc>
                  <a:txBody>
                    <a:bodyPr/>
                    <a:lstStyle/>
                    <a:p>
                      <a:pPr algn="l" fontAlgn="b"/>
                      <a:r>
                        <a:rPr lang="en-GB" sz="1600" u="none" strike="noStrike">
                          <a:effectLst/>
                        </a:rPr>
                        <a:t>2.6.1 Possible macroeconomic objectives</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3086465488"/>
                  </a:ext>
                </a:extLst>
              </a:tr>
              <a:tr h="268732">
                <a:tc vMerge="1">
                  <a:txBody>
                    <a:bodyPr/>
                    <a:lstStyle/>
                    <a:p>
                      <a:endParaRPr lang="en-GB"/>
                    </a:p>
                  </a:txBody>
                  <a:tcPr/>
                </a:tc>
                <a:tc>
                  <a:txBody>
                    <a:bodyPr/>
                    <a:lstStyle/>
                    <a:p>
                      <a:pPr algn="l" fontAlgn="b"/>
                      <a:r>
                        <a:rPr lang="en-GB" sz="1600" u="none" strike="noStrike">
                          <a:effectLst/>
                        </a:rPr>
                        <a:t>2.6.2 Demand-side policies</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963273786"/>
                  </a:ext>
                </a:extLst>
              </a:tr>
              <a:tr h="268732">
                <a:tc vMerge="1">
                  <a:txBody>
                    <a:bodyPr/>
                    <a:lstStyle/>
                    <a:p>
                      <a:endParaRPr lang="en-GB"/>
                    </a:p>
                  </a:txBody>
                  <a:tcPr/>
                </a:tc>
                <a:tc>
                  <a:txBody>
                    <a:bodyPr/>
                    <a:lstStyle/>
                    <a:p>
                      <a:pPr algn="l" fontAlgn="b"/>
                      <a:r>
                        <a:rPr lang="en-GB" sz="1600" u="none" strike="noStrike">
                          <a:effectLst/>
                        </a:rPr>
                        <a:t>2.6.3 Supply-side policies</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268598139"/>
                  </a:ext>
                </a:extLst>
              </a:tr>
              <a:tr h="528993">
                <a:tc vMerge="1">
                  <a:txBody>
                    <a:bodyPr/>
                    <a:lstStyle/>
                    <a:p>
                      <a:endParaRPr lang="en-GB"/>
                    </a:p>
                  </a:txBody>
                  <a:tcPr/>
                </a:tc>
                <a:tc>
                  <a:txBody>
                    <a:bodyPr/>
                    <a:lstStyle/>
                    <a:p>
                      <a:pPr algn="l" fontAlgn="b"/>
                      <a:r>
                        <a:rPr lang="en-GB" sz="1600" u="none" strike="noStrike" dirty="0">
                          <a:effectLst/>
                        </a:rPr>
                        <a:t>2.6.4 Conflicts and trade-offs between objectives and policies</a:t>
                      </a:r>
                      <a:endParaRPr lang="en-GB" sz="1600" b="0" i="0" u="none" strike="noStrike" dirty="0">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1463049473"/>
                  </a:ext>
                </a:extLst>
              </a:tr>
            </a:tbl>
          </a:graphicData>
        </a:graphic>
      </p:graphicFrame>
      <p:pic>
        <p:nvPicPr>
          <p:cNvPr id="14" name="Picture 2" descr="Check Mark And Cross Sign PNG Transparent Images Free Download | Vector  Files | Pngtree">
            <a:extLst>
              <a:ext uri="{FF2B5EF4-FFF2-40B4-BE49-F238E27FC236}">
                <a16:creationId xmlns:a16="http://schemas.microsoft.com/office/drawing/2014/main" id="{264868C1-41F8-4629-A6CE-3BBDCF888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301" y="1748652"/>
            <a:ext cx="507242" cy="50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153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100F43-83F2-40C4-820F-89FE597319A4}"/>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21893F83-F63A-4DF3-954B-E8591E8A4B66}"/>
              </a:ext>
            </a:extLst>
          </p:cNvPr>
          <p:cNvSpPr>
            <a:spLocks noGrp="1"/>
          </p:cNvSpPr>
          <p:nvPr>
            <p:ph type="sldNum" sz="quarter" idx="12"/>
          </p:nvPr>
        </p:nvSpPr>
        <p:spPr/>
        <p:txBody>
          <a:bodyPr/>
          <a:lstStyle/>
          <a:p>
            <a:fld id="{3E0C6992-8E1B-4154-8EF3-BE9D14DF2A3E}" type="slidenum">
              <a:rPr lang="en-GB" smtClean="0"/>
              <a:t>11</a:t>
            </a:fld>
            <a:endParaRPr lang="en-GB"/>
          </a:p>
        </p:txBody>
      </p:sp>
      <p:sp>
        <p:nvSpPr>
          <p:cNvPr id="11" name="TextBox 10">
            <a:extLst>
              <a:ext uri="{FF2B5EF4-FFF2-40B4-BE49-F238E27FC236}">
                <a16:creationId xmlns:a16="http://schemas.microsoft.com/office/drawing/2014/main" id="{4A9F4823-F896-4DF0-A7A9-A74B24B47E84}"/>
              </a:ext>
            </a:extLst>
          </p:cNvPr>
          <p:cNvSpPr txBox="1"/>
          <p:nvPr/>
        </p:nvSpPr>
        <p:spPr>
          <a:xfrm>
            <a:off x="350024" y="202037"/>
            <a:ext cx="5822176" cy="461665"/>
          </a:xfrm>
          <a:prstGeom prst="rect">
            <a:avLst/>
          </a:prstGeom>
          <a:noFill/>
        </p:spPr>
        <p:txBody>
          <a:bodyPr wrap="square" rtlCol="0">
            <a:spAutoFit/>
          </a:bodyPr>
          <a:lstStyle/>
          <a:p>
            <a:r>
              <a:rPr lang="en-GB" sz="2400" b="1" u="sng" dirty="0">
                <a:effectLst>
                  <a:outerShdw blurRad="38100" dist="38100" dir="2700000" algn="tl">
                    <a:srgbClr val="000000">
                      <a:alpha val="43137"/>
                    </a:srgbClr>
                  </a:outerShdw>
                </a:effectLst>
              </a:rPr>
              <a:t>PLC – Theme 3</a:t>
            </a:r>
          </a:p>
        </p:txBody>
      </p:sp>
      <p:sp>
        <p:nvSpPr>
          <p:cNvPr id="13" name="TextBox 12">
            <a:extLst>
              <a:ext uri="{FF2B5EF4-FFF2-40B4-BE49-F238E27FC236}">
                <a16:creationId xmlns:a16="http://schemas.microsoft.com/office/drawing/2014/main" id="{B46C1F88-E63C-4149-A02F-6BA59E491438}"/>
              </a:ext>
            </a:extLst>
          </p:cNvPr>
          <p:cNvSpPr txBox="1"/>
          <p:nvPr/>
        </p:nvSpPr>
        <p:spPr>
          <a:xfrm>
            <a:off x="342881" y="682930"/>
            <a:ext cx="6040060" cy="738664"/>
          </a:xfrm>
          <a:prstGeom prst="rect">
            <a:avLst/>
          </a:prstGeom>
          <a:noFill/>
        </p:spPr>
        <p:txBody>
          <a:bodyPr wrap="square" rtlCol="0">
            <a:spAutoFit/>
          </a:bodyPr>
          <a:lstStyle/>
          <a:p>
            <a:r>
              <a:rPr lang="en-GB" sz="1400" dirty="0"/>
              <a:t>This is the course overview of units and lessons. Go through this section by ticking the boxes where you feel you have some knowledge from your GCSE study from year 11</a:t>
            </a:r>
          </a:p>
        </p:txBody>
      </p:sp>
      <p:graphicFrame>
        <p:nvGraphicFramePr>
          <p:cNvPr id="6" name="Table 5">
            <a:extLst>
              <a:ext uri="{FF2B5EF4-FFF2-40B4-BE49-F238E27FC236}">
                <a16:creationId xmlns:a16="http://schemas.microsoft.com/office/drawing/2014/main" id="{3E2C3D42-BD70-46D4-B992-11C58789038E}"/>
              </a:ext>
            </a:extLst>
          </p:cNvPr>
          <p:cNvGraphicFramePr>
            <a:graphicFrameLocks noGrp="1"/>
          </p:cNvGraphicFramePr>
          <p:nvPr>
            <p:extLst>
              <p:ext uri="{D42A27DB-BD31-4B8C-83A1-F6EECF244321}">
                <p14:modId xmlns:p14="http://schemas.microsoft.com/office/powerpoint/2010/main" val="65035979"/>
              </p:ext>
            </p:extLst>
          </p:nvPr>
        </p:nvGraphicFramePr>
        <p:xfrm>
          <a:off x="266951" y="1514348"/>
          <a:ext cx="6324097" cy="6999129"/>
        </p:xfrm>
        <a:graphic>
          <a:graphicData uri="http://schemas.openxmlformats.org/drawingml/2006/table">
            <a:tbl>
              <a:tblPr>
                <a:tableStyleId>{616DA210-FB5B-4158-B5E0-FEB733F419BA}</a:tableStyleId>
              </a:tblPr>
              <a:tblGrid>
                <a:gridCol w="1128712">
                  <a:extLst>
                    <a:ext uri="{9D8B030D-6E8A-4147-A177-3AD203B41FA5}">
                      <a16:colId xmlns:a16="http://schemas.microsoft.com/office/drawing/2014/main" val="2134591374"/>
                    </a:ext>
                  </a:extLst>
                </a:gridCol>
                <a:gridCol w="3922295">
                  <a:extLst>
                    <a:ext uri="{9D8B030D-6E8A-4147-A177-3AD203B41FA5}">
                      <a16:colId xmlns:a16="http://schemas.microsoft.com/office/drawing/2014/main" val="351256278"/>
                    </a:ext>
                  </a:extLst>
                </a:gridCol>
                <a:gridCol w="1273090">
                  <a:extLst>
                    <a:ext uri="{9D8B030D-6E8A-4147-A177-3AD203B41FA5}">
                      <a16:colId xmlns:a16="http://schemas.microsoft.com/office/drawing/2014/main" val="2335416085"/>
                    </a:ext>
                  </a:extLst>
                </a:gridCol>
              </a:tblGrid>
              <a:tr h="781831">
                <a:tc>
                  <a:txBody>
                    <a:bodyPr/>
                    <a:lstStyle/>
                    <a:p>
                      <a:pPr algn="ctr" fontAlgn="ctr"/>
                      <a:r>
                        <a:rPr lang="en-GB" sz="1600" u="none" strike="noStrike" dirty="0">
                          <a:solidFill>
                            <a:schemeClr val="bg1"/>
                          </a:solidFill>
                          <a:effectLst/>
                        </a:rPr>
                        <a:t>Topic</a:t>
                      </a:r>
                      <a:endParaRPr lang="en-GB" sz="1600" b="1" i="0" u="none" strike="noStrike" dirty="0">
                        <a:solidFill>
                          <a:schemeClr val="bg1"/>
                        </a:solidFill>
                        <a:effectLst/>
                        <a:latin typeface="Calibri" panose="020F0502020204030204" pitchFamily="34" charset="0"/>
                      </a:endParaRPr>
                    </a:p>
                  </a:txBody>
                  <a:tcPr marL="7936" marR="7936" marT="7936" marB="0" anchor="ctr">
                    <a:solidFill>
                      <a:schemeClr val="bg2">
                        <a:lumMod val="50000"/>
                      </a:schemeClr>
                    </a:solidFill>
                  </a:tcPr>
                </a:tc>
                <a:tc>
                  <a:txBody>
                    <a:bodyPr/>
                    <a:lstStyle/>
                    <a:p>
                      <a:pPr algn="ctr" fontAlgn="ctr"/>
                      <a:r>
                        <a:rPr lang="en-GB" sz="1600" u="none" strike="noStrike" dirty="0">
                          <a:solidFill>
                            <a:schemeClr val="bg1"/>
                          </a:solidFill>
                          <a:effectLst/>
                        </a:rPr>
                        <a:t>Theme 3: Business behaviour and the labour</a:t>
                      </a:r>
                      <a:br>
                        <a:rPr lang="en-GB" sz="1600" u="none" strike="noStrike" dirty="0">
                          <a:solidFill>
                            <a:schemeClr val="bg1"/>
                          </a:solidFill>
                          <a:effectLst/>
                        </a:rPr>
                      </a:br>
                      <a:r>
                        <a:rPr lang="en-GB" sz="1600" u="none" strike="noStrike" dirty="0">
                          <a:solidFill>
                            <a:schemeClr val="bg1"/>
                          </a:solidFill>
                          <a:effectLst/>
                        </a:rPr>
                        <a:t>market</a:t>
                      </a:r>
                      <a:endParaRPr lang="en-GB" sz="1600" b="1" i="0" u="none" strike="noStrike" dirty="0">
                        <a:solidFill>
                          <a:schemeClr val="bg1"/>
                        </a:solidFill>
                        <a:effectLst/>
                        <a:latin typeface="Calibri" panose="020F0502020204030204" pitchFamily="34" charset="0"/>
                      </a:endParaRPr>
                    </a:p>
                  </a:txBody>
                  <a:tcPr marL="7936" marR="7936" marT="7936" marB="0" anchor="ctr">
                    <a:solidFill>
                      <a:schemeClr val="bg2">
                        <a:lumMod val="50000"/>
                      </a:schemeClr>
                    </a:solidFill>
                  </a:tcPr>
                </a:tc>
                <a:tc>
                  <a:txBody>
                    <a:bodyPr/>
                    <a:lstStyle/>
                    <a:p>
                      <a:pPr algn="ctr" fontAlgn="t"/>
                      <a:r>
                        <a:rPr lang="en-GB" sz="1600" u="none" strike="noStrike" dirty="0">
                          <a:solidFill>
                            <a:schemeClr val="bg1"/>
                          </a:solidFill>
                          <a:effectLst/>
                        </a:rPr>
                        <a:t>Check</a:t>
                      </a:r>
                      <a:endParaRPr lang="en-GB" sz="1600" b="1" i="0" u="none" strike="noStrike" dirty="0">
                        <a:solidFill>
                          <a:schemeClr val="bg1"/>
                        </a:solidFill>
                        <a:effectLst/>
                        <a:latin typeface="Calibri" panose="020F0502020204030204" pitchFamily="34" charset="0"/>
                      </a:endParaRPr>
                    </a:p>
                  </a:txBody>
                  <a:tcPr marL="7936" marR="7936" marT="7936" marB="0">
                    <a:solidFill>
                      <a:schemeClr val="bg2">
                        <a:lumMod val="50000"/>
                      </a:schemeClr>
                    </a:solidFill>
                  </a:tcPr>
                </a:tc>
                <a:extLst>
                  <a:ext uri="{0D108BD9-81ED-4DB2-BD59-A6C34878D82A}">
                    <a16:rowId xmlns:a16="http://schemas.microsoft.com/office/drawing/2014/main" val="1693683826"/>
                  </a:ext>
                </a:extLst>
              </a:tr>
              <a:tr h="266204">
                <a:tc rowSpan="3">
                  <a:txBody>
                    <a:bodyPr/>
                    <a:lstStyle/>
                    <a:p>
                      <a:pPr algn="ctr" fontAlgn="b"/>
                      <a:r>
                        <a:rPr lang="en-GB" sz="1200" u="none" strike="noStrike" dirty="0">
                          <a:effectLst/>
                        </a:rPr>
                        <a:t>3.1 Business growth</a:t>
                      </a:r>
                      <a:endParaRPr lang="en-GB" sz="1200" b="0" i="0" u="none" strike="noStrike" dirty="0">
                        <a:solidFill>
                          <a:srgbClr val="000000"/>
                        </a:solidFill>
                        <a:effectLst/>
                        <a:latin typeface="Calibri" panose="020F0502020204030204" pitchFamily="34" charset="0"/>
                      </a:endParaRPr>
                    </a:p>
                  </a:txBody>
                  <a:tcPr marL="7936" marR="7936" marT="7936" marB="0" vert="vert270" anchor="b"/>
                </a:tc>
                <a:tc>
                  <a:txBody>
                    <a:bodyPr/>
                    <a:lstStyle/>
                    <a:p>
                      <a:pPr algn="l" fontAlgn="b"/>
                      <a:r>
                        <a:rPr lang="en-GB" sz="1600" u="none" strike="noStrike">
                          <a:effectLst/>
                        </a:rPr>
                        <a:t>3.1.1 Sizes and types of firms</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555869450"/>
                  </a:ext>
                </a:extLst>
              </a:tr>
              <a:tr h="266204">
                <a:tc vMerge="1">
                  <a:txBody>
                    <a:bodyPr/>
                    <a:lstStyle/>
                    <a:p>
                      <a:endParaRPr lang="en-GB"/>
                    </a:p>
                  </a:txBody>
                  <a:tcPr/>
                </a:tc>
                <a:tc>
                  <a:txBody>
                    <a:bodyPr/>
                    <a:lstStyle/>
                    <a:p>
                      <a:pPr algn="l" fontAlgn="b"/>
                      <a:r>
                        <a:rPr lang="en-GB" sz="1600" u="none" strike="noStrike">
                          <a:effectLst/>
                        </a:rPr>
                        <a:t>3.1.2 Business growth</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2351186395"/>
                  </a:ext>
                </a:extLst>
              </a:tr>
              <a:tr h="266204">
                <a:tc vMerge="1">
                  <a:txBody>
                    <a:bodyPr/>
                    <a:lstStyle/>
                    <a:p>
                      <a:endParaRPr lang="en-GB"/>
                    </a:p>
                  </a:txBody>
                  <a:tcPr/>
                </a:tc>
                <a:tc>
                  <a:txBody>
                    <a:bodyPr/>
                    <a:lstStyle/>
                    <a:p>
                      <a:pPr algn="l" fontAlgn="b"/>
                      <a:r>
                        <a:rPr lang="en-GB" sz="1600" u="none" strike="noStrike">
                          <a:effectLst/>
                        </a:rPr>
                        <a:t>3.1.3 Demergers</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1041492563"/>
                  </a:ext>
                </a:extLst>
              </a:tr>
              <a:tr h="385980">
                <a:tc>
                  <a:txBody>
                    <a:bodyPr/>
                    <a:lstStyle/>
                    <a:p>
                      <a:pPr algn="r" fontAlgn="b"/>
                      <a:r>
                        <a:rPr lang="en-GB" sz="1200" u="none" strike="noStrike" dirty="0">
                          <a:effectLst/>
                        </a:rPr>
                        <a:t>3.2 Business objectives</a:t>
                      </a:r>
                      <a:endParaRPr lang="en-GB" sz="1200" b="0" i="0" u="none" strike="noStrike" dirty="0">
                        <a:solidFill>
                          <a:srgbClr val="000000"/>
                        </a:solidFill>
                        <a:effectLst/>
                        <a:latin typeface="Calibri" panose="020F0502020204030204" pitchFamily="34" charset="0"/>
                      </a:endParaRPr>
                    </a:p>
                  </a:txBody>
                  <a:tcPr marL="7936" marR="7936" marT="7936" marB="0" vert="vert270" anchor="b">
                    <a:solidFill>
                      <a:schemeClr val="bg2">
                        <a:lumMod val="90000"/>
                      </a:schemeClr>
                    </a:solidFill>
                  </a:tcPr>
                </a:tc>
                <a:tc>
                  <a:txBody>
                    <a:bodyPr/>
                    <a:lstStyle/>
                    <a:p>
                      <a:pPr algn="l" fontAlgn="b"/>
                      <a:r>
                        <a:rPr lang="en-GB" sz="1600" u="none" strike="noStrike">
                          <a:effectLst/>
                        </a:rPr>
                        <a:t>3.2.1 Business objectives</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4057412035"/>
                  </a:ext>
                </a:extLst>
              </a:tr>
              <a:tr h="266204">
                <a:tc rowSpan="4">
                  <a:txBody>
                    <a:bodyPr/>
                    <a:lstStyle/>
                    <a:p>
                      <a:pPr algn="ctr" fontAlgn="b"/>
                      <a:r>
                        <a:rPr lang="en-GB" sz="1200" u="none" strike="noStrike" dirty="0">
                          <a:effectLst/>
                        </a:rPr>
                        <a:t>3.3 Revenues, costs and profits</a:t>
                      </a:r>
                      <a:endParaRPr lang="en-GB" sz="1200" b="0" i="0" u="none" strike="noStrike" dirty="0">
                        <a:solidFill>
                          <a:srgbClr val="000000"/>
                        </a:solidFill>
                        <a:effectLst/>
                        <a:latin typeface="Calibri" panose="020F0502020204030204" pitchFamily="34" charset="0"/>
                      </a:endParaRPr>
                    </a:p>
                  </a:txBody>
                  <a:tcPr marL="7936" marR="7936" marT="7936" marB="0" vert="vert270" anchor="b"/>
                </a:tc>
                <a:tc>
                  <a:txBody>
                    <a:bodyPr/>
                    <a:lstStyle/>
                    <a:p>
                      <a:pPr algn="l" fontAlgn="b"/>
                      <a:r>
                        <a:rPr lang="en-GB" sz="1600" u="none" strike="noStrike">
                          <a:effectLst/>
                        </a:rPr>
                        <a:t>3.3.1 Revenue</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2396670380"/>
                  </a:ext>
                </a:extLst>
              </a:tr>
              <a:tr h="266204">
                <a:tc vMerge="1">
                  <a:txBody>
                    <a:bodyPr/>
                    <a:lstStyle/>
                    <a:p>
                      <a:endParaRPr lang="en-GB"/>
                    </a:p>
                  </a:txBody>
                  <a:tcPr/>
                </a:tc>
                <a:tc>
                  <a:txBody>
                    <a:bodyPr/>
                    <a:lstStyle/>
                    <a:p>
                      <a:pPr algn="l" fontAlgn="b"/>
                      <a:r>
                        <a:rPr lang="en-GB" sz="1600" u="none" strike="noStrike">
                          <a:effectLst/>
                        </a:rPr>
                        <a:t>3.3.2 Costs</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2430106324"/>
                  </a:ext>
                </a:extLst>
              </a:tr>
              <a:tr h="266204">
                <a:tc vMerge="1">
                  <a:txBody>
                    <a:bodyPr/>
                    <a:lstStyle/>
                    <a:p>
                      <a:endParaRPr lang="en-GB"/>
                    </a:p>
                  </a:txBody>
                  <a:tcPr/>
                </a:tc>
                <a:tc>
                  <a:txBody>
                    <a:bodyPr/>
                    <a:lstStyle/>
                    <a:p>
                      <a:pPr algn="l" fontAlgn="b"/>
                      <a:r>
                        <a:rPr lang="en-GB" sz="1600" u="none" strike="noStrike">
                          <a:effectLst/>
                        </a:rPr>
                        <a:t>3.3.3 Economies and diseconomies of scale</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383976"/>
                  </a:ext>
                </a:extLst>
              </a:tr>
              <a:tr h="524018">
                <a:tc vMerge="1">
                  <a:txBody>
                    <a:bodyPr/>
                    <a:lstStyle/>
                    <a:p>
                      <a:endParaRPr lang="en-GB"/>
                    </a:p>
                  </a:txBody>
                  <a:tcPr/>
                </a:tc>
                <a:tc>
                  <a:txBody>
                    <a:bodyPr/>
                    <a:lstStyle/>
                    <a:p>
                      <a:pPr algn="l" fontAlgn="b"/>
                      <a:r>
                        <a:rPr lang="en-GB" sz="1600" u="none" strike="noStrike">
                          <a:effectLst/>
                        </a:rPr>
                        <a:t>3.3.4 Normal profits, supernormal profits and losses</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3905318795"/>
                  </a:ext>
                </a:extLst>
              </a:tr>
              <a:tr h="266204">
                <a:tc rowSpan="7">
                  <a:txBody>
                    <a:bodyPr/>
                    <a:lstStyle/>
                    <a:p>
                      <a:pPr algn="ctr" fontAlgn="b"/>
                      <a:r>
                        <a:rPr lang="en-GB" sz="1200" u="none" strike="noStrike" dirty="0">
                          <a:effectLst/>
                        </a:rPr>
                        <a:t>3.4 Market structures</a:t>
                      </a:r>
                      <a:endParaRPr lang="en-GB" sz="1200" b="0" i="0" u="none" strike="noStrike" dirty="0">
                        <a:solidFill>
                          <a:srgbClr val="000000"/>
                        </a:solidFill>
                        <a:effectLst/>
                        <a:latin typeface="Calibri" panose="020F0502020204030204" pitchFamily="34" charset="0"/>
                      </a:endParaRPr>
                    </a:p>
                  </a:txBody>
                  <a:tcPr marL="7936" marR="7936" marT="7936" marB="0" vert="vert270" anchor="b">
                    <a:solidFill>
                      <a:schemeClr val="bg2">
                        <a:lumMod val="90000"/>
                      </a:schemeClr>
                    </a:solidFill>
                  </a:tcPr>
                </a:tc>
                <a:tc>
                  <a:txBody>
                    <a:bodyPr/>
                    <a:lstStyle/>
                    <a:p>
                      <a:pPr algn="l" fontAlgn="b"/>
                      <a:r>
                        <a:rPr lang="en-GB" sz="1600" u="none" strike="noStrike">
                          <a:effectLst/>
                        </a:rPr>
                        <a:t>3.4.1 Efficiency</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1629608777"/>
                  </a:ext>
                </a:extLst>
              </a:tr>
              <a:tr h="266204">
                <a:tc vMerge="1">
                  <a:txBody>
                    <a:bodyPr/>
                    <a:lstStyle/>
                    <a:p>
                      <a:endParaRPr lang="en-GB"/>
                    </a:p>
                  </a:txBody>
                  <a:tcPr/>
                </a:tc>
                <a:tc>
                  <a:txBody>
                    <a:bodyPr/>
                    <a:lstStyle/>
                    <a:p>
                      <a:pPr algn="l" fontAlgn="b"/>
                      <a:r>
                        <a:rPr lang="en-GB" sz="1600" u="none" strike="noStrike">
                          <a:effectLst/>
                        </a:rPr>
                        <a:t>3.4.2 Perfect competition</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2256210766"/>
                  </a:ext>
                </a:extLst>
              </a:tr>
              <a:tr h="266204">
                <a:tc vMerge="1">
                  <a:txBody>
                    <a:bodyPr/>
                    <a:lstStyle/>
                    <a:p>
                      <a:endParaRPr lang="en-GB"/>
                    </a:p>
                  </a:txBody>
                  <a:tcPr/>
                </a:tc>
                <a:tc>
                  <a:txBody>
                    <a:bodyPr/>
                    <a:lstStyle/>
                    <a:p>
                      <a:pPr algn="l" fontAlgn="b"/>
                      <a:r>
                        <a:rPr lang="en-GB" sz="1600" u="none" strike="noStrike">
                          <a:effectLst/>
                        </a:rPr>
                        <a:t>3.4.3 Monopolistic competition</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3131275480"/>
                  </a:ext>
                </a:extLst>
              </a:tr>
              <a:tr h="266204">
                <a:tc vMerge="1">
                  <a:txBody>
                    <a:bodyPr/>
                    <a:lstStyle/>
                    <a:p>
                      <a:endParaRPr lang="en-GB"/>
                    </a:p>
                  </a:txBody>
                  <a:tcPr/>
                </a:tc>
                <a:tc>
                  <a:txBody>
                    <a:bodyPr/>
                    <a:lstStyle/>
                    <a:p>
                      <a:pPr algn="l" fontAlgn="b"/>
                      <a:r>
                        <a:rPr lang="en-GB" sz="1600" u="none" strike="noStrike">
                          <a:effectLst/>
                        </a:rPr>
                        <a:t>3.4.4 Oligopoly</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2389198888"/>
                  </a:ext>
                </a:extLst>
              </a:tr>
              <a:tr h="266204">
                <a:tc vMerge="1">
                  <a:txBody>
                    <a:bodyPr/>
                    <a:lstStyle/>
                    <a:p>
                      <a:endParaRPr lang="en-GB"/>
                    </a:p>
                  </a:txBody>
                  <a:tcPr/>
                </a:tc>
                <a:tc>
                  <a:txBody>
                    <a:bodyPr/>
                    <a:lstStyle/>
                    <a:p>
                      <a:pPr algn="l" fontAlgn="b"/>
                      <a:r>
                        <a:rPr lang="en-GB" sz="1600" u="none" strike="noStrike">
                          <a:effectLst/>
                        </a:rPr>
                        <a:t>3.4.5 Monopoly</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1841707856"/>
                  </a:ext>
                </a:extLst>
              </a:tr>
              <a:tr h="266204">
                <a:tc vMerge="1">
                  <a:txBody>
                    <a:bodyPr/>
                    <a:lstStyle/>
                    <a:p>
                      <a:endParaRPr lang="en-GB"/>
                    </a:p>
                  </a:txBody>
                  <a:tcPr/>
                </a:tc>
                <a:tc>
                  <a:txBody>
                    <a:bodyPr/>
                    <a:lstStyle/>
                    <a:p>
                      <a:pPr algn="l" fontAlgn="b"/>
                      <a:r>
                        <a:rPr lang="en-GB" sz="1600" u="none" strike="noStrike">
                          <a:effectLst/>
                        </a:rPr>
                        <a:t>3.4.6 Monopsony</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2345613750"/>
                  </a:ext>
                </a:extLst>
              </a:tr>
              <a:tr h="266204">
                <a:tc vMerge="1">
                  <a:txBody>
                    <a:bodyPr/>
                    <a:lstStyle/>
                    <a:p>
                      <a:endParaRPr lang="en-GB"/>
                    </a:p>
                  </a:txBody>
                  <a:tcPr/>
                </a:tc>
                <a:tc>
                  <a:txBody>
                    <a:bodyPr/>
                    <a:lstStyle/>
                    <a:p>
                      <a:pPr algn="l" fontAlgn="b"/>
                      <a:r>
                        <a:rPr lang="en-GB" sz="1600" u="none" strike="noStrike">
                          <a:effectLst/>
                        </a:rPr>
                        <a:t>3.4.7 Contestability</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2936990342"/>
                  </a:ext>
                </a:extLst>
              </a:tr>
              <a:tr h="266204">
                <a:tc rowSpan="3">
                  <a:txBody>
                    <a:bodyPr/>
                    <a:lstStyle/>
                    <a:p>
                      <a:pPr algn="ctr" fontAlgn="b"/>
                      <a:r>
                        <a:rPr lang="en-GB" sz="1200" u="none" strike="noStrike" dirty="0">
                          <a:effectLst/>
                        </a:rPr>
                        <a:t>3.5 Labour market</a:t>
                      </a:r>
                      <a:endParaRPr lang="en-GB" sz="1200" b="0" i="0" u="none" strike="noStrike" dirty="0">
                        <a:solidFill>
                          <a:srgbClr val="000000"/>
                        </a:solidFill>
                        <a:effectLst/>
                        <a:latin typeface="Calibri" panose="020F0502020204030204" pitchFamily="34" charset="0"/>
                      </a:endParaRPr>
                    </a:p>
                  </a:txBody>
                  <a:tcPr marL="7936" marR="7936" marT="7936" marB="0" vert="vert270" anchor="b"/>
                </a:tc>
                <a:tc>
                  <a:txBody>
                    <a:bodyPr/>
                    <a:lstStyle/>
                    <a:p>
                      <a:pPr algn="l" fontAlgn="b"/>
                      <a:r>
                        <a:rPr lang="en-GB" sz="1600" u="none" strike="noStrike">
                          <a:effectLst/>
                        </a:rPr>
                        <a:t>3.5.1 Demand for labour</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1990170182"/>
                  </a:ext>
                </a:extLst>
              </a:tr>
              <a:tr h="266204">
                <a:tc vMerge="1">
                  <a:txBody>
                    <a:bodyPr/>
                    <a:lstStyle/>
                    <a:p>
                      <a:endParaRPr lang="en-GB"/>
                    </a:p>
                  </a:txBody>
                  <a:tcPr/>
                </a:tc>
                <a:tc>
                  <a:txBody>
                    <a:bodyPr/>
                    <a:lstStyle/>
                    <a:p>
                      <a:pPr algn="l" fontAlgn="b"/>
                      <a:r>
                        <a:rPr lang="en-GB" sz="1600" u="none" strike="noStrike">
                          <a:effectLst/>
                        </a:rPr>
                        <a:t>3.5.2 Supply of labour</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642657295"/>
                  </a:ext>
                </a:extLst>
              </a:tr>
              <a:tr h="524018">
                <a:tc vMerge="1">
                  <a:txBody>
                    <a:bodyPr/>
                    <a:lstStyle/>
                    <a:p>
                      <a:endParaRPr lang="en-GB"/>
                    </a:p>
                  </a:txBody>
                  <a:tcPr/>
                </a:tc>
                <a:tc>
                  <a:txBody>
                    <a:bodyPr/>
                    <a:lstStyle/>
                    <a:p>
                      <a:pPr algn="l" fontAlgn="b"/>
                      <a:r>
                        <a:rPr lang="en-GB" sz="1600" u="none" strike="noStrike">
                          <a:effectLst/>
                        </a:rPr>
                        <a:t>3.5.3 Wage determination in competitive and non-competitive markets</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3396982271"/>
                  </a:ext>
                </a:extLst>
              </a:tr>
              <a:tr h="266204">
                <a:tc rowSpan="2">
                  <a:txBody>
                    <a:bodyPr/>
                    <a:lstStyle/>
                    <a:p>
                      <a:pPr algn="ctr" fontAlgn="b"/>
                      <a:r>
                        <a:rPr lang="en-GB" sz="1200" u="none" strike="noStrike" dirty="0">
                          <a:effectLst/>
                        </a:rPr>
                        <a:t>3.6 Government intervention</a:t>
                      </a:r>
                      <a:endParaRPr lang="en-GB" sz="1200" b="0" i="0" u="none" strike="noStrike" dirty="0">
                        <a:solidFill>
                          <a:srgbClr val="000000"/>
                        </a:solidFill>
                        <a:effectLst/>
                        <a:latin typeface="Calibri" panose="020F0502020204030204" pitchFamily="34" charset="0"/>
                      </a:endParaRPr>
                    </a:p>
                  </a:txBody>
                  <a:tcPr marL="7936" marR="7936" marT="7936" marB="0" vert="vert270" anchor="b">
                    <a:solidFill>
                      <a:schemeClr val="bg2">
                        <a:lumMod val="90000"/>
                      </a:schemeClr>
                    </a:solidFill>
                  </a:tcPr>
                </a:tc>
                <a:tc>
                  <a:txBody>
                    <a:bodyPr/>
                    <a:lstStyle/>
                    <a:p>
                      <a:pPr algn="l" fontAlgn="b"/>
                      <a:r>
                        <a:rPr lang="en-GB" sz="1600" u="none" strike="noStrike" dirty="0">
                          <a:effectLst/>
                        </a:rPr>
                        <a:t>3.6.1 Government intervention</a:t>
                      </a:r>
                      <a:endParaRPr lang="en-GB" sz="1600" b="0" i="0" u="none" strike="noStrike" dirty="0">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2633318958"/>
                  </a:ext>
                </a:extLst>
              </a:tr>
              <a:tr h="524018">
                <a:tc vMerge="1">
                  <a:txBody>
                    <a:bodyPr/>
                    <a:lstStyle/>
                    <a:p>
                      <a:endParaRPr lang="en-GB"/>
                    </a:p>
                  </a:txBody>
                  <a:tcPr/>
                </a:tc>
                <a:tc>
                  <a:txBody>
                    <a:bodyPr/>
                    <a:lstStyle/>
                    <a:p>
                      <a:pPr algn="l" fontAlgn="b"/>
                      <a:r>
                        <a:rPr lang="en-GB" sz="1600" u="none" strike="noStrike">
                          <a:effectLst/>
                        </a:rPr>
                        <a:t>3.6.2 The impact of government intervention</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3739793271"/>
                  </a:ext>
                </a:extLst>
              </a:tr>
            </a:tbl>
          </a:graphicData>
        </a:graphic>
      </p:graphicFrame>
      <p:pic>
        <p:nvPicPr>
          <p:cNvPr id="14" name="Picture 2" descr="Check Mark And Cross Sign PNG Transparent Images Free Download | Vector  Files | Pngtree">
            <a:extLst>
              <a:ext uri="{FF2B5EF4-FFF2-40B4-BE49-F238E27FC236}">
                <a16:creationId xmlns:a16="http://schemas.microsoft.com/office/drawing/2014/main" id="{F3E78292-2626-4C0E-BDE7-1A0422CC9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988" y="1730587"/>
            <a:ext cx="507242" cy="50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25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59012EF-390E-412D-8A20-0F3550253119}"/>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66EB3389-D23D-4CFB-AF0E-FF1D45394B7B}"/>
              </a:ext>
            </a:extLst>
          </p:cNvPr>
          <p:cNvSpPr>
            <a:spLocks noGrp="1"/>
          </p:cNvSpPr>
          <p:nvPr>
            <p:ph type="sldNum" sz="quarter" idx="12"/>
          </p:nvPr>
        </p:nvSpPr>
        <p:spPr/>
        <p:txBody>
          <a:bodyPr/>
          <a:lstStyle/>
          <a:p>
            <a:fld id="{3E0C6992-8E1B-4154-8EF3-BE9D14DF2A3E}" type="slidenum">
              <a:rPr lang="en-GB" smtClean="0"/>
              <a:t>12</a:t>
            </a:fld>
            <a:endParaRPr lang="en-GB"/>
          </a:p>
        </p:txBody>
      </p:sp>
      <p:sp>
        <p:nvSpPr>
          <p:cNvPr id="10" name="TextBox 9">
            <a:extLst>
              <a:ext uri="{FF2B5EF4-FFF2-40B4-BE49-F238E27FC236}">
                <a16:creationId xmlns:a16="http://schemas.microsoft.com/office/drawing/2014/main" id="{A1D3C83D-1EC1-46A7-A86F-18BDBC8D1DAD}"/>
              </a:ext>
            </a:extLst>
          </p:cNvPr>
          <p:cNvSpPr txBox="1"/>
          <p:nvPr/>
        </p:nvSpPr>
        <p:spPr>
          <a:xfrm>
            <a:off x="342881" y="197200"/>
            <a:ext cx="5822176" cy="461665"/>
          </a:xfrm>
          <a:prstGeom prst="rect">
            <a:avLst/>
          </a:prstGeom>
          <a:noFill/>
        </p:spPr>
        <p:txBody>
          <a:bodyPr wrap="square" rtlCol="0">
            <a:spAutoFit/>
          </a:bodyPr>
          <a:lstStyle/>
          <a:p>
            <a:r>
              <a:rPr lang="en-GB" sz="2400" b="1" u="sng" dirty="0">
                <a:effectLst>
                  <a:outerShdw blurRad="38100" dist="38100" dir="2700000" algn="tl">
                    <a:srgbClr val="000000">
                      <a:alpha val="43137"/>
                    </a:srgbClr>
                  </a:outerShdw>
                </a:effectLst>
              </a:rPr>
              <a:t>PLC –Theme 4</a:t>
            </a:r>
          </a:p>
        </p:txBody>
      </p:sp>
      <p:sp>
        <p:nvSpPr>
          <p:cNvPr id="12" name="TextBox 11">
            <a:extLst>
              <a:ext uri="{FF2B5EF4-FFF2-40B4-BE49-F238E27FC236}">
                <a16:creationId xmlns:a16="http://schemas.microsoft.com/office/drawing/2014/main" id="{387CDABE-0D8C-4D2A-B373-C1EE3B496801}"/>
              </a:ext>
            </a:extLst>
          </p:cNvPr>
          <p:cNvSpPr txBox="1"/>
          <p:nvPr/>
        </p:nvSpPr>
        <p:spPr>
          <a:xfrm>
            <a:off x="342881" y="682930"/>
            <a:ext cx="6040060" cy="738664"/>
          </a:xfrm>
          <a:prstGeom prst="rect">
            <a:avLst/>
          </a:prstGeom>
          <a:noFill/>
        </p:spPr>
        <p:txBody>
          <a:bodyPr wrap="square" rtlCol="0">
            <a:spAutoFit/>
          </a:bodyPr>
          <a:lstStyle/>
          <a:p>
            <a:r>
              <a:rPr lang="en-GB" sz="1400" dirty="0"/>
              <a:t>This is the course overview of units and lessons. Go through this section by ticking the boxes where you feel you have some knowledge from your GCSE study from year 11</a:t>
            </a:r>
          </a:p>
        </p:txBody>
      </p:sp>
      <p:pic>
        <p:nvPicPr>
          <p:cNvPr id="15" name="Picture 2" descr="Check Mark And Cross Sign PNG Transparent Images Free Download | Vector  Files | Pngtree">
            <a:extLst>
              <a:ext uri="{FF2B5EF4-FFF2-40B4-BE49-F238E27FC236}">
                <a16:creationId xmlns:a16="http://schemas.microsoft.com/office/drawing/2014/main" id="{289BF4FB-E5D1-4C6B-8B83-6DCEA14EE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514" y="1886087"/>
            <a:ext cx="507242" cy="5072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D1E87A9E-047E-4787-9DFC-A150CD92185B}"/>
              </a:ext>
            </a:extLst>
          </p:cNvPr>
          <p:cNvGraphicFramePr>
            <a:graphicFrameLocks noGrp="1"/>
          </p:cNvGraphicFramePr>
          <p:nvPr>
            <p:extLst>
              <p:ext uri="{D42A27DB-BD31-4B8C-83A1-F6EECF244321}">
                <p14:modId xmlns:p14="http://schemas.microsoft.com/office/powerpoint/2010/main" val="860493370"/>
              </p:ext>
            </p:extLst>
          </p:nvPr>
        </p:nvGraphicFramePr>
        <p:xfrm>
          <a:off x="296457" y="1752786"/>
          <a:ext cx="6218663" cy="7330608"/>
        </p:xfrm>
        <a:graphic>
          <a:graphicData uri="http://schemas.openxmlformats.org/drawingml/2006/table">
            <a:tbl>
              <a:tblPr>
                <a:tableStyleId>{616DA210-FB5B-4158-B5E0-FEB733F419BA}</a:tableStyleId>
              </a:tblPr>
              <a:tblGrid>
                <a:gridCol w="1195459">
                  <a:extLst>
                    <a:ext uri="{9D8B030D-6E8A-4147-A177-3AD203B41FA5}">
                      <a16:colId xmlns:a16="http://schemas.microsoft.com/office/drawing/2014/main" val="3123005482"/>
                    </a:ext>
                  </a:extLst>
                </a:gridCol>
                <a:gridCol w="3717758">
                  <a:extLst>
                    <a:ext uri="{9D8B030D-6E8A-4147-A177-3AD203B41FA5}">
                      <a16:colId xmlns:a16="http://schemas.microsoft.com/office/drawing/2014/main" val="3657733968"/>
                    </a:ext>
                  </a:extLst>
                </a:gridCol>
                <a:gridCol w="1305446">
                  <a:extLst>
                    <a:ext uri="{9D8B030D-6E8A-4147-A177-3AD203B41FA5}">
                      <a16:colId xmlns:a16="http://schemas.microsoft.com/office/drawing/2014/main" val="3523450621"/>
                    </a:ext>
                  </a:extLst>
                </a:gridCol>
              </a:tblGrid>
              <a:tr h="497119">
                <a:tc>
                  <a:txBody>
                    <a:bodyPr/>
                    <a:lstStyle/>
                    <a:p>
                      <a:pPr algn="ctr" fontAlgn="ctr"/>
                      <a:r>
                        <a:rPr lang="en-GB" sz="1600" u="none" strike="noStrike" dirty="0">
                          <a:solidFill>
                            <a:schemeClr val="bg1"/>
                          </a:solidFill>
                          <a:effectLst/>
                        </a:rPr>
                        <a:t>Topic</a:t>
                      </a:r>
                      <a:endParaRPr lang="en-GB" sz="1600" b="1" i="0" u="none" strike="noStrike" dirty="0">
                        <a:solidFill>
                          <a:schemeClr val="bg1"/>
                        </a:solidFill>
                        <a:effectLst/>
                        <a:latin typeface="Calibri" panose="020F0502020204030204" pitchFamily="34" charset="0"/>
                      </a:endParaRPr>
                    </a:p>
                  </a:txBody>
                  <a:tcPr marL="7936" marR="7936" marT="7936" marB="0" anchor="ctr">
                    <a:solidFill>
                      <a:schemeClr val="bg2">
                        <a:lumMod val="50000"/>
                      </a:schemeClr>
                    </a:solidFill>
                  </a:tcPr>
                </a:tc>
                <a:tc>
                  <a:txBody>
                    <a:bodyPr/>
                    <a:lstStyle/>
                    <a:p>
                      <a:pPr algn="ctr" fontAlgn="ctr"/>
                      <a:r>
                        <a:rPr lang="en-GB" sz="1600" u="none" strike="noStrike" dirty="0">
                          <a:solidFill>
                            <a:schemeClr val="bg1"/>
                          </a:solidFill>
                          <a:effectLst/>
                        </a:rPr>
                        <a:t>Theme 4: A global perspective</a:t>
                      </a:r>
                      <a:endParaRPr lang="en-GB" sz="1600" b="1" i="0" u="none" strike="noStrike" dirty="0">
                        <a:solidFill>
                          <a:schemeClr val="bg1"/>
                        </a:solidFill>
                        <a:effectLst/>
                        <a:latin typeface="Calibri" panose="020F0502020204030204" pitchFamily="34" charset="0"/>
                      </a:endParaRPr>
                    </a:p>
                  </a:txBody>
                  <a:tcPr marL="7936" marR="7936" marT="7936" marB="0" anchor="ctr">
                    <a:solidFill>
                      <a:schemeClr val="bg2">
                        <a:lumMod val="50000"/>
                      </a:schemeClr>
                    </a:solidFill>
                  </a:tcPr>
                </a:tc>
                <a:tc>
                  <a:txBody>
                    <a:bodyPr/>
                    <a:lstStyle/>
                    <a:p>
                      <a:pPr algn="ctr" fontAlgn="t"/>
                      <a:r>
                        <a:rPr lang="en-GB" sz="1600" u="none" strike="noStrike" dirty="0">
                          <a:solidFill>
                            <a:schemeClr val="bg1"/>
                          </a:solidFill>
                          <a:effectLst/>
                        </a:rPr>
                        <a:t>Check</a:t>
                      </a:r>
                      <a:endParaRPr lang="en-GB" sz="1600" b="1" i="0" u="none" strike="noStrike" dirty="0">
                        <a:solidFill>
                          <a:schemeClr val="bg1"/>
                        </a:solidFill>
                        <a:effectLst/>
                        <a:latin typeface="Calibri" panose="020F0502020204030204" pitchFamily="34" charset="0"/>
                      </a:endParaRPr>
                    </a:p>
                  </a:txBody>
                  <a:tcPr marL="7936" marR="7936" marT="7936" marB="0">
                    <a:solidFill>
                      <a:schemeClr val="bg2">
                        <a:lumMod val="50000"/>
                      </a:schemeClr>
                    </a:solidFill>
                  </a:tcPr>
                </a:tc>
                <a:extLst>
                  <a:ext uri="{0D108BD9-81ED-4DB2-BD59-A6C34878D82A}">
                    <a16:rowId xmlns:a16="http://schemas.microsoft.com/office/drawing/2014/main" val="1884312455"/>
                  </a:ext>
                </a:extLst>
              </a:tr>
              <a:tr h="274725">
                <a:tc rowSpan="9">
                  <a:txBody>
                    <a:bodyPr/>
                    <a:lstStyle/>
                    <a:p>
                      <a:pPr algn="ctr" fontAlgn="b"/>
                      <a:r>
                        <a:rPr lang="en-GB" sz="1200" u="none" strike="noStrike" dirty="0">
                          <a:effectLst/>
                        </a:rPr>
                        <a:t>4.1 International economics</a:t>
                      </a:r>
                      <a:endParaRPr lang="en-GB" sz="1200" b="0" i="0" u="none" strike="noStrike" dirty="0">
                        <a:solidFill>
                          <a:srgbClr val="000000"/>
                        </a:solidFill>
                        <a:effectLst/>
                        <a:latin typeface="Calibri" panose="020F0502020204030204" pitchFamily="34" charset="0"/>
                      </a:endParaRPr>
                    </a:p>
                  </a:txBody>
                  <a:tcPr marL="7936" marR="7936" marT="7936" marB="0" vert="vert270" anchor="b"/>
                </a:tc>
                <a:tc>
                  <a:txBody>
                    <a:bodyPr/>
                    <a:lstStyle/>
                    <a:p>
                      <a:pPr algn="l" fontAlgn="b"/>
                      <a:r>
                        <a:rPr lang="en-GB" sz="1600" u="none" strike="noStrike">
                          <a:effectLst/>
                        </a:rPr>
                        <a:t>4.1.1 Globalisation</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3699321483"/>
                  </a:ext>
                </a:extLst>
              </a:tr>
              <a:tr h="274725">
                <a:tc vMerge="1">
                  <a:txBody>
                    <a:bodyPr/>
                    <a:lstStyle/>
                    <a:p>
                      <a:endParaRPr lang="en-GB"/>
                    </a:p>
                  </a:txBody>
                  <a:tcPr/>
                </a:tc>
                <a:tc>
                  <a:txBody>
                    <a:bodyPr/>
                    <a:lstStyle/>
                    <a:p>
                      <a:pPr algn="l" fontAlgn="b"/>
                      <a:r>
                        <a:rPr lang="en-GB" sz="1600" u="none" strike="noStrike">
                          <a:effectLst/>
                        </a:rPr>
                        <a:t>4.1.2 Specialisation and trade</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2190214110"/>
                  </a:ext>
                </a:extLst>
              </a:tr>
              <a:tr h="274725">
                <a:tc vMerge="1">
                  <a:txBody>
                    <a:bodyPr/>
                    <a:lstStyle/>
                    <a:p>
                      <a:endParaRPr lang="en-GB"/>
                    </a:p>
                  </a:txBody>
                  <a:tcPr/>
                </a:tc>
                <a:tc>
                  <a:txBody>
                    <a:bodyPr/>
                    <a:lstStyle/>
                    <a:p>
                      <a:pPr algn="l" fontAlgn="b"/>
                      <a:r>
                        <a:rPr lang="en-GB" sz="1600" u="none" strike="noStrike">
                          <a:effectLst/>
                        </a:rPr>
                        <a:t>4.1.3 Pattern of trade</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851377860"/>
                  </a:ext>
                </a:extLst>
              </a:tr>
              <a:tr h="274725">
                <a:tc vMerge="1">
                  <a:txBody>
                    <a:bodyPr/>
                    <a:lstStyle/>
                    <a:p>
                      <a:endParaRPr lang="en-GB"/>
                    </a:p>
                  </a:txBody>
                  <a:tcPr/>
                </a:tc>
                <a:tc>
                  <a:txBody>
                    <a:bodyPr/>
                    <a:lstStyle/>
                    <a:p>
                      <a:pPr algn="l" fontAlgn="b"/>
                      <a:r>
                        <a:rPr lang="en-GB" sz="1600" u="none" strike="noStrike">
                          <a:effectLst/>
                        </a:rPr>
                        <a:t>4.1.4 Terms of trade</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1385112155"/>
                  </a:ext>
                </a:extLst>
              </a:tr>
              <a:tr h="540791">
                <a:tc vMerge="1">
                  <a:txBody>
                    <a:bodyPr/>
                    <a:lstStyle/>
                    <a:p>
                      <a:endParaRPr lang="en-GB"/>
                    </a:p>
                  </a:txBody>
                  <a:tcPr/>
                </a:tc>
                <a:tc>
                  <a:txBody>
                    <a:bodyPr/>
                    <a:lstStyle/>
                    <a:p>
                      <a:pPr algn="l" fontAlgn="b"/>
                      <a:r>
                        <a:rPr lang="en-GB" sz="1600" u="none" strike="noStrike">
                          <a:effectLst/>
                        </a:rPr>
                        <a:t>4.1.5 Trading blocs and the World Trade Organisation (WTO)</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3790088583"/>
                  </a:ext>
                </a:extLst>
              </a:tr>
              <a:tr h="274725">
                <a:tc vMerge="1">
                  <a:txBody>
                    <a:bodyPr/>
                    <a:lstStyle/>
                    <a:p>
                      <a:endParaRPr lang="en-GB"/>
                    </a:p>
                  </a:txBody>
                  <a:tcPr/>
                </a:tc>
                <a:tc>
                  <a:txBody>
                    <a:bodyPr/>
                    <a:lstStyle/>
                    <a:p>
                      <a:pPr algn="l" fontAlgn="b"/>
                      <a:r>
                        <a:rPr lang="en-GB" sz="1600" u="none" strike="noStrike">
                          <a:effectLst/>
                        </a:rPr>
                        <a:t>4.1.6 Restrictions on free trade</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627839645"/>
                  </a:ext>
                </a:extLst>
              </a:tr>
              <a:tr h="274725">
                <a:tc vMerge="1">
                  <a:txBody>
                    <a:bodyPr/>
                    <a:lstStyle/>
                    <a:p>
                      <a:endParaRPr lang="en-GB"/>
                    </a:p>
                  </a:txBody>
                  <a:tcPr/>
                </a:tc>
                <a:tc>
                  <a:txBody>
                    <a:bodyPr/>
                    <a:lstStyle/>
                    <a:p>
                      <a:pPr algn="l" fontAlgn="b"/>
                      <a:r>
                        <a:rPr lang="en-GB" sz="1600" u="none" strike="noStrike">
                          <a:effectLst/>
                        </a:rPr>
                        <a:t>4.1.7 Balance of payments</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698109153"/>
                  </a:ext>
                </a:extLst>
              </a:tr>
              <a:tr h="274725">
                <a:tc vMerge="1">
                  <a:txBody>
                    <a:bodyPr/>
                    <a:lstStyle/>
                    <a:p>
                      <a:endParaRPr lang="en-GB"/>
                    </a:p>
                  </a:txBody>
                  <a:tcPr/>
                </a:tc>
                <a:tc>
                  <a:txBody>
                    <a:bodyPr/>
                    <a:lstStyle/>
                    <a:p>
                      <a:pPr algn="l" fontAlgn="b"/>
                      <a:r>
                        <a:rPr lang="en-GB" sz="1600" u="none" strike="noStrike">
                          <a:effectLst/>
                        </a:rPr>
                        <a:t>4.1.8 Exchange rates</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2614907657"/>
                  </a:ext>
                </a:extLst>
              </a:tr>
              <a:tr h="274725">
                <a:tc vMerge="1">
                  <a:txBody>
                    <a:bodyPr/>
                    <a:lstStyle/>
                    <a:p>
                      <a:endParaRPr lang="en-GB"/>
                    </a:p>
                  </a:txBody>
                  <a:tcPr/>
                </a:tc>
                <a:tc>
                  <a:txBody>
                    <a:bodyPr/>
                    <a:lstStyle/>
                    <a:p>
                      <a:pPr algn="l" fontAlgn="b"/>
                      <a:r>
                        <a:rPr lang="en-GB" sz="1600" u="none" strike="noStrike">
                          <a:effectLst/>
                        </a:rPr>
                        <a:t>4.1.9 International competitiveness</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4049715513"/>
                  </a:ext>
                </a:extLst>
              </a:tr>
              <a:tr h="274725">
                <a:tc rowSpan="2">
                  <a:txBody>
                    <a:bodyPr/>
                    <a:lstStyle/>
                    <a:p>
                      <a:pPr algn="ctr" fontAlgn="b"/>
                      <a:r>
                        <a:rPr lang="en-GB" sz="1200" u="none" strike="noStrike" dirty="0">
                          <a:effectLst/>
                        </a:rPr>
                        <a:t>4.2 Poverty and inequality</a:t>
                      </a:r>
                      <a:endParaRPr lang="en-GB" sz="1200" b="0" i="0" u="none" strike="noStrike" dirty="0">
                        <a:solidFill>
                          <a:srgbClr val="000000"/>
                        </a:solidFill>
                        <a:effectLst/>
                        <a:latin typeface="Calibri" panose="020F0502020204030204" pitchFamily="34" charset="0"/>
                      </a:endParaRPr>
                    </a:p>
                  </a:txBody>
                  <a:tcPr marL="7936" marR="7936" marT="7936" marB="0" vert="vert270" anchor="b">
                    <a:solidFill>
                      <a:schemeClr val="bg2">
                        <a:lumMod val="90000"/>
                      </a:schemeClr>
                    </a:solidFill>
                  </a:tcPr>
                </a:tc>
                <a:tc>
                  <a:txBody>
                    <a:bodyPr/>
                    <a:lstStyle/>
                    <a:p>
                      <a:pPr algn="l" fontAlgn="b"/>
                      <a:r>
                        <a:rPr lang="en-GB" sz="1600" u="none" strike="noStrike">
                          <a:effectLst/>
                        </a:rPr>
                        <a:t>4.2.1 Absolute and relative poverty</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657974901"/>
                  </a:ext>
                </a:extLst>
              </a:tr>
              <a:tr h="274725">
                <a:tc vMerge="1">
                  <a:txBody>
                    <a:bodyPr/>
                    <a:lstStyle/>
                    <a:p>
                      <a:endParaRPr lang="en-GB"/>
                    </a:p>
                  </a:txBody>
                  <a:tcPr/>
                </a:tc>
                <a:tc>
                  <a:txBody>
                    <a:bodyPr/>
                    <a:lstStyle/>
                    <a:p>
                      <a:pPr algn="l" fontAlgn="b"/>
                      <a:r>
                        <a:rPr lang="en-GB" sz="1600" u="none" strike="noStrike">
                          <a:effectLst/>
                        </a:rPr>
                        <a:t>4.2.2 Inequality</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2276960669"/>
                  </a:ext>
                </a:extLst>
              </a:tr>
              <a:tr h="274725">
                <a:tc rowSpan="3">
                  <a:txBody>
                    <a:bodyPr/>
                    <a:lstStyle/>
                    <a:p>
                      <a:pPr algn="ctr" fontAlgn="b"/>
                      <a:r>
                        <a:rPr lang="en-GB" sz="1200" u="none" strike="noStrike" dirty="0">
                          <a:effectLst/>
                        </a:rPr>
                        <a:t>4.3 Emerging and developing economies</a:t>
                      </a:r>
                      <a:endParaRPr lang="en-GB" sz="1200" b="0" i="0" u="none" strike="noStrike" dirty="0">
                        <a:solidFill>
                          <a:srgbClr val="000000"/>
                        </a:solidFill>
                        <a:effectLst/>
                        <a:latin typeface="Calibri" panose="020F0502020204030204" pitchFamily="34" charset="0"/>
                      </a:endParaRPr>
                    </a:p>
                  </a:txBody>
                  <a:tcPr marL="7936" marR="7936" marT="7936" marB="0" vert="vert270" anchor="b"/>
                </a:tc>
                <a:tc>
                  <a:txBody>
                    <a:bodyPr/>
                    <a:lstStyle/>
                    <a:p>
                      <a:pPr algn="l" fontAlgn="b"/>
                      <a:r>
                        <a:rPr lang="en-GB" sz="1600" u="none" strike="noStrike">
                          <a:effectLst/>
                        </a:rPr>
                        <a:t>4.3.1 Measures of development</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3457074915"/>
                  </a:ext>
                </a:extLst>
              </a:tr>
              <a:tr h="540791">
                <a:tc vMerge="1">
                  <a:txBody>
                    <a:bodyPr/>
                    <a:lstStyle/>
                    <a:p>
                      <a:endParaRPr lang="en-GB"/>
                    </a:p>
                  </a:txBody>
                  <a:tcPr/>
                </a:tc>
                <a:tc>
                  <a:txBody>
                    <a:bodyPr/>
                    <a:lstStyle/>
                    <a:p>
                      <a:pPr algn="l" fontAlgn="b"/>
                      <a:r>
                        <a:rPr lang="en-GB" sz="1600" u="none" strike="noStrike">
                          <a:effectLst/>
                        </a:rPr>
                        <a:t>4.3.2 Factors influencing growth and development</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3470135472"/>
                  </a:ext>
                </a:extLst>
              </a:tr>
              <a:tr h="540791">
                <a:tc vMerge="1">
                  <a:txBody>
                    <a:bodyPr/>
                    <a:lstStyle/>
                    <a:p>
                      <a:endParaRPr lang="en-GB"/>
                    </a:p>
                  </a:txBody>
                  <a:tcPr/>
                </a:tc>
                <a:tc>
                  <a:txBody>
                    <a:bodyPr/>
                    <a:lstStyle/>
                    <a:p>
                      <a:pPr algn="l" fontAlgn="b"/>
                      <a:r>
                        <a:rPr lang="en-GB" sz="1600" u="none" strike="noStrike">
                          <a:effectLst/>
                        </a:rPr>
                        <a:t>4.3.3 Strategies influencing growth and development</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774859735"/>
                  </a:ext>
                </a:extLst>
              </a:tr>
              <a:tr h="274725">
                <a:tc rowSpan="3">
                  <a:txBody>
                    <a:bodyPr/>
                    <a:lstStyle/>
                    <a:p>
                      <a:pPr algn="ctr" fontAlgn="b"/>
                      <a:r>
                        <a:rPr lang="en-GB" sz="1200" u="none" strike="noStrike" dirty="0">
                          <a:effectLst/>
                        </a:rPr>
                        <a:t>4.4 The financial sector</a:t>
                      </a:r>
                      <a:endParaRPr lang="en-GB" sz="1200" b="0" i="0" u="none" strike="noStrike" dirty="0">
                        <a:solidFill>
                          <a:srgbClr val="000000"/>
                        </a:solidFill>
                        <a:effectLst/>
                        <a:latin typeface="Calibri" panose="020F0502020204030204" pitchFamily="34" charset="0"/>
                      </a:endParaRPr>
                    </a:p>
                  </a:txBody>
                  <a:tcPr marL="7936" marR="7936" marT="7936" marB="0" vert="vert270" anchor="b">
                    <a:solidFill>
                      <a:schemeClr val="bg2">
                        <a:lumMod val="90000"/>
                      </a:schemeClr>
                    </a:solidFill>
                  </a:tcPr>
                </a:tc>
                <a:tc>
                  <a:txBody>
                    <a:bodyPr/>
                    <a:lstStyle/>
                    <a:p>
                      <a:pPr algn="l" fontAlgn="b"/>
                      <a:r>
                        <a:rPr lang="en-GB" sz="1600" u="none" strike="noStrike">
                          <a:effectLst/>
                        </a:rPr>
                        <a:t>4.4.1 Role of financial markets</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2699668118"/>
                  </a:ext>
                </a:extLst>
              </a:tr>
              <a:tr h="274725">
                <a:tc vMerge="1">
                  <a:txBody>
                    <a:bodyPr/>
                    <a:lstStyle/>
                    <a:p>
                      <a:endParaRPr lang="en-GB"/>
                    </a:p>
                  </a:txBody>
                  <a:tcPr/>
                </a:tc>
                <a:tc>
                  <a:txBody>
                    <a:bodyPr/>
                    <a:lstStyle/>
                    <a:p>
                      <a:pPr algn="l" fontAlgn="b"/>
                      <a:r>
                        <a:rPr lang="en-GB" sz="1600" u="none" strike="noStrike">
                          <a:effectLst/>
                        </a:rPr>
                        <a:t>4.4.2 Market failure in the financial sector</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552031344"/>
                  </a:ext>
                </a:extLst>
              </a:tr>
              <a:tr h="274725">
                <a:tc vMerge="1">
                  <a:txBody>
                    <a:bodyPr/>
                    <a:lstStyle/>
                    <a:p>
                      <a:endParaRPr lang="en-GB"/>
                    </a:p>
                  </a:txBody>
                  <a:tcPr/>
                </a:tc>
                <a:tc>
                  <a:txBody>
                    <a:bodyPr/>
                    <a:lstStyle/>
                    <a:p>
                      <a:pPr algn="l" fontAlgn="b"/>
                      <a:r>
                        <a:rPr lang="en-GB" sz="1600" u="none" strike="noStrike">
                          <a:effectLst/>
                        </a:rPr>
                        <a:t>4.4.3 Role of central banks</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4064933288"/>
                  </a:ext>
                </a:extLst>
              </a:tr>
              <a:tr h="274725">
                <a:tc rowSpan="4">
                  <a:txBody>
                    <a:bodyPr/>
                    <a:lstStyle/>
                    <a:p>
                      <a:pPr algn="ctr" fontAlgn="b"/>
                      <a:r>
                        <a:rPr lang="en-GB" sz="1200" u="none" strike="noStrike" dirty="0">
                          <a:effectLst/>
                        </a:rPr>
                        <a:t>4.5 Role of the state in the macroeconomy</a:t>
                      </a:r>
                      <a:endParaRPr lang="en-GB" sz="1200" b="0" i="0" u="none" strike="noStrike" dirty="0">
                        <a:solidFill>
                          <a:srgbClr val="000000"/>
                        </a:solidFill>
                        <a:effectLst/>
                        <a:latin typeface="Calibri" panose="020F0502020204030204" pitchFamily="34" charset="0"/>
                      </a:endParaRPr>
                    </a:p>
                  </a:txBody>
                  <a:tcPr marL="7936" marR="7936" marT="7936" marB="0" vert="vert270" anchor="b"/>
                </a:tc>
                <a:tc>
                  <a:txBody>
                    <a:bodyPr/>
                    <a:lstStyle/>
                    <a:p>
                      <a:pPr algn="l" fontAlgn="b"/>
                      <a:r>
                        <a:rPr lang="en-GB" sz="1600" u="none" strike="noStrike">
                          <a:effectLst/>
                        </a:rPr>
                        <a:t>4.5.1 Public expenditure</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3536749688"/>
                  </a:ext>
                </a:extLst>
              </a:tr>
              <a:tr h="274725">
                <a:tc vMerge="1">
                  <a:txBody>
                    <a:bodyPr/>
                    <a:lstStyle/>
                    <a:p>
                      <a:endParaRPr lang="en-GB"/>
                    </a:p>
                  </a:txBody>
                  <a:tcPr/>
                </a:tc>
                <a:tc>
                  <a:txBody>
                    <a:bodyPr/>
                    <a:lstStyle/>
                    <a:p>
                      <a:pPr algn="l" fontAlgn="b"/>
                      <a:r>
                        <a:rPr lang="en-GB" sz="1600" u="none" strike="noStrike">
                          <a:effectLst/>
                        </a:rPr>
                        <a:t>4.5.2 Taxation</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1831250296"/>
                  </a:ext>
                </a:extLst>
              </a:tr>
              <a:tr h="274725">
                <a:tc vMerge="1">
                  <a:txBody>
                    <a:bodyPr/>
                    <a:lstStyle/>
                    <a:p>
                      <a:endParaRPr lang="en-GB"/>
                    </a:p>
                  </a:txBody>
                  <a:tcPr/>
                </a:tc>
                <a:tc>
                  <a:txBody>
                    <a:bodyPr/>
                    <a:lstStyle/>
                    <a:p>
                      <a:pPr algn="l" fontAlgn="b"/>
                      <a:r>
                        <a:rPr lang="en-GB" sz="1600" u="none" strike="noStrike">
                          <a:effectLst/>
                        </a:rPr>
                        <a:t>4.5.3 Public sector finances</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142352471"/>
                  </a:ext>
                </a:extLst>
              </a:tr>
              <a:tr h="540791">
                <a:tc vMerge="1">
                  <a:txBody>
                    <a:bodyPr/>
                    <a:lstStyle/>
                    <a:p>
                      <a:endParaRPr lang="en-GB"/>
                    </a:p>
                  </a:txBody>
                  <a:tcPr/>
                </a:tc>
                <a:tc>
                  <a:txBody>
                    <a:bodyPr/>
                    <a:lstStyle/>
                    <a:p>
                      <a:pPr algn="l" fontAlgn="b"/>
                      <a:r>
                        <a:rPr lang="en-GB" sz="1600" u="none" strike="noStrike">
                          <a:effectLst/>
                        </a:rPr>
                        <a:t>4.5.4 Macroeconomic policies in a global context</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940277787"/>
                  </a:ext>
                </a:extLst>
              </a:tr>
            </a:tbl>
          </a:graphicData>
        </a:graphic>
      </p:graphicFrame>
    </p:spTree>
    <p:extLst>
      <p:ext uri="{BB962C8B-B14F-4D97-AF65-F5344CB8AC3E}">
        <p14:creationId xmlns:p14="http://schemas.microsoft.com/office/powerpoint/2010/main" val="3288041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F658E1-A3E3-4A63-80A7-C1D7F91895F7}"/>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F7FA8B48-84DA-42BB-8221-B9174F6C0681}"/>
              </a:ext>
            </a:extLst>
          </p:cNvPr>
          <p:cNvSpPr>
            <a:spLocks noGrp="1"/>
          </p:cNvSpPr>
          <p:nvPr>
            <p:ph type="title"/>
          </p:nvPr>
        </p:nvSpPr>
        <p:spPr>
          <a:xfrm>
            <a:off x="467914" y="4598132"/>
            <a:ext cx="5915025" cy="4120620"/>
          </a:xfrm>
        </p:spPr>
        <p:txBody>
          <a:bodyPr/>
          <a:lstStyle/>
          <a:p>
            <a:r>
              <a:rPr lang="en-GB" dirty="0"/>
              <a:t>Edexcel A-Level Economics:</a:t>
            </a:r>
            <a:br>
              <a:rPr lang="en-GB" dirty="0"/>
            </a:br>
            <a:br>
              <a:rPr lang="en-GB" dirty="0"/>
            </a:br>
            <a:r>
              <a:rPr lang="en-GB" dirty="0"/>
              <a:t>Home learning Charter and Reading List</a:t>
            </a:r>
          </a:p>
        </p:txBody>
      </p:sp>
      <p:sp>
        <p:nvSpPr>
          <p:cNvPr id="4" name="Slide Number Placeholder 3">
            <a:extLst>
              <a:ext uri="{FF2B5EF4-FFF2-40B4-BE49-F238E27FC236}">
                <a16:creationId xmlns:a16="http://schemas.microsoft.com/office/drawing/2014/main" id="{A327F31F-0E00-44F0-AAB4-B6CB98414C7A}"/>
              </a:ext>
            </a:extLst>
          </p:cNvPr>
          <p:cNvSpPr>
            <a:spLocks noGrp="1"/>
          </p:cNvSpPr>
          <p:nvPr>
            <p:ph type="sldNum" sz="quarter" idx="12"/>
          </p:nvPr>
        </p:nvSpPr>
        <p:spPr/>
        <p:txBody>
          <a:bodyPr/>
          <a:lstStyle/>
          <a:p>
            <a:fld id="{3E0C6992-8E1B-4154-8EF3-BE9D14DF2A3E}" type="slidenum">
              <a:rPr lang="en-GB" smtClean="0"/>
              <a:t>13</a:t>
            </a:fld>
            <a:endParaRPr lang="en-GB"/>
          </a:p>
        </p:txBody>
      </p:sp>
      <p:pic>
        <p:nvPicPr>
          <p:cNvPr id="6" name="Picture 5">
            <a:extLst>
              <a:ext uri="{FF2B5EF4-FFF2-40B4-BE49-F238E27FC236}">
                <a16:creationId xmlns:a16="http://schemas.microsoft.com/office/drawing/2014/main" id="{4078DD0A-B08E-42E9-AB23-1E850DFAA04A}"/>
              </a:ext>
            </a:extLst>
          </p:cNvPr>
          <p:cNvPicPr>
            <a:picLocks noChangeAspect="1"/>
          </p:cNvPicPr>
          <p:nvPr/>
        </p:nvPicPr>
        <p:blipFill>
          <a:blip r:embed="rId2">
            <a:grayscl/>
          </a:blip>
          <a:stretch>
            <a:fillRect/>
          </a:stretch>
        </p:blipFill>
        <p:spPr>
          <a:xfrm>
            <a:off x="698156" y="268113"/>
            <a:ext cx="5461687" cy="1008846"/>
          </a:xfrm>
          <a:prstGeom prst="rect">
            <a:avLst/>
          </a:prstGeom>
        </p:spPr>
      </p:pic>
      <p:pic>
        <p:nvPicPr>
          <p:cNvPr id="7" name="Picture 2" descr="5 Reasons Why You Should Study A-Level Business Studies">
            <a:extLst>
              <a:ext uri="{FF2B5EF4-FFF2-40B4-BE49-F238E27FC236}">
                <a16:creationId xmlns:a16="http://schemas.microsoft.com/office/drawing/2014/main" id="{EF4F7DA3-744E-45E3-A077-93BCBCD716B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9365" y="1424756"/>
            <a:ext cx="5572125" cy="37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001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BE61E8-E37A-4468-8772-B838F703E0D0}"/>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D75ABBC1-E365-7B3B-4FC1-1E0E635C9081}"/>
              </a:ext>
            </a:extLst>
          </p:cNvPr>
          <p:cNvSpPr>
            <a:spLocks noGrp="1"/>
          </p:cNvSpPr>
          <p:nvPr>
            <p:ph type="title"/>
          </p:nvPr>
        </p:nvSpPr>
        <p:spPr>
          <a:xfrm>
            <a:off x="471488" y="374806"/>
            <a:ext cx="5915025" cy="785983"/>
          </a:xfrm>
        </p:spPr>
        <p:txBody>
          <a:bodyPr>
            <a:normAutofit fontScale="90000"/>
          </a:bodyPr>
          <a:lstStyle/>
          <a:p>
            <a:r>
              <a:rPr lang="en-GB" sz="2800" b="1" u="sng" dirty="0">
                <a:ea typeface="Calibri Light"/>
                <a:cs typeface="Calibri Light"/>
              </a:rPr>
              <a:t>CHSG Key Stage 5 Home learning Charter</a:t>
            </a:r>
            <a:endParaRPr lang="en-US" sz="2800" b="1" u="sng" dirty="0">
              <a:ea typeface="Calibri Light"/>
              <a:cs typeface="Calibri Light"/>
            </a:endParaRPr>
          </a:p>
        </p:txBody>
      </p:sp>
      <p:sp>
        <p:nvSpPr>
          <p:cNvPr id="3" name="Content Placeholder 2">
            <a:extLst>
              <a:ext uri="{FF2B5EF4-FFF2-40B4-BE49-F238E27FC236}">
                <a16:creationId xmlns:a16="http://schemas.microsoft.com/office/drawing/2014/main" id="{45DB579E-DBEA-641C-9597-9A7B0D5C1E53}"/>
              </a:ext>
            </a:extLst>
          </p:cNvPr>
          <p:cNvSpPr>
            <a:spLocks noGrp="1"/>
          </p:cNvSpPr>
          <p:nvPr>
            <p:ph idx="1"/>
          </p:nvPr>
        </p:nvSpPr>
        <p:spPr>
          <a:xfrm>
            <a:off x="471487" y="1160789"/>
            <a:ext cx="5915025" cy="7948641"/>
          </a:xfrm>
        </p:spPr>
        <p:txBody>
          <a:bodyPr vert="horz" lIns="91440" tIns="45720" rIns="91440" bIns="45720" rtlCol="0" anchor="t">
            <a:normAutofit/>
          </a:bodyPr>
          <a:lstStyle/>
          <a:p>
            <a:pPr>
              <a:buNone/>
            </a:pPr>
            <a:r>
              <a:rPr lang="en-GB" sz="1600" dirty="0">
                <a:solidFill>
                  <a:srgbClr val="2F5496"/>
                </a:solidFill>
                <a:latin typeface="Calibri Light"/>
                <a:ea typeface="Calibri Light"/>
                <a:cs typeface="Calibri Light"/>
              </a:rPr>
              <a:t>Purpose</a:t>
            </a:r>
            <a:endParaRPr lang="en-US" sz="1600" dirty="0">
              <a:solidFill>
                <a:srgbClr val="2F5496"/>
              </a:solidFill>
              <a:latin typeface="Calibri Light"/>
              <a:ea typeface="Calibri Light"/>
              <a:cs typeface="Calibri Light"/>
            </a:endParaRPr>
          </a:p>
          <a:p>
            <a:pPr>
              <a:buNone/>
            </a:pPr>
            <a:r>
              <a:rPr lang="en-GB" sz="1200" dirty="0">
                <a:ea typeface="Calibri"/>
                <a:cs typeface="Calibri"/>
              </a:rPr>
              <a:t>To provide a structured approach to home learning that enhances the academic outcomes, ensures consistent practice, and prepares our students for independent study required in higher education and future careers.</a:t>
            </a:r>
            <a:endParaRPr lang="en-US" sz="1200" dirty="0">
              <a:ea typeface="Calibri"/>
              <a:cs typeface="Calibri"/>
            </a:endParaRPr>
          </a:p>
          <a:p>
            <a:pPr>
              <a:buNone/>
            </a:pPr>
            <a:r>
              <a:rPr lang="en-GB" sz="1300" dirty="0">
                <a:solidFill>
                  <a:srgbClr val="2F5496"/>
                </a:solidFill>
                <a:latin typeface="Calibri Light"/>
                <a:ea typeface="Calibri Light"/>
                <a:cs typeface="Calibri Light"/>
              </a:rPr>
              <a:t>Home learning Guidelines</a:t>
            </a:r>
            <a:endParaRPr lang="en-US" sz="1300" dirty="0">
              <a:solidFill>
                <a:srgbClr val="2F5496"/>
              </a:solidFill>
              <a:latin typeface="Calibri Light"/>
              <a:ea typeface="Calibri Light"/>
              <a:cs typeface="Calibri Light"/>
            </a:endParaRPr>
          </a:p>
          <a:p>
            <a:pPr>
              <a:buFont typeface="Arial"/>
            </a:pPr>
            <a:r>
              <a:rPr lang="en-GB" sz="1200" b="1" dirty="0">
                <a:ea typeface="Calibri"/>
                <a:cs typeface="Calibri"/>
              </a:rPr>
              <a:t>Daily Home learning Allocation:</a:t>
            </a:r>
            <a:endParaRPr lang="en-US" sz="1200" b="1" dirty="0">
              <a:ea typeface="Calibri"/>
              <a:cs typeface="Calibri"/>
            </a:endParaRPr>
          </a:p>
          <a:p>
            <a:pPr marL="800100" lvl="1" indent="-285750">
              <a:buFont typeface="Arial"/>
            </a:pPr>
            <a:r>
              <a:rPr lang="en-GB" sz="1200" dirty="0">
                <a:ea typeface="Calibri"/>
                <a:cs typeface="Calibri"/>
              </a:rPr>
              <a:t>For every lesson studied at school, an equivalent of 1 hour of home learning is expected.</a:t>
            </a:r>
            <a:endParaRPr lang="en-US" sz="1200" b="1" dirty="0">
              <a:ea typeface="Calibri"/>
              <a:cs typeface="Calibri"/>
            </a:endParaRPr>
          </a:p>
          <a:p>
            <a:pPr marL="800100" lvl="1" indent="-285750">
              <a:buFont typeface="Arial"/>
            </a:pPr>
            <a:r>
              <a:rPr lang="en-GB" sz="1200" dirty="0">
                <a:ea typeface="Calibri"/>
                <a:cs typeface="Calibri"/>
              </a:rPr>
              <a:t>This can include reading, writing, assessments, research, and project work.</a:t>
            </a:r>
            <a:endParaRPr lang="en-US" sz="1200" b="1" dirty="0">
              <a:ea typeface="Calibri"/>
              <a:cs typeface="Calibri"/>
            </a:endParaRPr>
          </a:p>
          <a:p>
            <a:pPr>
              <a:buFont typeface="Arial"/>
            </a:pPr>
            <a:r>
              <a:rPr lang="en-GB" sz="1200" b="1" dirty="0">
                <a:ea typeface="Calibri"/>
                <a:cs typeface="Calibri"/>
              </a:rPr>
              <a:t>Weekly Planning:</a:t>
            </a:r>
            <a:endParaRPr lang="en-US" sz="1200" b="1" dirty="0">
              <a:ea typeface="Calibri"/>
              <a:cs typeface="Calibri"/>
            </a:endParaRPr>
          </a:p>
          <a:p>
            <a:pPr marL="800100" lvl="1" indent="-285750">
              <a:buFont typeface="Arial"/>
            </a:pPr>
            <a:r>
              <a:rPr lang="en-GB" sz="1200" dirty="0">
                <a:ea typeface="Calibri"/>
                <a:cs typeface="Calibri"/>
              </a:rPr>
              <a:t>Students should review their weekly timetable and allocate specific study periods each day for completing their home learning.</a:t>
            </a:r>
            <a:endParaRPr lang="en-US" sz="1200" b="1" dirty="0">
              <a:ea typeface="Calibri"/>
              <a:cs typeface="Calibri"/>
            </a:endParaRPr>
          </a:p>
          <a:p>
            <a:pPr marL="800100" lvl="1" indent="-285750">
              <a:buFont typeface="Arial"/>
            </a:pPr>
            <a:r>
              <a:rPr lang="en-GB" sz="1200" dirty="0">
                <a:ea typeface="Calibri"/>
                <a:cs typeface="Calibri"/>
              </a:rPr>
              <a:t>Prioritise tasks based on due dates and difficulty level.</a:t>
            </a:r>
            <a:endParaRPr lang="en-US" sz="1200" b="1" dirty="0">
              <a:ea typeface="Calibri"/>
              <a:cs typeface="Calibri"/>
            </a:endParaRPr>
          </a:p>
          <a:p>
            <a:pPr>
              <a:buFont typeface="Arial"/>
            </a:pPr>
            <a:r>
              <a:rPr lang="en-GB" sz="1200" b="1" dirty="0">
                <a:ea typeface="Calibri"/>
                <a:cs typeface="Calibri"/>
              </a:rPr>
              <a:t>Flipped Learning:</a:t>
            </a:r>
            <a:endParaRPr lang="en-US" sz="1200" b="1" dirty="0">
              <a:ea typeface="Calibri"/>
              <a:cs typeface="Calibri"/>
            </a:endParaRPr>
          </a:p>
          <a:p>
            <a:pPr marL="800100" lvl="1" indent="-285750">
              <a:buFont typeface="Arial"/>
            </a:pPr>
            <a:r>
              <a:rPr lang="en-GB" sz="1200" dirty="0">
                <a:ea typeface="Calibri"/>
                <a:cs typeface="Calibri"/>
              </a:rPr>
              <a:t>At least 2 per half term, students will engage in flipped learning tasks.</a:t>
            </a:r>
            <a:endParaRPr lang="en-US" sz="1200" b="1" dirty="0">
              <a:ea typeface="Calibri"/>
              <a:cs typeface="Calibri"/>
            </a:endParaRPr>
          </a:p>
          <a:p>
            <a:pPr marL="800100" lvl="1" indent="-285750">
              <a:buFont typeface="Arial"/>
            </a:pPr>
            <a:r>
              <a:rPr lang="en-GB" sz="1200" dirty="0">
                <a:ea typeface="Calibri"/>
                <a:cs typeface="Calibri"/>
              </a:rPr>
              <a:t>These tasks involve pre-class preparation such as watching videos, reading articles, or completing exercises that will be discussed in the next lesson.</a:t>
            </a:r>
            <a:endParaRPr lang="en-US" sz="1200" b="1" dirty="0">
              <a:ea typeface="Calibri"/>
              <a:cs typeface="Calibri"/>
            </a:endParaRPr>
          </a:p>
          <a:p>
            <a:pPr marL="800100" lvl="1" indent="-285750">
              <a:buFont typeface="Arial"/>
            </a:pPr>
            <a:r>
              <a:rPr lang="en-GB" sz="1200" dirty="0">
                <a:ea typeface="Calibri"/>
                <a:cs typeface="Calibri"/>
              </a:rPr>
              <a:t>Teachers will provide clear instructions and resources for flipped learning activities. </a:t>
            </a:r>
            <a:endParaRPr lang="en-US" sz="1200" b="1" dirty="0">
              <a:ea typeface="Calibri"/>
              <a:cs typeface="Calibri"/>
            </a:endParaRPr>
          </a:p>
          <a:p>
            <a:pPr>
              <a:buFont typeface="Arial"/>
            </a:pPr>
            <a:r>
              <a:rPr lang="en-GB" sz="1200" b="1" dirty="0">
                <a:ea typeface="Calibri"/>
                <a:cs typeface="Calibri"/>
              </a:rPr>
              <a:t>Development of Challenge:</a:t>
            </a:r>
            <a:endParaRPr lang="en-US" sz="1200" b="1" dirty="0">
              <a:ea typeface="Calibri"/>
              <a:cs typeface="Calibri"/>
            </a:endParaRPr>
          </a:p>
          <a:p>
            <a:pPr marL="800100" lvl="1" indent="-285750">
              <a:buFont typeface="Arial"/>
            </a:pPr>
            <a:r>
              <a:rPr lang="en-GB" sz="1200" dirty="0">
                <a:ea typeface="Calibri"/>
                <a:cs typeface="Calibri"/>
              </a:rPr>
              <a:t>Home learning tasks will be designed to challenge students and push their understanding beyond the classroom.</a:t>
            </a:r>
            <a:endParaRPr lang="en-US" sz="1200" b="1" dirty="0">
              <a:ea typeface="Calibri"/>
              <a:cs typeface="Calibri"/>
            </a:endParaRPr>
          </a:p>
          <a:p>
            <a:pPr marL="800100" lvl="1" indent="-285750">
              <a:buFont typeface="Arial"/>
            </a:pPr>
            <a:r>
              <a:rPr lang="en-GB" sz="1200" dirty="0">
                <a:ea typeface="Calibri"/>
                <a:cs typeface="Calibri"/>
              </a:rPr>
              <a:t>Engage in higher-order thinking tasks such as analysis, evaluation, and synthesis of information.</a:t>
            </a:r>
            <a:endParaRPr lang="en-US" sz="1200" b="1" dirty="0">
              <a:ea typeface="Calibri"/>
              <a:cs typeface="Calibri"/>
            </a:endParaRPr>
          </a:p>
          <a:p>
            <a:pPr marL="800100" lvl="1" indent="-285750">
              <a:buFont typeface="Arial"/>
            </a:pPr>
            <a:r>
              <a:rPr lang="en-GB" sz="1200" dirty="0">
                <a:ea typeface="Calibri"/>
                <a:cs typeface="Calibri"/>
              </a:rPr>
              <a:t>Take on challenging problems and projects that require creative and critical thinking.</a:t>
            </a:r>
            <a:endParaRPr lang="en-US" sz="1200" b="1" dirty="0">
              <a:ea typeface="Calibri"/>
              <a:cs typeface="Calibri"/>
            </a:endParaRPr>
          </a:p>
          <a:p>
            <a:pPr>
              <a:buFont typeface="Arial"/>
            </a:pPr>
            <a:r>
              <a:rPr lang="en-GB" sz="1200" b="1" dirty="0">
                <a:ea typeface="Calibri"/>
                <a:cs typeface="Calibri"/>
              </a:rPr>
              <a:t>Building Knowledge:</a:t>
            </a:r>
            <a:endParaRPr lang="en-US" sz="1200" b="1" dirty="0">
              <a:ea typeface="Calibri"/>
              <a:cs typeface="Calibri"/>
            </a:endParaRPr>
          </a:p>
          <a:p>
            <a:pPr marL="800100" lvl="1" indent="-285750">
              <a:buFont typeface="Arial"/>
            </a:pPr>
            <a:r>
              <a:rPr lang="en-GB" sz="1200" dirty="0">
                <a:ea typeface="Calibri"/>
                <a:cs typeface="Calibri"/>
              </a:rPr>
              <a:t>Regularly review and consolidate classroom learning to build a strong knowledge foundation.</a:t>
            </a:r>
            <a:endParaRPr lang="en-US" sz="1200" b="1" dirty="0">
              <a:ea typeface="Calibri"/>
              <a:cs typeface="Calibri"/>
            </a:endParaRPr>
          </a:p>
          <a:p>
            <a:pPr marL="800100" lvl="1" indent="-285750">
              <a:buFont typeface="Arial"/>
            </a:pPr>
            <a:r>
              <a:rPr lang="en-GB" sz="1200" dirty="0">
                <a:ea typeface="Calibri"/>
                <a:cs typeface="Calibri"/>
              </a:rPr>
              <a:t>Engage in additional reading and research to deepen understanding of subject material.</a:t>
            </a:r>
            <a:endParaRPr lang="en-US" sz="1200" b="1" dirty="0">
              <a:ea typeface="Calibri"/>
              <a:cs typeface="Calibri"/>
            </a:endParaRPr>
          </a:p>
          <a:p>
            <a:pPr marL="800100" lvl="1" indent="-285750">
              <a:buFont typeface="Arial"/>
            </a:pPr>
            <a:r>
              <a:rPr lang="en-GB" sz="1200" dirty="0">
                <a:ea typeface="Calibri"/>
                <a:cs typeface="Calibri"/>
              </a:rPr>
              <a:t>Create summary notes and mind maps to connect different concepts.</a:t>
            </a:r>
            <a:endParaRPr lang="en-US" sz="1200" b="1" dirty="0">
              <a:ea typeface="Calibri"/>
              <a:cs typeface="Calibri"/>
            </a:endParaRPr>
          </a:p>
          <a:p>
            <a:pPr>
              <a:buFont typeface="Arial"/>
            </a:pPr>
            <a:r>
              <a:rPr lang="en-GB" sz="1200" b="1" dirty="0">
                <a:ea typeface="Calibri"/>
                <a:cs typeface="Calibri"/>
              </a:rPr>
              <a:t>Thinking Hard:</a:t>
            </a:r>
            <a:endParaRPr lang="en-US" sz="1200" b="1" dirty="0">
              <a:ea typeface="Calibri"/>
              <a:cs typeface="Calibri"/>
            </a:endParaRPr>
          </a:p>
          <a:p>
            <a:pPr marL="800100" lvl="1" indent="-285750">
              <a:buFont typeface="Arial"/>
            </a:pPr>
            <a:r>
              <a:rPr lang="en-GB" sz="1200" dirty="0">
                <a:ea typeface="Calibri"/>
                <a:cs typeface="Calibri"/>
              </a:rPr>
              <a:t>Tasks will be designed to encourage deep thinking and intellectual engagement.</a:t>
            </a:r>
            <a:endParaRPr lang="en-US" sz="1200" b="1" dirty="0">
              <a:ea typeface="Calibri"/>
              <a:cs typeface="Calibri"/>
            </a:endParaRPr>
          </a:p>
          <a:p>
            <a:pPr marL="0" indent="0">
              <a:buNone/>
            </a:pPr>
            <a:endParaRPr lang="en-US" dirty="0">
              <a:ea typeface="Calibri"/>
              <a:cs typeface="Calibri"/>
            </a:endParaRPr>
          </a:p>
        </p:txBody>
      </p:sp>
      <p:sp>
        <p:nvSpPr>
          <p:cNvPr id="4" name="Slide Number Placeholder 3">
            <a:extLst>
              <a:ext uri="{FF2B5EF4-FFF2-40B4-BE49-F238E27FC236}">
                <a16:creationId xmlns:a16="http://schemas.microsoft.com/office/drawing/2014/main" id="{EFB3BD97-E69B-4596-8F1C-EEE706646C82}"/>
              </a:ext>
            </a:extLst>
          </p:cNvPr>
          <p:cNvSpPr>
            <a:spLocks noGrp="1"/>
          </p:cNvSpPr>
          <p:nvPr>
            <p:ph type="sldNum" sz="quarter" idx="12"/>
          </p:nvPr>
        </p:nvSpPr>
        <p:spPr/>
        <p:txBody>
          <a:bodyPr/>
          <a:lstStyle/>
          <a:p>
            <a:fld id="{21C20057-CE16-4863-B1F2-6747A8A7684F}" type="slidenum">
              <a:rPr lang="en-GB" smtClean="0"/>
              <a:t>14</a:t>
            </a:fld>
            <a:endParaRPr lang="en-GB"/>
          </a:p>
        </p:txBody>
      </p:sp>
    </p:spTree>
    <p:extLst>
      <p:ext uri="{BB962C8B-B14F-4D97-AF65-F5344CB8AC3E}">
        <p14:creationId xmlns:p14="http://schemas.microsoft.com/office/powerpoint/2010/main" val="1927967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44024F-15E0-4117-8CB2-1B544C4AA323}"/>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D75ABBC1-E365-7B3B-4FC1-1E0E635C9081}"/>
              </a:ext>
            </a:extLst>
          </p:cNvPr>
          <p:cNvSpPr>
            <a:spLocks noGrp="1"/>
          </p:cNvSpPr>
          <p:nvPr>
            <p:ph type="title"/>
          </p:nvPr>
        </p:nvSpPr>
        <p:spPr>
          <a:xfrm>
            <a:off x="458736" y="310837"/>
            <a:ext cx="5915025" cy="785983"/>
          </a:xfrm>
        </p:spPr>
        <p:txBody>
          <a:bodyPr>
            <a:normAutofit fontScale="90000"/>
          </a:bodyPr>
          <a:lstStyle/>
          <a:p>
            <a:r>
              <a:rPr lang="en-GB" sz="2800" b="1" u="sng" dirty="0">
                <a:ea typeface="Calibri Light"/>
                <a:cs typeface="Calibri Light"/>
              </a:rPr>
              <a:t>CHSG Key Stage 5 Home learning Charter</a:t>
            </a:r>
            <a:endParaRPr lang="en-US" sz="2800" b="1" u="sng" dirty="0">
              <a:ea typeface="Calibri Light"/>
              <a:cs typeface="Calibri Light"/>
            </a:endParaRPr>
          </a:p>
        </p:txBody>
      </p:sp>
      <p:sp>
        <p:nvSpPr>
          <p:cNvPr id="3" name="Content Placeholder 2">
            <a:extLst>
              <a:ext uri="{FF2B5EF4-FFF2-40B4-BE49-F238E27FC236}">
                <a16:creationId xmlns:a16="http://schemas.microsoft.com/office/drawing/2014/main" id="{45DB579E-DBEA-641C-9597-9A7B0D5C1E53}"/>
              </a:ext>
            </a:extLst>
          </p:cNvPr>
          <p:cNvSpPr>
            <a:spLocks noGrp="1"/>
          </p:cNvSpPr>
          <p:nvPr>
            <p:ph idx="1"/>
          </p:nvPr>
        </p:nvSpPr>
        <p:spPr>
          <a:xfrm>
            <a:off x="458736" y="1162962"/>
            <a:ext cx="5902273" cy="8857359"/>
          </a:xfrm>
        </p:spPr>
        <p:txBody>
          <a:bodyPr vert="horz" lIns="91440" tIns="45720" rIns="91440" bIns="45720" rtlCol="0" anchor="t">
            <a:normAutofit/>
          </a:bodyPr>
          <a:lstStyle/>
          <a:p>
            <a:pPr marL="800100" lvl="1" indent="-285750">
              <a:spcBef>
                <a:spcPts val="750"/>
              </a:spcBef>
            </a:pPr>
            <a:r>
              <a:rPr lang="en-GB" sz="1200" dirty="0">
                <a:latin typeface="Calibri"/>
                <a:ea typeface="Calibri"/>
                <a:cs typeface="Calibri"/>
              </a:rPr>
              <a:t>Solve complex problems and case studies that require sustained</a:t>
            </a:r>
            <a:r>
              <a:rPr lang="en-GB" sz="1200" dirty="0">
                <a:ea typeface="Calibri"/>
                <a:cs typeface="Calibri"/>
              </a:rPr>
              <a:t> thought and effort.</a:t>
            </a:r>
            <a:endParaRPr lang="en-GB" sz="1200" b="1" dirty="0">
              <a:ea typeface="Calibri"/>
              <a:cs typeface="Calibri"/>
            </a:endParaRPr>
          </a:p>
          <a:p>
            <a:r>
              <a:rPr lang="en-GB" sz="1200" b="1" dirty="0">
                <a:ea typeface="Calibri"/>
                <a:cs typeface="Calibri"/>
              </a:rPr>
              <a:t>Building Resilience:</a:t>
            </a:r>
            <a:endParaRPr lang="en-GB" sz="1200" b="1" dirty="0">
              <a:latin typeface="Calibri"/>
              <a:ea typeface="Calibri"/>
              <a:cs typeface="Calibri"/>
            </a:endParaRPr>
          </a:p>
          <a:p>
            <a:pPr marL="800100" lvl="1" indent="-285750"/>
            <a:r>
              <a:rPr lang="en-GB" sz="1200" dirty="0">
                <a:ea typeface="Calibri"/>
                <a:cs typeface="Calibri"/>
              </a:rPr>
              <a:t>Approach difficult tasks with a positive mindset, viewing challenges as opportunities to grow.</a:t>
            </a:r>
            <a:endParaRPr lang="en-GB" sz="1200" b="1" dirty="0">
              <a:ea typeface="Calibri"/>
              <a:cs typeface="Calibri"/>
            </a:endParaRPr>
          </a:p>
          <a:p>
            <a:pPr marL="800100" lvl="1" indent="-285750"/>
            <a:r>
              <a:rPr lang="en-GB" sz="1200" dirty="0">
                <a:ea typeface="Calibri"/>
                <a:cs typeface="Calibri"/>
              </a:rPr>
              <a:t>Develop resilience by consistently working through challenging problems and </a:t>
            </a:r>
            <a:r>
              <a:rPr lang="en-GB" sz="1200" dirty="0">
                <a:latin typeface="Calibri"/>
                <a:ea typeface="Calibri"/>
                <a:cs typeface="Calibri"/>
              </a:rPr>
              <a:t>seeking solutions.</a:t>
            </a:r>
            <a:endParaRPr lang="en-GB" sz="1200" b="1" dirty="0">
              <a:latin typeface="Calibri"/>
              <a:ea typeface="Calibri"/>
              <a:cs typeface="Calibri"/>
            </a:endParaRPr>
          </a:p>
          <a:p>
            <a:pPr marL="800100" lvl="1" indent="-285750"/>
            <a:r>
              <a:rPr lang="en-GB" sz="1200" dirty="0">
                <a:latin typeface="Calibri"/>
                <a:ea typeface="Calibri"/>
                <a:cs typeface="Calibri"/>
              </a:rPr>
              <a:t>Learn </a:t>
            </a:r>
            <a:r>
              <a:rPr lang="en-GB" sz="1200" dirty="0">
                <a:ea typeface="Calibri"/>
                <a:cs typeface="Calibri"/>
              </a:rPr>
              <a:t>from feedback and mistakes, using them as a basis for improvement and learning.</a:t>
            </a:r>
            <a:endParaRPr lang="en-GB" sz="1200" b="1" dirty="0">
              <a:ea typeface="Calibri"/>
              <a:cs typeface="Calibri"/>
            </a:endParaRPr>
          </a:p>
          <a:p>
            <a:r>
              <a:rPr lang="en-GB" sz="1200" b="1" dirty="0">
                <a:ea typeface="Calibri"/>
                <a:cs typeface="Calibri"/>
              </a:rPr>
              <a:t>Assessment and Feedback:</a:t>
            </a:r>
            <a:endParaRPr lang="en-GB" sz="1200" b="1" dirty="0">
              <a:latin typeface="Calibri"/>
              <a:ea typeface="Calibri"/>
              <a:cs typeface="Calibri"/>
            </a:endParaRPr>
          </a:p>
          <a:p>
            <a:pPr marL="800100" lvl="1" indent="-285750"/>
            <a:r>
              <a:rPr lang="en-GB" sz="1200" dirty="0">
                <a:ea typeface="Calibri"/>
                <a:cs typeface="Calibri"/>
              </a:rPr>
              <a:t>Home learning will be regularly assessed to monitor progress and understanding.</a:t>
            </a:r>
            <a:endParaRPr lang="en-GB" sz="1200" b="1" dirty="0">
              <a:ea typeface="Calibri"/>
              <a:cs typeface="Calibri"/>
            </a:endParaRPr>
          </a:p>
          <a:p>
            <a:pPr marL="800100" lvl="1" indent="-285750"/>
            <a:r>
              <a:rPr lang="en-GB" sz="1200" dirty="0">
                <a:ea typeface="Calibri"/>
                <a:cs typeface="Calibri"/>
              </a:rPr>
              <a:t>Constructive feedback will be provided to guide improvement.</a:t>
            </a:r>
            <a:endParaRPr lang="en-GB" sz="1200" b="1" dirty="0">
              <a:ea typeface="Calibri"/>
              <a:cs typeface="Calibri"/>
            </a:endParaRPr>
          </a:p>
          <a:p>
            <a:r>
              <a:rPr lang="en-GB" sz="1200" b="1" dirty="0">
                <a:ea typeface="Calibri"/>
                <a:cs typeface="Calibri"/>
              </a:rPr>
              <a:t>Study Environment:</a:t>
            </a:r>
          </a:p>
          <a:p>
            <a:pPr marL="800100" lvl="1" indent="-285750"/>
            <a:r>
              <a:rPr lang="en-GB" sz="1200" dirty="0">
                <a:ea typeface="Calibri"/>
                <a:cs typeface="Calibri"/>
              </a:rPr>
              <a:t>Create a quiet and organised study space at home.</a:t>
            </a:r>
            <a:endParaRPr lang="en-GB" sz="1200" b="1" dirty="0">
              <a:ea typeface="Calibri"/>
              <a:cs typeface="Calibri"/>
            </a:endParaRPr>
          </a:p>
          <a:p>
            <a:pPr marL="800100" lvl="1" indent="-285750"/>
            <a:r>
              <a:rPr lang="en-GB" sz="1200" dirty="0">
                <a:ea typeface="Calibri"/>
                <a:cs typeface="Calibri"/>
              </a:rPr>
              <a:t>Minimize distractions such as mobile phones, TV, and social media during home learning time.</a:t>
            </a:r>
            <a:endParaRPr lang="en-GB" sz="1200" b="1" dirty="0">
              <a:ea typeface="Calibri"/>
              <a:cs typeface="Calibri"/>
            </a:endParaRPr>
          </a:p>
          <a:p>
            <a:pPr marL="800100" lvl="1" indent="-285750"/>
            <a:r>
              <a:rPr lang="en-GB" sz="1200" dirty="0">
                <a:ea typeface="Calibri"/>
                <a:cs typeface="Calibri"/>
              </a:rPr>
              <a:t>Utilise S6, S12 and Careers Centre effectively during your study periods.</a:t>
            </a:r>
            <a:endParaRPr lang="en-GB" sz="1200" b="1" dirty="0">
              <a:ea typeface="Calibri"/>
              <a:cs typeface="Calibri"/>
            </a:endParaRPr>
          </a:p>
          <a:p>
            <a:r>
              <a:rPr lang="en-GB" sz="1200" b="1" dirty="0">
                <a:ea typeface="Calibri"/>
                <a:cs typeface="Calibri"/>
              </a:rPr>
              <a:t>Time Management:</a:t>
            </a:r>
          </a:p>
          <a:p>
            <a:pPr marL="800100" lvl="1" indent="-285750"/>
            <a:r>
              <a:rPr lang="en-GB" sz="1200" dirty="0">
                <a:ea typeface="Calibri"/>
                <a:cs typeface="Calibri"/>
              </a:rPr>
              <a:t>Use planners or digital calendars to track home learning deadlines and plan study periods.</a:t>
            </a:r>
            <a:endParaRPr lang="en-GB" sz="1200" b="1" dirty="0">
              <a:ea typeface="Calibri"/>
              <a:cs typeface="Calibri"/>
            </a:endParaRPr>
          </a:p>
          <a:p>
            <a:pPr marL="800100" lvl="1" indent="-285750"/>
            <a:r>
              <a:rPr lang="en-GB" sz="1200" dirty="0">
                <a:ea typeface="Calibri"/>
                <a:cs typeface="Calibri"/>
              </a:rPr>
              <a:t>Break down larger tasks into manageable chunks and set specific goals for each session.</a:t>
            </a:r>
            <a:endParaRPr lang="en-GB" sz="1200" b="1" dirty="0">
              <a:ea typeface="Calibri"/>
              <a:cs typeface="Calibri"/>
            </a:endParaRPr>
          </a:p>
          <a:p>
            <a:r>
              <a:rPr lang="en-GB" sz="1200" b="1" dirty="0">
                <a:ea typeface="Calibri"/>
                <a:cs typeface="Calibri"/>
              </a:rPr>
              <a:t>Support and Resources:</a:t>
            </a:r>
          </a:p>
          <a:p>
            <a:pPr marL="800100" lvl="1" indent="-285750">
              <a:spcBef>
                <a:spcPts val="750"/>
              </a:spcBef>
            </a:pPr>
            <a:r>
              <a:rPr lang="en-GB" sz="1200" dirty="0">
                <a:ea typeface="Calibri"/>
                <a:cs typeface="Calibri"/>
              </a:rPr>
              <a:t>Use school resources such as the </a:t>
            </a:r>
            <a:r>
              <a:rPr lang="en-GB" sz="1200" dirty="0" err="1">
                <a:ea typeface="Calibri"/>
                <a:cs typeface="Calibri"/>
              </a:rPr>
              <a:t>Massolit</a:t>
            </a:r>
            <a:r>
              <a:rPr lang="en-GB" sz="1200" dirty="0">
                <a:ea typeface="Calibri"/>
                <a:cs typeface="Calibri"/>
              </a:rPr>
              <a:t>, J-</a:t>
            </a:r>
            <a:r>
              <a:rPr lang="en-GB" sz="1200" dirty="0" err="1">
                <a:ea typeface="Calibri"/>
                <a:cs typeface="Calibri"/>
              </a:rPr>
              <a:t>Stor</a:t>
            </a:r>
            <a:r>
              <a:rPr lang="en-GB" sz="1200" dirty="0">
                <a:ea typeface="Calibri"/>
                <a:cs typeface="Calibri"/>
              </a:rPr>
              <a:t>, study guides, and online platforms to support home learning.</a:t>
            </a:r>
            <a:endParaRPr lang="en-GB" sz="1200" b="1" dirty="0">
              <a:ea typeface="Calibri"/>
              <a:cs typeface="Calibri"/>
            </a:endParaRPr>
          </a:p>
          <a:p>
            <a:r>
              <a:rPr lang="en-GB" sz="1200" b="1" dirty="0">
                <a:ea typeface="Calibri"/>
                <a:cs typeface="Calibri"/>
              </a:rPr>
              <a:t>Parental Involvement:</a:t>
            </a:r>
          </a:p>
          <a:p>
            <a:pPr marL="800100" lvl="1" indent="-285750"/>
            <a:r>
              <a:rPr lang="en-GB" sz="1200" dirty="0">
                <a:ea typeface="Calibri"/>
                <a:cs typeface="Calibri"/>
              </a:rPr>
              <a:t>Parents/carers are encouraged to support their child’s home learning by providing a conducive environment and monitoring progress.</a:t>
            </a:r>
            <a:endParaRPr lang="en-GB" sz="1200" b="1" dirty="0">
              <a:ea typeface="Calibri"/>
              <a:cs typeface="Calibri"/>
            </a:endParaRPr>
          </a:p>
          <a:p>
            <a:r>
              <a:rPr lang="en-GB" sz="1200" b="1" dirty="0">
                <a:ea typeface="Calibri"/>
                <a:cs typeface="Calibri"/>
              </a:rPr>
              <a:t>Balance and Well-being:</a:t>
            </a:r>
          </a:p>
          <a:p>
            <a:pPr marL="800100" lvl="1" indent="-285750"/>
            <a:r>
              <a:rPr lang="en-GB" sz="1200" dirty="0">
                <a:ea typeface="Calibri"/>
                <a:cs typeface="Calibri"/>
              </a:rPr>
              <a:t>Ensure a balanced approach to home learning and take regular breaks during study sessions to avoid burnout</a:t>
            </a:r>
            <a:r>
              <a:rPr lang="en-GB" sz="1200" b="1" dirty="0">
                <a:solidFill>
                  <a:srgbClr val="2F5496"/>
                </a:solidFill>
                <a:ea typeface="Calibri"/>
                <a:cs typeface="Calibri"/>
              </a:rPr>
              <a:t>.</a:t>
            </a:r>
          </a:p>
          <a:p>
            <a:pPr marL="0" indent="0">
              <a:buNone/>
            </a:pPr>
            <a:endParaRPr lang="en-GB" sz="1200" dirty="0">
              <a:solidFill>
                <a:srgbClr val="1F3763"/>
              </a:solidFill>
              <a:latin typeface="Calibri Light"/>
              <a:ea typeface="Calibri Light"/>
              <a:cs typeface="Calibri Light"/>
            </a:endParaRPr>
          </a:p>
          <a:p>
            <a:pPr indent="0">
              <a:buNone/>
            </a:pPr>
            <a:r>
              <a:rPr lang="en-GB" sz="1200" dirty="0">
                <a:solidFill>
                  <a:srgbClr val="1F3763"/>
                </a:solidFill>
                <a:latin typeface="Calibri Light"/>
                <a:ea typeface="Calibri Light"/>
                <a:cs typeface="Calibri Light"/>
              </a:rPr>
              <a:t>Commitment to Excellence</a:t>
            </a:r>
          </a:p>
          <a:p>
            <a:pPr>
              <a:buNone/>
            </a:pPr>
            <a:r>
              <a:rPr lang="en-GB" sz="1200" dirty="0">
                <a:ea typeface="Calibri"/>
                <a:cs typeface="Calibri"/>
              </a:rPr>
              <a:t>By adhering to the CHSG Home learning Charter, students will develop the discipline and skills necessary for academic success and lifelong learning. At CHSG we are committed to supporting each student in their journey and ensuring that home learning is a valuable and rewarding experience.</a:t>
            </a:r>
          </a:p>
        </p:txBody>
      </p:sp>
      <p:sp>
        <p:nvSpPr>
          <p:cNvPr id="4" name="Slide Number Placeholder 3">
            <a:extLst>
              <a:ext uri="{FF2B5EF4-FFF2-40B4-BE49-F238E27FC236}">
                <a16:creationId xmlns:a16="http://schemas.microsoft.com/office/drawing/2014/main" id="{FA75FE76-790F-46AC-BB40-2001FB19900B}"/>
              </a:ext>
            </a:extLst>
          </p:cNvPr>
          <p:cNvSpPr>
            <a:spLocks noGrp="1"/>
          </p:cNvSpPr>
          <p:nvPr>
            <p:ph type="sldNum" sz="quarter" idx="12"/>
          </p:nvPr>
        </p:nvSpPr>
        <p:spPr/>
        <p:txBody>
          <a:bodyPr/>
          <a:lstStyle/>
          <a:p>
            <a:fld id="{21C20057-CE16-4863-B1F2-6747A8A7684F}" type="slidenum">
              <a:rPr lang="en-GB" smtClean="0"/>
              <a:t>15</a:t>
            </a:fld>
            <a:endParaRPr lang="en-GB"/>
          </a:p>
        </p:txBody>
      </p:sp>
    </p:spTree>
    <p:extLst>
      <p:ext uri="{BB962C8B-B14F-4D97-AF65-F5344CB8AC3E}">
        <p14:creationId xmlns:p14="http://schemas.microsoft.com/office/powerpoint/2010/main" val="922881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1257468-9E14-40EE-A321-D13BE52289DC}"/>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6338852C-95E1-4AC7-9315-E7D2BF0D106F}"/>
              </a:ext>
            </a:extLst>
          </p:cNvPr>
          <p:cNvSpPr>
            <a:spLocks noGrp="1"/>
          </p:cNvSpPr>
          <p:nvPr>
            <p:ph type="title"/>
          </p:nvPr>
        </p:nvSpPr>
        <p:spPr>
          <a:xfrm>
            <a:off x="339141" y="346931"/>
            <a:ext cx="5915025" cy="543406"/>
          </a:xfrm>
        </p:spPr>
        <p:txBody>
          <a:bodyPr>
            <a:normAutofit fontScale="90000"/>
          </a:bodyPr>
          <a:lstStyle/>
          <a:p>
            <a:r>
              <a:rPr lang="en-GB" dirty="0"/>
              <a:t>KS5 Reading Journey</a:t>
            </a:r>
          </a:p>
        </p:txBody>
      </p:sp>
      <p:sp>
        <p:nvSpPr>
          <p:cNvPr id="4" name="Slide Number Placeholder 3">
            <a:extLst>
              <a:ext uri="{FF2B5EF4-FFF2-40B4-BE49-F238E27FC236}">
                <a16:creationId xmlns:a16="http://schemas.microsoft.com/office/drawing/2014/main" id="{7E2B6460-1858-48E0-A4AF-CCA96558D60B}"/>
              </a:ext>
            </a:extLst>
          </p:cNvPr>
          <p:cNvSpPr>
            <a:spLocks noGrp="1"/>
          </p:cNvSpPr>
          <p:nvPr>
            <p:ph type="sldNum" sz="quarter" idx="12"/>
          </p:nvPr>
        </p:nvSpPr>
        <p:spPr/>
        <p:txBody>
          <a:bodyPr/>
          <a:lstStyle/>
          <a:p>
            <a:fld id="{540825D2-8FD2-4EB6-BC70-C9D9C027647B}" type="slidenum">
              <a:rPr lang="en-GB" smtClean="0"/>
              <a:t>16</a:t>
            </a:fld>
            <a:endParaRPr lang="en-GB"/>
          </a:p>
        </p:txBody>
      </p:sp>
      <p:sp>
        <p:nvSpPr>
          <p:cNvPr id="8" name="TextBox 7">
            <a:extLst>
              <a:ext uri="{FF2B5EF4-FFF2-40B4-BE49-F238E27FC236}">
                <a16:creationId xmlns:a16="http://schemas.microsoft.com/office/drawing/2014/main" id="{24B36825-C706-4944-BD7E-0D79F82FB39C}"/>
              </a:ext>
            </a:extLst>
          </p:cNvPr>
          <p:cNvSpPr txBox="1"/>
          <p:nvPr/>
        </p:nvSpPr>
        <p:spPr>
          <a:xfrm>
            <a:off x="295902" y="4530898"/>
            <a:ext cx="6266195" cy="5078313"/>
          </a:xfrm>
          <a:prstGeom prst="rect">
            <a:avLst/>
          </a:prstGeom>
          <a:noFill/>
        </p:spPr>
        <p:txBody>
          <a:bodyPr wrap="square" rtlCol="0">
            <a:spAutoFit/>
          </a:bodyPr>
          <a:lstStyle/>
          <a:p>
            <a:r>
              <a:rPr lang="en-GB" sz="1200" b="1" u="sng" dirty="0"/>
              <a:t>Additional readings:</a:t>
            </a:r>
          </a:p>
          <a:p>
            <a:endParaRPr lang="en-GB" sz="1200" b="1" u="sng" dirty="0"/>
          </a:p>
          <a:p>
            <a:r>
              <a:rPr lang="en-GB" sz="1200" dirty="0"/>
              <a:t>Aspirational Reading - these are books that you could/should read if they are interested in studying this subject further Post 18. These books are strongly recommended if you are aiming for Grade A*/A in this subject. </a:t>
            </a:r>
          </a:p>
          <a:p>
            <a:endParaRPr lang="en-GB" sz="1200" dirty="0"/>
          </a:p>
          <a:p>
            <a:pPr marL="342900" indent="-342900">
              <a:buAutoNum type="arabicPeriod"/>
            </a:pPr>
            <a:r>
              <a:rPr lang="en-GB" sz="1200" dirty="0"/>
              <a:t>Choice Factory (Richard </a:t>
            </a:r>
            <a:r>
              <a:rPr lang="en-GB" sz="1200" dirty="0" err="1"/>
              <a:t>Shotton</a:t>
            </a:r>
            <a:r>
              <a:rPr lang="en-GB" sz="1200" dirty="0"/>
              <a:t>) – a story of 25 behavioural biases that influence what we buy </a:t>
            </a:r>
          </a:p>
          <a:p>
            <a:pPr marL="342900" indent="-342900">
              <a:buAutoNum type="arabicPeriod"/>
            </a:pPr>
            <a:endParaRPr lang="en-GB" sz="1200" dirty="0"/>
          </a:p>
          <a:p>
            <a:pPr marL="342900" indent="-342900">
              <a:buAutoNum type="arabicPeriod"/>
            </a:pPr>
            <a:r>
              <a:rPr lang="en-GB" sz="1200" dirty="0"/>
              <a:t>Economics for the Common Good (Jean </a:t>
            </a:r>
            <a:r>
              <a:rPr lang="en-GB" sz="1200" dirty="0" err="1"/>
              <a:t>Tirole</a:t>
            </a:r>
            <a:r>
              <a:rPr lang="en-GB" sz="1200" dirty="0"/>
              <a:t>) – applied micro from a recent Nobel prize winner </a:t>
            </a:r>
          </a:p>
          <a:p>
            <a:pPr marL="342900" indent="-342900">
              <a:buAutoNum type="arabicPeriod"/>
            </a:pPr>
            <a:endParaRPr lang="en-GB" sz="1200" dirty="0"/>
          </a:p>
          <a:p>
            <a:pPr marL="342900" indent="-342900">
              <a:buAutoNum type="arabicPeriod"/>
            </a:pPr>
            <a:r>
              <a:rPr lang="en-GB" sz="1200" dirty="0"/>
              <a:t>GDP: A Brief but Affectionate History (Professor Diane Coyle) – really good on the GDP / well-being debate </a:t>
            </a:r>
          </a:p>
          <a:p>
            <a:pPr marL="342900" indent="-342900">
              <a:buAutoNum type="arabicPeriod"/>
            </a:pPr>
            <a:endParaRPr lang="en-GB" sz="1200" dirty="0"/>
          </a:p>
          <a:p>
            <a:pPr marL="342900" indent="-342900">
              <a:buAutoNum type="arabicPeriod"/>
            </a:pPr>
            <a:r>
              <a:rPr lang="en-GB" sz="1200" dirty="0"/>
              <a:t>Great Economists: How Their Ideas Can Help Us Today (Linda Yueh) – perspectives on contemporary issue</a:t>
            </a:r>
          </a:p>
          <a:p>
            <a:pPr marL="342900" indent="-342900">
              <a:buAutoNum type="arabicPeriod"/>
            </a:pPr>
            <a:endParaRPr lang="en-GB" sz="1200" dirty="0"/>
          </a:p>
          <a:p>
            <a:r>
              <a:rPr lang="en-GB" sz="1200" dirty="0"/>
              <a:t>A very useful book to have is The Penguin Dictionary of Economics by G Bannock et al. </a:t>
            </a:r>
          </a:p>
          <a:p>
            <a:endParaRPr lang="en-GB" sz="1200" dirty="0"/>
          </a:p>
          <a:p>
            <a:r>
              <a:rPr lang="en-GB" sz="1200" dirty="0"/>
              <a:t>Up to date reading &amp; watching Regular coverage of economic issues appears in serious newspapers such as The Times and Sunday Times, The Independent, Financial Times, The Guardian, and of course The Economist. The BBC News website is also an excellent source of relevant contemporary articles. The A Level magazines Economic Review and Economics Today always have up to date articles and analysis of topics as well as exam tips and study skills. Finally, TV programmes such as Panorama or the Money Programme often feature economic related material as do daily news programmes. </a:t>
            </a:r>
          </a:p>
        </p:txBody>
      </p:sp>
      <p:sp>
        <p:nvSpPr>
          <p:cNvPr id="3" name="Rectangle 2">
            <a:extLst>
              <a:ext uri="{FF2B5EF4-FFF2-40B4-BE49-F238E27FC236}">
                <a16:creationId xmlns:a16="http://schemas.microsoft.com/office/drawing/2014/main" id="{5245DB76-C2FF-461E-9740-DF443D978C16}"/>
              </a:ext>
            </a:extLst>
          </p:cNvPr>
          <p:cNvSpPr/>
          <p:nvPr/>
        </p:nvSpPr>
        <p:spPr>
          <a:xfrm>
            <a:off x="295902" y="798017"/>
            <a:ext cx="6266194" cy="3785652"/>
          </a:xfrm>
          <a:prstGeom prst="rect">
            <a:avLst/>
          </a:prstGeom>
        </p:spPr>
        <p:txBody>
          <a:bodyPr wrap="square">
            <a:spAutoFit/>
          </a:bodyPr>
          <a:lstStyle/>
          <a:p>
            <a:r>
              <a:rPr lang="en-GB" sz="1200" dirty="0"/>
              <a:t>General reading There are a number of interesting books that are written in more layman's terms to relate economics to everyday life. All of these books are relatively new, witty and provide excellent overall background knowledge. </a:t>
            </a:r>
          </a:p>
          <a:p>
            <a:endParaRPr lang="en-GB" sz="1200" dirty="0"/>
          </a:p>
          <a:p>
            <a:pPr marL="228600" indent="-228600">
              <a:buFont typeface="+mj-lt"/>
              <a:buAutoNum type="arabicPeriod"/>
            </a:pPr>
            <a:r>
              <a:rPr lang="en-GB" sz="1200" dirty="0"/>
              <a:t>Todd G. Buchholz New Ideas from Dead Economists: An Introduction to Modern Economic Thought</a:t>
            </a:r>
          </a:p>
          <a:p>
            <a:pPr marL="228600" indent="-228600">
              <a:buFont typeface="+mj-lt"/>
              <a:buAutoNum type="arabicPeriod"/>
            </a:pPr>
            <a:endParaRPr lang="en-GB" sz="1200" dirty="0"/>
          </a:p>
          <a:p>
            <a:pPr marL="228600" indent="-228600">
              <a:buFont typeface="+mj-lt"/>
              <a:buAutoNum type="arabicPeriod"/>
            </a:pPr>
            <a:r>
              <a:rPr lang="en-GB" sz="1200" dirty="0"/>
              <a:t> Tim </a:t>
            </a:r>
            <a:r>
              <a:rPr lang="en-GB" sz="1200" dirty="0" err="1"/>
              <a:t>Harford</a:t>
            </a:r>
            <a:r>
              <a:rPr lang="en-GB" sz="1200" dirty="0"/>
              <a:t>, The Undercover Economist (See also www.timharford.com) </a:t>
            </a:r>
          </a:p>
          <a:p>
            <a:pPr marL="228600" indent="-228600">
              <a:buFont typeface="+mj-lt"/>
              <a:buAutoNum type="arabicPeriod"/>
            </a:pPr>
            <a:endParaRPr lang="en-GB" sz="1200" dirty="0"/>
          </a:p>
          <a:p>
            <a:pPr marL="228600" indent="-228600">
              <a:buFont typeface="+mj-lt"/>
              <a:buAutoNum type="arabicPeriod"/>
            </a:pPr>
            <a:r>
              <a:rPr lang="en-GB" sz="1200" dirty="0"/>
              <a:t>Steven D. Levitt Freakonomics: A Rogue Economist Explores the Hidden Side of Everything </a:t>
            </a:r>
          </a:p>
          <a:p>
            <a:pPr marL="228600" indent="-228600">
              <a:buFont typeface="+mj-lt"/>
              <a:buAutoNum type="arabicPeriod"/>
            </a:pPr>
            <a:endParaRPr lang="en-GB" sz="1200" dirty="0"/>
          </a:p>
          <a:p>
            <a:pPr marL="228600" indent="-228600">
              <a:buFont typeface="+mj-lt"/>
              <a:buAutoNum type="arabicPeriod"/>
            </a:pPr>
            <a:r>
              <a:rPr lang="en-GB" sz="1200" dirty="0"/>
              <a:t>John Kay Everlasting Light Bulbs: How Economics Illuminates the World </a:t>
            </a:r>
          </a:p>
          <a:p>
            <a:pPr marL="228600" indent="-228600">
              <a:buFont typeface="+mj-lt"/>
              <a:buAutoNum type="arabicPeriod"/>
            </a:pPr>
            <a:endParaRPr lang="en-GB" sz="1200" dirty="0"/>
          </a:p>
          <a:p>
            <a:pPr marL="228600" indent="-228600">
              <a:buFont typeface="+mj-lt"/>
              <a:buAutoNum type="arabicPeriod"/>
            </a:pPr>
            <a:r>
              <a:rPr lang="en-GB" sz="1200" dirty="0"/>
              <a:t>Charles Wheelan Naked Economics - Undressing the Dismal Science </a:t>
            </a:r>
          </a:p>
          <a:p>
            <a:pPr marL="228600" indent="-228600">
              <a:buFont typeface="+mj-lt"/>
              <a:buAutoNum type="arabicPeriod"/>
            </a:pPr>
            <a:endParaRPr lang="en-GB" sz="1200" dirty="0"/>
          </a:p>
          <a:p>
            <a:pPr marL="228600" indent="-228600">
              <a:buFont typeface="+mj-lt"/>
              <a:buAutoNum type="arabicPeriod"/>
            </a:pPr>
            <a:r>
              <a:rPr lang="en-GB" sz="1200" dirty="0"/>
              <a:t>Stephen E. Landsburg The Armchair Economist: Economics and Everyday Life </a:t>
            </a:r>
          </a:p>
          <a:p>
            <a:pPr marL="228600" indent="-228600">
              <a:buFont typeface="+mj-lt"/>
              <a:buAutoNum type="arabicPeriod"/>
            </a:pPr>
            <a:endParaRPr lang="en-GB" sz="1200" dirty="0"/>
          </a:p>
          <a:p>
            <a:pPr marL="228600" indent="-228600">
              <a:buFont typeface="+mj-lt"/>
              <a:buAutoNum type="arabicPeriod"/>
            </a:pPr>
            <a:r>
              <a:rPr lang="en-GB" sz="1200" dirty="0"/>
              <a:t>David Smith Free Lunch </a:t>
            </a:r>
          </a:p>
          <a:p>
            <a:pPr marL="228600" indent="-228600">
              <a:buFont typeface="+mj-lt"/>
              <a:buAutoNum type="arabicPeriod"/>
            </a:pPr>
            <a:endParaRPr lang="en-GB" sz="1200" dirty="0"/>
          </a:p>
          <a:p>
            <a:pPr marL="228600" indent="-228600">
              <a:buFont typeface="+mj-lt"/>
              <a:buAutoNum type="arabicPeriod"/>
            </a:pPr>
            <a:r>
              <a:rPr lang="en-GB" sz="1200" dirty="0"/>
              <a:t>Diane Coyle The Soulful Science: What Economists Really Do &amp; Why It Matters</a:t>
            </a:r>
          </a:p>
        </p:txBody>
      </p:sp>
    </p:spTree>
    <p:extLst>
      <p:ext uri="{BB962C8B-B14F-4D97-AF65-F5344CB8AC3E}">
        <p14:creationId xmlns:p14="http://schemas.microsoft.com/office/powerpoint/2010/main" val="3789151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713DA2-7FAB-43C9-BB7A-707B906957E4}"/>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F7FA8B48-84DA-42BB-8221-B9174F6C0681}"/>
              </a:ext>
            </a:extLst>
          </p:cNvPr>
          <p:cNvSpPr>
            <a:spLocks noGrp="1"/>
          </p:cNvSpPr>
          <p:nvPr>
            <p:ph type="title"/>
          </p:nvPr>
        </p:nvSpPr>
        <p:spPr>
          <a:xfrm>
            <a:off x="467914" y="4185930"/>
            <a:ext cx="5915025" cy="4120620"/>
          </a:xfrm>
        </p:spPr>
        <p:txBody>
          <a:bodyPr/>
          <a:lstStyle/>
          <a:p>
            <a:r>
              <a:rPr lang="en-GB" dirty="0"/>
              <a:t>Edexcel A-Level Economics:</a:t>
            </a:r>
            <a:br>
              <a:rPr lang="en-GB" dirty="0"/>
            </a:br>
            <a:br>
              <a:rPr lang="en-GB" dirty="0"/>
            </a:br>
            <a:r>
              <a:rPr lang="en-GB" dirty="0"/>
              <a:t>VESPA Skills</a:t>
            </a:r>
          </a:p>
        </p:txBody>
      </p:sp>
      <p:sp>
        <p:nvSpPr>
          <p:cNvPr id="4" name="Slide Number Placeholder 3">
            <a:extLst>
              <a:ext uri="{FF2B5EF4-FFF2-40B4-BE49-F238E27FC236}">
                <a16:creationId xmlns:a16="http://schemas.microsoft.com/office/drawing/2014/main" id="{A327F31F-0E00-44F0-AAB4-B6CB98414C7A}"/>
              </a:ext>
            </a:extLst>
          </p:cNvPr>
          <p:cNvSpPr>
            <a:spLocks noGrp="1"/>
          </p:cNvSpPr>
          <p:nvPr>
            <p:ph type="sldNum" sz="quarter" idx="12"/>
          </p:nvPr>
        </p:nvSpPr>
        <p:spPr/>
        <p:txBody>
          <a:bodyPr/>
          <a:lstStyle/>
          <a:p>
            <a:fld id="{3E0C6992-8E1B-4154-8EF3-BE9D14DF2A3E}" type="slidenum">
              <a:rPr lang="en-GB" smtClean="0"/>
              <a:t>17</a:t>
            </a:fld>
            <a:endParaRPr lang="en-GB"/>
          </a:p>
        </p:txBody>
      </p:sp>
      <p:pic>
        <p:nvPicPr>
          <p:cNvPr id="6" name="Picture 5">
            <a:extLst>
              <a:ext uri="{FF2B5EF4-FFF2-40B4-BE49-F238E27FC236}">
                <a16:creationId xmlns:a16="http://schemas.microsoft.com/office/drawing/2014/main" id="{4078DD0A-B08E-42E9-AB23-1E850DFAA04A}"/>
              </a:ext>
            </a:extLst>
          </p:cNvPr>
          <p:cNvPicPr>
            <a:picLocks noChangeAspect="1"/>
          </p:cNvPicPr>
          <p:nvPr/>
        </p:nvPicPr>
        <p:blipFill>
          <a:blip r:embed="rId2">
            <a:grayscl/>
          </a:blip>
          <a:stretch>
            <a:fillRect/>
          </a:stretch>
        </p:blipFill>
        <p:spPr>
          <a:xfrm>
            <a:off x="698156" y="268113"/>
            <a:ext cx="5461687" cy="1008846"/>
          </a:xfrm>
          <a:prstGeom prst="rect">
            <a:avLst/>
          </a:prstGeom>
        </p:spPr>
      </p:pic>
      <p:pic>
        <p:nvPicPr>
          <p:cNvPr id="7" name="Picture 2" descr="5 Reasons Why You Should Study A-Level Business Studies">
            <a:extLst>
              <a:ext uri="{FF2B5EF4-FFF2-40B4-BE49-F238E27FC236}">
                <a16:creationId xmlns:a16="http://schemas.microsoft.com/office/drawing/2014/main" id="{EF4F7DA3-744E-45E3-A077-93BCBCD716B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9365" y="1424756"/>
            <a:ext cx="5572125" cy="37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278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AEFF4DE-976F-452E-B646-20B9605355C1}"/>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aphicFrame>
        <p:nvGraphicFramePr>
          <p:cNvPr id="4" name="Table 3">
            <a:extLst>
              <a:ext uri="{FF2B5EF4-FFF2-40B4-BE49-F238E27FC236}">
                <a16:creationId xmlns:a16="http://schemas.microsoft.com/office/drawing/2014/main" id="{613F1376-65C7-44F9-8604-AC23D1082B8A}"/>
              </a:ext>
            </a:extLst>
          </p:cNvPr>
          <p:cNvGraphicFramePr>
            <a:graphicFrameLocks noGrp="1"/>
          </p:cNvGraphicFramePr>
          <p:nvPr>
            <p:extLst>
              <p:ext uri="{D42A27DB-BD31-4B8C-83A1-F6EECF244321}">
                <p14:modId xmlns:p14="http://schemas.microsoft.com/office/powerpoint/2010/main" val="279733681"/>
              </p:ext>
            </p:extLst>
          </p:nvPr>
        </p:nvGraphicFramePr>
        <p:xfrm>
          <a:off x="166049" y="1543749"/>
          <a:ext cx="6525901" cy="4748043"/>
        </p:xfrm>
        <a:graphic>
          <a:graphicData uri="http://schemas.openxmlformats.org/drawingml/2006/table">
            <a:tbl>
              <a:tblPr firstRow="1" bandRow="1">
                <a:tableStyleId>{2D5ABB26-0587-4C30-8999-92F81FD0307C}</a:tableStyleId>
              </a:tblPr>
              <a:tblGrid>
                <a:gridCol w="2187365">
                  <a:extLst>
                    <a:ext uri="{9D8B030D-6E8A-4147-A177-3AD203B41FA5}">
                      <a16:colId xmlns:a16="http://schemas.microsoft.com/office/drawing/2014/main" val="2280603866"/>
                    </a:ext>
                  </a:extLst>
                </a:gridCol>
                <a:gridCol w="4338536">
                  <a:extLst>
                    <a:ext uri="{9D8B030D-6E8A-4147-A177-3AD203B41FA5}">
                      <a16:colId xmlns:a16="http://schemas.microsoft.com/office/drawing/2014/main" val="2066889979"/>
                    </a:ext>
                  </a:extLst>
                </a:gridCol>
              </a:tblGrid>
              <a:tr h="470813">
                <a:tc>
                  <a:txBody>
                    <a:bodyPr/>
                    <a:lstStyle/>
                    <a:p>
                      <a:r>
                        <a:rPr lang="en-US" sz="800" b="1" dirty="0">
                          <a:latin typeface="Bahnschrift" panose="020B0502040204020203" pitchFamily="34" charset="0"/>
                        </a:rPr>
                        <a:t>Skill- Economics A Level </a:t>
                      </a:r>
                      <a:endParaRPr lang="en-GB" sz="800" b="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b="1" dirty="0">
                          <a:latin typeface="Bahnschrift" panose="020B0502040204020203" pitchFamily="34" charset="0"/>
                        </a:rPr>
                        <a:t>How to show it</a:t>
                      </a:r>
                      <a:endParaRPr lang="en-GB" sz="800" b="1" dirty="0">
                        <a:latin typeface="Bahnschrift" panose="020B0502040204020203" pitchFamily="34" charset="0"/>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1895478"/>
                  </a:ext>
                </a:extLst>
              </a:tr>
              <a:tr h="697230">
                <a:tc>
                  <a:txBody>
                    <a:bodyPr/>
                    <a:lstStyle/>
                    <a:p>
                      <a:r>
                        <a:rPr lang="en-US" sz="800" b="1" dirty="0">
                          <a:latin typeface="Bahnschrift" panose="020B0502040204020203" pitchFamily="34" charset="0"/>
                        </a:rPr>
                        <a:t>Knowledge</a:t>
                      </a:r>
                    </a:p>
                    <a:p>
                      <a:r>
                        <a:rPr lang="en-US" sz="800" i="1" dirty="0">
                          <a:latin typeface="Bahnschrift" panose="020B0502040204020203" pitchFamily="34" charset="0"/>
                        </a:rPr>
                        <a:t>(AO1)</a:t>
                      </a:r>
                      <a:endParaRPr lang="en-GB" sz="800" i="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latin typeface="Bahnschrift" panose="020B0502040204020203" pitchFamily="34" charset="0"/>
                        </a:rPr>
                        <a:t>Am I clear on the </a:t>
                      </a:r>
                      <a:r>
                        <a:rPr lang="en-US" sz="800" b="1" dirty="0">
                          <a:latin typeface="Bahnschrift" panose="020B0502040204020203" pitchFamily="34" charset="0"/>
                        </a:rPr>
                        <a:t>key concepts, theories, methods &amp; models </a:t>
                      </a:r>
                      <a:r>
                        <a:rPr lang="en-US" sz="800" dirty="0">
                          <a:latin typeface="Bahnschrift" panose="020B0502040204020203" pitchFamily="34" charset="0"/>
                        </a:rPr>
                        <a:t>for each area of Micro and Macro Economics concepts </a:t>
                      </a:r>
                    </a:p>
                    <a:p>
                      <a:endParaRPr lang="en-US" sz="800" dirty="0">
                        <a:latin typeface="Bahnschrift" panose="020B0502040204020203" pitchFamily="34" charset="0"/>
                      </a:endParaRPr>
                    </a:p>
                    <a:p>
                      <a:r>
                        <a:rPr lang="en-US" sz="800" dirty="0">
                          <a:latin typeface="Bahnschrift" panose="020B0502040204020203" pitchFamily="34" charset="0"/>
                        </a:rPr>
                        <a:t>Am I clear on the </a:t>
                      </a:r>
                      <a:r>
                        <a:rPr lang="en-GB" sz="800" dirty="0">
                          <a:latin typeface="Bahnschrift" panose="020B0502040204020203" pitchFamily="34" charset="0"/>
                        </a:rPr>
                        <a:t>how individuals, organisations, markets and economics are affected by and respond to business issues? </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4951320"/>
                  </a:ext>
                </a:extLst>
              </a:tr>
              <a:tr h="571500">
                <a:tc>
                  <a:txBody>
                    <a:bodyPr/>
                    <a:lstStyle/>
                    <a:p>
                      <a:r>
                        <a:rPr lang="en-US" sz="800" b="1" i="0" dirty="0">
                          <a:latin typeface="Bahnschrift" panose="020B0502040204020203" pitchFamily="34" charset="0"/>
                        </a:rPr>
                        <a:t>Understanding</a:t>
                      </a:r>
                    </a:p>
                    <a:p>
                      <a:r>
                        <a:rPr lang="en-US" sz="800" i="1" dirty="0">
                          <a:latin typeface="Bahnschrift" panose="020B0502040204020203" pitchFamily="34" charset="0"/>
                        </a:rPr>
                        <a:t>(AO1)</a:t>
                      </a:r>
                      <a:endParaRPr lang="en-GB" sz="800" i="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Bahnschrift" panose="020B0502040204020203" pitchFamily="34" charset="0"/>
                        </a:rPr>
                        <a:t>Am I showing the examiner that I have an </a:t>
                      </a:r>
                      <a:r>
                        <a:rPr lang="en-US" sz="800" b="1" dirty="0">
                          <a:latin typeface="Bahnschrift" panose="020B0502040204020203" pitchFamily="34" charset="0"/>
                        </a:rPr>
                        <a:t>understanding</a:t>
                      </a:r>
                      <a:r>
                        <a:rPr lang="en-US" sz="800" dirty="0">
                          <a:latin typeface="Bahnschrift" panose="020B0502040204020203" pitchFamily="34" charset="0"/>
                        </a:rPr>
                        <a:t> of the key economics systems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latin typeface="Bahnschrift" panose="020B0502040204020203" pitchFamily="34" charset="0"/>
                      </a:endParaRPr>
                    </a:p>
                    <a:p>
                      <a:endParaRPr lang="en-GB" sz="800" dirty="0">
                        <a:latin typeface="Bahnschrift" panose="020B0502040204020203" pitchFamily="34" charset="0"/>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9619885"/>
                  </a:ext>
                </a:extLst>
              </a:tr>
              <a:tr h="652210">
                <a:tc>
                  <a:txBody>
                    <a:bodyPr/>
                    <a:lstStyle/>
                    <a:p>
                      <a:r>
                        <a:rPr lang="en-US" sz="800" b="1" dirty="0">
                          <a:latin typeface="Bahnschrift" panose="020B0502040204020203" pitchFamily="34" charset="0"/>
                        </a:rPr>
                        <a:t>Application</a:t>
                      </a:r>
                    </a:p>
                    <a:p>
                      <a:r>
                        <a:rPr lang="en-US" sz="800" i="1" dirty="0">
                          <a:latin typeface="Bahnschrift" panose="020B0502040204020203" pitchFamily="34" charset="0"/>
                        </a:rPr>
                        <a:t>(AO2)</a:t>
                      </a:r>
                      <a:endParaRPr lang="en-GB" sz="800" i="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Bahnschrift" panose="020B0502040204020203" pitchFamily="34" charset="0"/>
                        </a:rPr>
                        <a:t>Can I </a:t>
                      </a:r>
                      <a:r>
                        <a:rPr lang="en-GB" sz="800" b="1" dirty="0">
                          <a:latin typeface="Bahnschrift" panose="020B0502040204020203" pitchFamily="34" charset="0"/>
                        </a:rPr>
                        <a:t>apply</a:t>
                      </a:r>
                      <a:r>
                        <a:rPr lang="en-GB" sz="800" dirty="0">
                          <a:latin typeface="Bahnschrift" panose="020B0502040204020203" pitchFamily="34" charset="0"/>
                        </a:rPr>
                        <a:t> my knowledge and understanding to various Economic contexts?</a:t>
                      </a:r>
                    </a:p>
                    <a:p>
                      <a:r>
                        <a:rPr lang="en-GB" sz="800" dirty="0">
                          <a:latin typeface="Bahnschrift" panose="020B0502040204020203" pitchFamily="34" charset="0"/>
                        </a:rPr>
                        <a:t>Can I show how individuals and organisations are affected by/respond to the issue? </a:t>
                      </a:r>
                    </a:p>
                    <a:p>
                      <a:endParaRPr lang="en-GB" sz="800" dirty="0">
                        <a:latin typeface="Bahnschrift" panose="020B0502040204020203" pitchFamily="34" charset="0"/>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874799"/>
                  </a:ext>
                </a:extLst>
              </a:tr>
              <a:tr h="697230">
                <a:tc>
                  <a:txBody>
                    <a:bodyPr/>
                    <a:lstStyle/>
                    <a:p>
                      <a:r>
                        <a:rPr lang="en-US" sz="800" b="1" dirty="0">
                          <a:latin typeface="Bahnschrift" panose="020B0502040204020203" pitchFamily="34" charset="0"/>
                        </a:rPr>
                        <a:t>Analysis</a:t>
                      </a:r>
                    </a:p>
                    <a:p>
                      <a:r>
                        <a:rPr lang="en-US" sz="800" i="1" dirty="0">
                          <a:latin typeface="Bahnschrift" panose="020B0502040204020203" pitchFamily="34" charset="0"/>
                        </a:rPr>
                        <a:t>(AO3)</a:t>
                      </a:r>
                      <a:endParaRPr lang="en-GB" sz="800" i="1" dirty="0">
                        <a:latin typeface="Bahnschrift" panose="020B0502040204020203" pitchFamily="34" charset="0"/>
                      </a:endParaRPr>
                    </a:p>
                    <a:p>
                      <a:endParaRPr lang="en-GB" sz="800" i="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Bahnschrift" panose="020B0502040204020203" pitchFamily="34" charset="0"/>
                        </a:rPr>
                        <a:t>Can I </a:t>
                      </a:r>
                      <a:r>
                        <a:rPr lang="en-GB" sz="800" b="1" dirty="0">
                          <a:latin typeface="Bahnschrift" panose="020B0502040204020203" pitchFamily="34" charset="0"/>
                        </a:rPr>
                        <a:t>analyse</a:t>
                      </a:r>
                      <a:r>
                        <a:rPr lang="en-GB" sz="800" dirty="0">
                          <a:latin typeface="Bahnschrift" panose="020B0502040204020203" pitchFamily="34" charset="0"/>
                        </a:rPr>
                        <a:t> issues within economics, showing an understanding of the impact? </a:t>
                      </a:r>
                    </a:p>
                    <a:p>
                      <a:r>
                        <a:rPr lang="en-GB" sz="800" dirty="0">
                          <a:latin typeface="Bahnschrift" panose="020B0502040204020203" pitchFamily="34" charset="0"/>
                        </a:rPr>
                        <a:t>Have I identified identifying different perspectives? </a:t>
                      </a:r>
                    </a:p>
                    <a:p>
                      <a:r>
                        <a:rPr lang="en-GB" sz="800" dirty="0">
                          <a:latin typeface="Bahnschrift" panose="020B0502040204020203" pitchFamily="34" charset="0"/>
                        </a:rPr>
                        <a:t>Have I supported the strongest viewpoint?</a:t>
                      </a:r>
                    </a:p>
                    <a:p>
                      <a:r>
                        <a:rPr lang="en-GB" sz="800" dirty="0">
                          <a:latin typeface="Bahnschrift" panose="020B0502040204020203" pitchFamily="34" charset="0"/>
                        </a:rPr>
                        <a:t>Have I offered an alternative viewpoint?</a:t>
                      </a:r>
                    </a:p>
                    <a:p>
                      <a:endParaRPr lang="en-US" sz="800" dirty="0">
                        <a:latin typeface="Bahnschrift" panose="020B0502040204020203" pitchFamily="34" charset="0"/>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995923"/>
                  </a:ext>
                </a:extLst>
              </a:tr>
              <a:tr h="756070">
                <a:tc>
                  <a:txBody>
                    <a:bodyPr/>
                    <a:lstStyle/>
                    <a:p>
                      <a:r>
                        <a:rPr lang="en-US" sz="800" b="1" dirty="0">
                          <a:latin typeface="Bahnschrift" panose="020B0502040204020203" pitchFamily="34" charset="0"/>
                        </a:rPr>
                        <a:t>Evaluation</a:t>
                      </a:r>
                    </a:p>
                    <a:p>
                      <a:r>
                        <a:rPr lang="en-US" sz="800" i="1" dirty="0">
                          <a:latin typeface="Bahnschrift" panose="020B0502040204020203" pitchFamily="34" charset="0"/>
                        </a:rPr>
                        <a:t>(AO4) </a:t>
                      </a:r>
                      <a:endParaRPr lang="en-GB" sz="800" i="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Bahnschrift" panose="020B0502040204020203" pitchFamily="34" charset="0"/>
                        </a:rPr>
                        <a:t>Can I consider the qualitative and quantitative evidence?</a:t>
                      </a:r>
                    </a:p>
                    <a:p>
                      <a:r>
                        <a:rPr lang="en-GB" sz="800" dirty="0">
                          <a:latin typeface="Bahnschrift" panose="020B0502040204020203" pitchFamily="34" charset="0"/>
                        </a:rPr>
                        <a:t>Can I make informed judgements showing decisive decisions on economic theory and practice?</a:t>
                      </a:r>
                    </a:p>
                    <a:p>
                      <a:r>
                        <a:rPr lang="en-GB" sz="800" dirty="0">
                          <a:latin typeface="Bahnschrift" panose="020B0502040204020203" pitchFamily="34" charset="0"/>
                        </a:rPr>
                        <a:t>Can I develop evidence-based solutions to economic ideas?  </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825880"/>
                  </a:ext>
                </a:extLst>
              </a:tr>
              <a:tr h="902990">
                <a:tc>
                  <a:txBody>
                    <a:bodyPr/>
                    <a:lstStyle/>
                    <a:p>
                      <a:r>
                        <a:rPr lang="en-US" sz="800" b="1" dirty="0">
                          <a:latin typeface="Bahnschrift" panose="020B0502040204020203" pitchFamily="34" charset="0"/>
                        </a:rPr>
                        <a:t>Written structure</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Bahnschrift" panose="020B0502040204020203" pitchFamily="34" charset="0"/>
                        </a:rPr>
                        <a:t>Have I applied the correct structure for essay style questions?</a:t>
                      </a:r>
                    </a:p>
                    <a:p>
                      <a:r>
                        <a:rPr lang="en-GB" sz="800" dirty="0">
                          <a:latin typeface="Bahnschrift" panose="020B0502040204020203" pitchFamily="34" charset="0"/>
                        </a:rPr>
                        <a:t>Can I structure my paragraphs with AO1, 2, 3 &amp;4 as the basic layout?  </a:t>
                      </a:r>
                    </a:p>
                    <a:p>
                      <a:r>
                        <a:rPr lang="en-GB" sz="800" dirty="0">
                          <a:latin typeface="Bahnschrift" panose="020B0502040204020203" pitchFamily="34" charset="0"/>
                        </a:rPr>
                        <a:t>Have I weighed up both arguments in both the main body of text and conclusion?</a:t>
                      </a:r>
                    </a:p>
                    <a:p>
                      <a:r>
                        <a:rPr lang="en-GB" sz="800" dirty="0">
                          <a:latin typeface="Bahnschrift" panose="020B0502040204020203" pitchFamily="34" charset="0"/>
                        </a:rPr>
                        <a:t>Have I included an introduction with key definitions, clear arguments and a conclusion?</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4931709"/>
                  </a:ext>
                </a:extLst>
              </a:tr>
            </a:tbl>
          </a:graphicData>
        </a:graphic>
      </p:graphicFrame>
      <p:sp>
        <p:nvSpPr>
          <p:cNvPr id="2" name="AutoShape 2" descr="A symbolic black-and-white illustration representing 'knowledge.' The image features an open book in the center with light rays emanating from it, symbolizing the spread of wisdom. Above the book, a brain outline is subtly sketched to symbolize thinking and understanding. Around the book, abstract geometric shapes such as circles and triangles add a modern and intellectual feel, while the background is a gradient of black and white shades, creating a dramatic effect.">
            <a:extLst>
              <a:ext uri="{FF2B5EF4-FFF2-40B4-BE49-F238E27FC236}">
                <a16:creationId xmlns:a16="http://schemas.microsoft.com/office/drawing/2014/main" id="{24E9AF1B-7D9B-41A1-A23C-8F3B1A2115E2}"/>
              </a:ext>
            </a:extLst>
          </p:cNvPr>
          <p:cNvSpPr>
            <a:spLocks noChangeAspect="1" noChangeArrowheads="1"/>
          </p:cNvSpPr>
          <p:nvPr/>
        </p:nvSpPr>
        <p:spPr bwMode="auto">
          <a:xfrm>
            <a:off x="3314700" y="379903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3" name="AutoShape 4" descr="A symbolic black-and-white illustration representing 'knowledge.' The image features an open book in the center with light rays emanating from it, symbolizing the spread of wisdom. Above the book, a brain outline is subtly sketched to symbolize thinking and understanding. Around the book, abstract geometric shapes such as circles and triangles add a modern and intellectual feel, while the background is a gradient of black and white shades, creating a dramatic effect.">
            <a:extLst>
              <a:ext uri="{FF2B5EF4-FFF2-40B4-BE49-F238E27FC236}">
                <a16:creationId xmlns:a16="http://schemas.microsoft.com/office/drawing/2014/main" id="{0D20F412-9DEB-46DB-A87F-5490B5C5D984}"/>
              </a:ext>
            </a:extLst>
          </p:cNvPr>
          <p:cNvSpPr>
            <a:spLocks noChangeAspect="1" noChangeArrowheads="1"/>
          </p:cNvSpPr>
          <p:nvPr/>
        </p:nvSpPr>
        <p:spPr bwMode="auto">
          <a:xfrm>
            <a:off x="3429000" y="391333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5" name="Picture 4">
            <a:extLst>
              <a:ext uri="{FF2B5EF4-FFF2-40B4-BE49-F238E27FC236}">
                <a16:creationId xmlns:a16="http://schemas.microsoft.com/office/drawing/2014/main" id="{A85EF636-E128-4A23-88F2-8382B4F8003E}"/>
              </a:ext>
            </a:extLst>
          </p:cNvPr>
          <p:cNvPicPr>
            <a:picLocks noChangeAspect="1"/>
          </p:cNvPicPr>
          <p:nvPr/>
        </p:nvPicPr>
        <p:blipFill>
          <a:blip r:embed="rId2"/>
          <a:stretch>
            <a:fillRect/>
          </a:stretch>
        </p:blipFill>
        <p:spPr>
          <a:xfrm>
            <a:off x="1327556" y="2115659"/>
            <a:ext cx="469407" cy="469407"/>
          </a:xfrm>
          <a:prstGeom prst="rect">
            <a:avLst/>
          </a:prstGeom>
        </p:spPr>
      </p:pic>
      <p:sp>
        <p:nvSpPr>
          <p:cNvPr id="6" name="AutoShape 6" descr="A symbolic black-and-white illustration representing 'understanding.' The image features two interlocking puzzle pieces in the center, symbolizing the connection and integration of ideas. Above the puzzle pieces, a glowing light bulb represents insight and comprehension. The background includes abstract swirling patterns, emphasizing depth and thoughtfulness, all designed in a monochromatic color scheme to convey simplicity and clarity.">
            <a:extLst>
              <a:ext uri="{FF2B5EF4-FFF2-40B4-BE49-F238E27FC236}">
                <a16:creationId xmlns:a16="http://schemas.microsoft.com/office/drawing/2014/main" id="{1DD67E2C-5E05-451A-A438-678A658428A7}"/>
              </a:ext>
            </a:extLst>
          </p:cNvPr>
          <p:cNvSpPr>
            <a:spLocks noChangeAspect="1" noChangeArrowheads="1"/>
          </p:cNvSpPr>
          <p:nvPr/>
        </p:nvSpPr>
        <p:spPr bwMode="auto">
          <a:xfrm>
            <a:off x="3543300" y="402763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7" name="Picture 6">
            <a:extLst>
              <a:ext uri="{FF2B5EF4-FFF2-40B4-BE49-F238E27FC236}">
                <a16:creationId xmlns:a16="http://schemas.microsoft.com/office/drawing/2014/main" id="{DE4E4FDE-98FB-49A5-B48E-55BBDED93129}"/>
              </a:ext>
            </a:extLst>
          </p:cNvPr>
          <p:cNvPicPr>
            <a:picLocks noChangeAspect="1"/>
          </p:cNvPicPr>
          <p:nvPr/>
        </p:nvPicPr>
        <p:blipFill>
          <a:blip r:embed="rId3"/>
          <a:stretch>
            <a:fillRect/>
          </a:stretch>
        </p:blipFill>
        <p:spPr>
          <a:xfrm>
            <a:off x="1327557" y="2767806"/>
            <a:ext cx="469406" cy="469406"/>
          </a:xfrm>
          <a:prstGeom prst="rect">
            <a:avLst/>
          </a:prstGeom>
        </p:spPr>
      </p:pic>
      <p:sp>
        <p:nvSpPr>
          <p:cNvPr id="8" name="AutoShape 8" descr="A symbolic black-and-white illustration representing 'application.' The image features a hand placing a gear into a larger mechanism, symbolizing the practical implementation of knowledge and ideas. Surrounding the mechanism are abstract lines and patterns, representing process and motion. The background includes subtle gradients of black and white to convey depth and focus on the act of applying knowledge in a purposeful way.">
            <a:extLst>
              <a:ext uri="{FF2B5EF4-FFF2-40B4-BE49-F238E27FC236}">
                <a16:creationId xmlns:a16="http://schemas.microsoft.com/office/drawing/2014/main" id="{48ACF3AD-16EA-4C45-93D4-59779674225C}"/>
              </a:ext>
            </a:extLst>
          </p:cNvPr>
          <p:cNvSpPr>
            <a:spLocks noChangeAspect="1" noChangeArrowheads="1"/>
          </p:cNvSpPr>
          <p:nvPr/>
        </p:nvSpPr>
        <p:spPr bwMode="auto">
          <a:xfrm>
            <a:off x="3657600" y="414193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9" name="Picture 8">
            <a:extLst>
              <a:ext uri="{FF2B5EF4-FFF2-40B4-BE49-F238E27FC236}">
                <a16:creationId xmlns:a16="http://schemas.microsoft.com/office/drawing/2014/main" id="{A2303756-17B2-4557-88E0-6EB6A32895B6}"/>
              </a:ext>
            </a:extLst>
          </p:cNvPr>
          <p:cNvPicPr>
            <a:picLocks noChangeAspect="1"/>
          </p:cNvPicPr>
          <p:nvPr/>
        </p:nvPicPr>
        <p:blipFill>
          <a:blip r:embed="rId4"/>
          <a:stretch>
            <a:fillRect/>
          </a:stretch>
        </p:blipFill>
        <p:spPr>
          <a:xfrm>
            <a:off x="1307998" y="3328582"/>
            <a:ext cx="508524" cy="508524"/>
          </a:xfrm>
          <a:prstGeom prst="rect">
            <a:avLst/>
          </a:prstGeom>
        </p:spPr>
      </p:pic>
      <p:pic>
        <p:nvPicPr>
          <p:cNvPr id="1036" name="Picture 12" descr="Analysis Black And White Clipart Images ...">
            <a:extLst>
              <a:ext uri="{FF2B5EF4-FFF2-40B4-BE49-F238E27FC236}">
                <a16:creationId xmlns:a16="http://schemas.microsoft.com/office/drawing/2014/main" id="{090B8A68-90E1-4663-B39B-8C562612CE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2677" y="3989572"/>
            <a:ext cx="524025" cy="5240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valuation Icon Vector Art, Icons, and Graphics for Free Download">
            <a:extLst>
              <a:ext uri="{FF2B5EF4-FFF2-40B4-BE49-F238E27FC236}">
                <a16:creationId xmlns:a16="http://schemas.microsoft.com/office/drawing/2014/main" id="{5479C083-4CE8-4358-A675-4F4497B6F9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092" y="4696337"/>
            <a:ext cx="1165194" cy="6159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EF9E254-5746-4B25-BEE0-7127DB7B0BB3}"/>
              </a:ext>
            </a:extLst>
          </p:cNvPr>
          <p:cNvPicPr>
            <a:picLocks noChangeAspect="1"/>
          </p:cNvPicPr>
          <p:nvPr/>
        </p:nvPicPr>
        <p:blipFill>
          <a:blip r:embed="rId7"/>
          <a:stretch>
            <a:fillRect/>
          </a:stretch>
        </p:blipFill>
        <p:spPr>
          <a:xfrm>
            <a:off x="1349545" y="5487101"/>
            <a:ext cx="492866" cy="716082"/>
          </a:xfrm>
          <a:prstGeom prst="rect">
            <a:avLst/>
          </a:prstGeom>
        </p:spPr>
      </p:pic>
      <p:sp>
        <p:nvSpPr>
          <p:cNvPr id="13" name="Title 1">
            <a:extLst>
              <a:ext uri="{FF2B5EF4-FFF2-40B4-BE49-F238E27FC236}">
                <a16:creationId xmlns:a16="http://schemas.microsoft.com/office/drawing/2014/main" id="{10B791EA-3209-42EC-A176-F852484FDA48}"/>
              </a:ext>
            </a:extLst>
          </p:cNvPr>
          <p:cNvSpPr>
            <a:spLocks noGrp="1"/>
          </p:cNvSpPr>
          <p:nvPr>
            <p:ph type="title"/>
          </p:nvPr>
        </p:nvSpPr>
        <p:spPr>
          <a:xfrm>
            <a:off x="224356" y="308566"/>
            <a:ext cx="4805958" cy="456315"/>
          </a:xfrm>
        </p:spPr>
        <p:txBody>
          <a:bodyPr>
            <a:normAutofit fontScale="90000"/>
          </a:bodyPr>
          <a:lstStyle/>
          <a:p>
            <a:r>
              <a:rPr lang="en-GB" b="1" u="sng" dirty="0"/>
              <a:t>VESPA Skills</a:t>
            </a:r>
          </a:p>
        </p:txBody>
      </p:sp>
      <p:sp>
        <p:nvSpPr>
          <p:cNvPr id="11" name="Rectangle 10">
            <a:extLst>
              <a:ext uri="{FF2B5EF4-FFF2-40B4-BE49-F238E27FC236}">
                <a16:creationId xmlns:a16="http://schemas.microsoft.com/office/drawing/2014/main" id="{0201626E-E118-4D8B-AD89-1CA00D028A51}"/>
              </a:ext>
            </a:extLst>
          </p:cNvPr>
          <p:cNvSpPr/>
          <p:nvPr/>
        </p:nvSpPr>
        <p:spPr>
          <a:xfrm>
            <a:off x="80903" y="6435296"/>
            <a:ext cx="6467594" cy="461665"/>
          </a:xfrm>
          <a:prstGeom prst="rect">
            <a:avLst/>
          </a:prstGeom>
        </p:spPr>
        <p:txBody>
          <a:bodyPr wrap="square">
            <a:spAutoFit/>
          </a:bodyPr>
          <a:lstStyle/>
          <a:p>
            <a:r>
              <a:rPr lang="en-GB" sz="1200" dirty="0"/>
              <a:t>Vision is about having a clear goal; it's about making the connection between the work you are doing and the reason for doing it. In simple terms its about knowing the outcomes you want to achieve.</a:t>
            </a:r>
            <a:endParaRPr lang="en-GB" sz="1100" b="0" i="0" dirty="0">
              <a:effectLst/>
              <a:latin typeface="Lato"/>
            </a:endParaRPr>
          </a:p>
        </p:txBody>
      </p:sp>
      <p:sp>
        <p:nvSpPr>
          <p:cNvPr id="12" name="Rectangle 11">
            <a:extLst>
              <a:ext uri="{FF2B5EF4-FFF2-40B4-BE49-F238E27FC236}">
                <a16:creationId xmlns:a16="http://schemas.microsoft.com/office/drawing/2014/main" id="{2FCAFC1C-9487-46A7-A919-9778B84FFA74}"/>
              </a:ext>
            </a:extLst>
          </p:cNvPr>
          <p:cNvSpPr/>
          <p:nvPr/>
        </p:nvSpPr>
        <p:spPr>
          <a:xfrm>
            <a:off x="166048" y="798181"/>
            <a:ext cx="6525901" cy="738664"/>
          </a:xfrm>
          <a:prstGeom prst="rect">
            <a:avLst/>
          </a:prstGeom>
        </p:spPr>
        <p:txBody>
          <a:bodyPr wrap="square">
            <a:spAutoFit/>
          </a:bodyPr>
          <a:lstStyle/>
          <a:p>
            <a:pPr algn="ctr"/>
            <a:r>
              <a:rPr lang="en-GB" sz="1400" dirty="0">
                <a:latin typeface="Lato"/>
              </a:rPr>
              <a:t>The VESPA model is based around 5 key components to student success, providing a framework for students to develop study skills. Below are the skills developed in Economics A-Level</a:t>
            </a:r>
            <a:endParaRPr lang="en-GB" sz="1400" b="0" i="0" dirty="0">
              <a:effectLst/>
              <a:latin typeface="Lato"/>
            </a:endParaRPr>
          </a:p>
        </p:txBody>
      </p:sp>
      <p:sp>
        <p:nvSpPr>
          <p:cNvPr id="14" name="Rectangle 13">
            <a:extLst>
              <a:ext uri="{FF2B5EF4-FFF2-40B4-BE49-F238E27FC236}">
                <a16:creationId xmlns:a16="http://schemas.microsoft.com/office/drawing/2014/main" id="{4C0530E3-1861-4DFF-B360-304CE0D6BC77}"/>
              </a:ext>
            </a:extLst>
          </p:cNvPr>
          <p:cNvSpPr/>
          <p:nvPr/>
        </p:nvSpPr>
        <p:spPr>
          <a:xfrm>
            <a:off x="75223" y="7028127"/>
            <a:ext cx="6420586" cy="646331"/>
          </a:xfrm>
          <a:prstGeom prst="rect">
            <a:avLst/>
          </a:prstGeom>
        </p:spPr>
        <p:txBody>
          <a:bodyPr wrap="square">
            <a:spAutoFit/>
          </a:bodyPr>
          <a:lstStyle/>
          <a:p>
            <a:r>
              <a:rPr lang="en-GB" sz="1200" dirty="0">
                <a:latin typeface="Raleway"/>
              </a:rPr>
              <a:t>Sometimes called "academic perseverance" effort refers to how much hard work you do. It is fair to say that the absence of effort pretty much guarantees failure; however more effort on its own is not a guarantee of success.</a:t>
            </a:r>
            <a:endParaRPr lang="en-GB" sz="1200" dirty="0"/>
          </a:p>
        </p:txBody>
      </p:sp>
      <p:sp>
        <p:nvSpPr>
          <p:cNvPr id="15" name="Rectangle 14">
            <a:extLst>
              <a:ext uri="{FF2B5EF4-FFF2-40B4-BE49-F238E27FC236}">
                <a16:creationId xmlns:a16="http://schemas.microsoft.com/office/drawing/2014/main" id="{DC0152C3-8CD6-492B-BE02-E30AEDEB3E12}"/>
              </a:ext>
            </a:extLst>
          </p:cNvPr>
          <p:cNvSpPr/>
          <p:nvPr/>
        </p:nvSpPr>
        <p:spPr>
          <a:xfrm>
            <a:off x="55233" y="7815832"/>
            <a:ext cx="6525901" cy="830997"/>
          </a:xfrm>
          <a:prstGeom prst="rect">
            <a:avLst/>
          </a:prstGeom>
        </p:spPr>
        <p:txBody>
          <a:bodyPr wrap="square">
            <a:spAutoFit/>
          </a:bodyPr>
          <a:lstStyle/>
          <a:p>
            <a:r>
              <a:rPr lang="en-GB" sz="1200" dirty="0">
                <a:latin typeface="Raleway"/>
              </a:rPr>
              <a:t>Systems is about two things:</a:t>
            </a:r>
            <a:br>
              <a:rPr lang="en-GB" sz="1200" dirty="0"/>
            </a:br>
            <a:br>
              <a:rPr lang="en-GB" sz="1200" dirty="0"/>
            </a:br>
            <a:r>
              <a:rPr lang="en-GB" sz="1200" dirty="0">
                <a:latin typeface="Raleway"/>
              </a:rPr>
              <a:t>1) A System to organise learning so students can make sense of everything</a:t>
            </a:r>
            <a:br>
              <a:rPr lang="en-GB" sz="1200" dirty="0"/>
            </a:br>
            <a:r>
              <a:rPr lang="en-GB" sz="1200" dirty="0">
                <a:latin typeface="Raleway"/>
              </a:rPr>
              <a:t>2) A System to organise their time so students can complete key tasks to meet deadlines.</a:t>
            </a:r>
            <a:endParaRPr lang="en-GB" sz="1200" dirty="0"/>
          </a:p>
        </p:txBody>
      </p:sp>
      <p:sp>
        <p:nvSpPr>
          <p:cNvPr id="16" name="Rectangle 15">
            <a:extLst>
              <a:ext uri="{FF2B5EF4-FFF2-40B4-BE49-F238E27FC236}">
                <a16:creationId xmlns:a16="http://schemas.microsoft.com/office/drawing/2014/main" id="{39F94C2C-1B40-422D-989A-4802161FB959}"/>
              </a:ext>
            </a:extLst>
          </p:cNvPr>
          <p:cNvSpPr/>
          <p:nvPr/>
        </p:nvSpPr>
        <p:spPr>
          <a:xfrm>
            <a:off x="75223" y="8732302"/>
            <a:ext cx="6329760" cy="461665"/>
          </a:xfrm>
          <a:prstGeom prst="rect">
            <a:avLst/>
          </a:prstGeom>
        </p:spPr>
        <p:txBody>
          <a:bodyPr wrap="square">
            <a:spAutoFit/>
          </a:bodyPr>
          <a:lstStyle/>
          <a:p>
            <a:r>
              <a:rPr lang="en-GB" sz="1200" dirty="0">
                <a:latin typeface="Raleway"/>
              </a:rPr>
              <a:t>Practice represents exactly what learners do with the time they put into their studies. Not the "How much" of study but the "How". </a:t>
            </a:r>
            <a:endParaRPr lang="en-GB" sz="1200" dirty="0"/>
          </a:p>
        </p:txBody>
      </p:sp>
      <p:sp>
        <p:nvSpPr>
          <p:cNvPr id="17" name="Rectangle 16">
            <a:extLst>
              <a:ext uri="{FF2B5EF4-FFF2-40B4-BE49-F238E27FC236}">
                <a16:creationId xmlns:a16="http://schemas.microsoft.com/office/drawing/2014/main" id="{D44F4A7C-B8E3-4BF9-83CD-7AD6A6C4B712}"/>
              </a:ext>
            </a:extLst>
          </p:cNvPr>
          <p:cNvSpPr/>
          <p:nvPr/>
        </p:nvSpPr>
        <p:spPr>
          <a:xfrm>
            <a:off x="132959" y="9279441"/>
            <a:ext cx="6525900" cy="461665"/>
          </a:xfrm>
          <a:prstGeom prst="rect">
            <a:avLst/>
          </a:prstGeom>
        </p:spPr>
        <p:txBody>
          <a:bodyPr wrap="square">
            <a:spAutoFit/>
          </a:bodyPr>
          <a:lstStyle/>
          <a:p>
            <a:r>
              <a:rPr lang="en-GB" sz="1200" dirty="0">
                <a:latin typeface="Raleway"/>
              </a:rPr>
              <a:t>There are four elements to developing students attitude (in relation to performance virtues).  These are confidence, emotional control, academic buoyancy and growth mindset.</a:t>
            </a:r>
            <a:endParaRPr lang="en-GB" sz="1200" dirty="0"/>
          </a:p>
        </p:txBody>
      </p:sp>
      <p:cxnSp>
        <p:nvCxnSpPr>
          <p:cNvPr id="19" name="Straight Connector 18">
            <a:extLst>
              <a:ext uri="{FF2B5EF4-FFF2-40B4-BE49-F238E27FC236}">
                <a16:creationId xmlns:a16="http://schemas.microsoft.com/office/drawing/2014/main" id="{77D40100-BD2B-458C-A89B-BB30724198AF}"/>
              </a:ext>
            </a:extLst>
          </p:cNvPr>
          <p:cNvCxnSpPr>
            <a:cxnSpLocks/>
          </p:cNvCxnSpPr>
          <p:nvPr/>
        </p:nvCxnSpPr>
        <p:spPr>
          <a:xfrm>
            <a:off x="166048" y="6896961"/>
            <a:ext cx="6525901"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B62360A-13DE-4906-AFDD-B14809074D2D}"/>
              </a:ext>
            </a:extLst>
          </p:cNvPr>
          <p:cNvCxnSpPr>
            <a:cxnSpLocks/>
          </p:cNvCxnSpPr>
          <p:nvPr/>
        </p:nvCxnSpPr>
        <p:spPr>
          <a:xfrm>
            <a:off x="166048" y="7724903"/>
            <a:ext cx="6525901"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705A010F-A662-43AE-A84B-5361E4512FC4}"/>
              </a:ext>
            </a:extLst>
          </p:cNvPr>
          <p:cNvCxnSpPr>
            <a:cxnSpLocks/>
          </p:cNvCxnSpPr>
          <p:nvPr/>
        </p:nvCxnSpPr>
        <p:spPr>
          <a:xfrm>
            <a:off x="120636" y="8646829"/>
            <a:ext cx="6538223" cy="7106"/>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4A450835-909D-4558-9987-03F3EBA8CDF4}"/>
              </a:ext>
            </a:extLst>
          </p:cNvPr>
          <p:cNvCxnSpPr>
            <a:cxnSpLocks/>
          </p:cNvCxnSpPr>
          <p:nvPr/>
        </p:nvCxnSpPr>
        <p:spPr>
          <a:xfrm>
            <a:off x="166048" y="9279441"/>
            <a:ext cx="6525901" cy="0"/>
          </a:xfrm>
          <a:prstGeom prst="line">
            <a:avLst/>
          </a:prstGeom>
        </p:spPr>
        <p:style>
          <a:lnRef idx="1">
            <a:schemeClr val="dk1"/>
          </a:lnRef>
          <a:fillRef idx="0">
            <a:schemeClr val="dk1"/>
          </a:fillRef>
          <a:effectRef idx="0">
            <a:schemeClr val="dk1"/>
          </a:effectRef>
          <a:fontRef idx="minor">
            <a:schemeClr val="tx1"/>
          </a:fontRef>
        </p:style>
      </p:cxnSp>
      <p:sp>
        <p:nvSpPr>
          <p:cNvPr id="37" name="Slide Number Placeholder 36">
            <a:extLst>
              <a:ext uri="{FF2B5EF4-FFF2-40B4-BE49-F238E27FC236}">
                <a16:creationId xmlns:a16="http://schemas.microsoft.com/office/drawing/2014/main" id="{1AE2BDE2-9489-42C5-9F60-9F50F25CF122}"/>
              </a:ext>
            </a:extLst>
          </p:cNvPr>
          <p:cNvSpPr>
            <a:spLocks noGrp="1"/>
          </p:cNvSpPr>
          <p:nvPr>
            <p:ph type="sldNum" sz="quarter" idx="12"/>
          </p:nvPr>
        </p:nvSpPr>
        <p:spPr/>
        <p:txBody>
          <a:bodyPr/>
          <a:lstStyle/>
          <a:p>
            <a:fld id="{233E04C8-227C-4CD8-8893-33DA2D36AC81}" type="slidenum">
              <a:rPr lang="en-GB" smtClean="0"/>
              <a:t>18</a:t>
            </a:fld>
            <a:endParaRPr lang="en-GB"/>
          </a:p>
        </p:txBody>
      </p:sp>
    </p:spTree>
    <p:extLst>
      <p:ext uri="{BB962C8B-B14F-4D97-AF65-F5344CB8AC3E}">
        <p14:creationId xmlns:p14="http://schemas.microsoft.com/office/powerpoint/2010/main" val="3747591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AEFF4DE-976F-452E-B646-20B9605355C1}"/>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AutoShape 2" descr="A symbolic black-and-white illustration representing 'knowledge.' The image features an open book in the center with light rays emanating from it, symbolizing the spread of wisdom. Above the book, a brain outline is subtly sketched to symbolize thinking and understanding. Around the book, abstract geometric shapes such as circles and triangles add a modern and intellectual feel, while the background is a gradient of black and white shades, creating a dramatic effect.">
            <a:extLst>
              <a:ext uri="{FF2B5EF4-FFF2-40B4-BE49-F238E27FC236}">
                <a16:creationId xmlns:a16="http://schemas.microsoft.com/office/drawing/2014/main" id="{24E9AF1B-7D9B-41A1-A23C-8F3B1A2115E2}"/>
              </a:ext>
            </a:extLst>
          </p:cNvPr>
          <p:cNvSpPr>
            <a:spLocks noChangeAspect="1" noChangeArrowheads="1"/>
          </p:cNvSpPr>
          <p:nvPr/>
        </p:nvSpPr>
        <p:spPr bwMode="auto">
          <a:xfrm>
            <a:off x="3314700" y="379903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3" name="AutoShape 4" descr="A symbolic black-and-white illustration representing 'knowledge.' The image features an open book in the center with light rays emanating from it, symbolizing the spread of wisdom. Above the book, a brain outline is subtly sketched to symbolize thinking and understanding. Around the book, abstract geometric shapes such as circles and triangles add a modern and intellectual feel, while the background is a gradient of black and white shades, creating a dramatic effect.">
            <a:extLst>
              <a:ext uri="{FF2B5EF4-FFF2-40B4-BE49-F238E27FC236}">
                <a16:creationId xmlns:a16="http://schemas.microsoft.com/office/drawing/2014/main" id="{0D20F412-9DEB-46DB-A87F-5490B5C5D984}"/>
              </a:ext>
            </a:extLst>
          </p:cNvPr>
          <p:cNvSpPr>
            <a:spLocks noChangeAspect="1" noChangeArrowheads="1"/>
          </p:cNvSpPr>
          <p:nvPr/>
        </p:nvSpPr>
        <p:spPr bwMode="auto">
          <a:xfrm>
            <a:off x="3429000" y="391333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5" name="Picture 4">
            <a:extLst>
              <a:ext uri="{FF2B5EF4-FFF2-40B4-BE49-F238E27FC236}">
                <a16:creationId xmlns:a16="http://schemas.microsoft.com/office/drawing/2014/main" id="{A85EF636-E128-4A23-88F2-8382B4F8003E}"/>
              </a:ext>
            </a:extLst>
          </p:cNvPr>
          <p:cNvPicPr>
            <a:picLocks noChangeAspect="1"/>
          </p:cNvPicPr>
          <p:nvPr/>
        </p:nvPicPr>
        <p:blipFill>
          <a:blip r:embed="rId2"/>
          <a:stretch>
            <a:fillRect/>
          </a:stretch>
        </p:blipFill>
        <p:spPr>
          <a:xfrm>
            <a:off x="1327556" y="2115659"/>
            <a:ext cx="469407" cy="469407"/>
          </a:xfrm>
          <a:prstGeom prst="rect">
            <a:avLst/>
          </a:prstGeom>
        </p:spPr>
      </p:pic>
      <p:sp>
        <p:nvSpPr>
          <p:cNvPr id="6" name="AutoShape 6" descr="A symbolic black-and-white illustration representing 'understanding.' The image features two interlocking puzzle pieces in the center, symbolizing the connection and integration of ideas. Above the puzzle pieces, a glowing light bulb represents insight and comprehension. The background includes abstract swirling patterns, emphasizing depth and thoughtfulness, all designed in a monochromatic color scheme to convey simplicity and clarity.">
            <a:extLst>
              <a:ext uri="{FF2B5EF4-FFF2-40B4-BE49-F238E27FC236}">
                <a16:creationId xmlns:a16="http://schemas.microsoft.com/office/drawing/2014/main" id="{1DD67E2C-5E05-451A-A438-678A658428A7}"/>
              </a:ext>
            </a:extLst>
          </p:cNvPr>
          <p:cNvSpPr>
            <a:spLocks noChangeAspect="1" noChangeArrowheads="1"/>
          </p:cNvSpPr>
          <p:nvPr/>
        </p:nvSpPr>
        <p:spPr bwMode="auto">
          <a:xfrm>
            <a:off x="3543300" y="402763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7" name="Picture 6">
            <a:extLst>
              <a:ext uri="{FF2B5EF4-FFF2-40B4-BE49-F238E27FC236}">
                <a16:creationId xmlns:a16="http://schemas.microsoft.com/office/drawing/2014/main" id="{DE4E4FDE-98FB-49A5-B48E-55BBDED93129}"/>
              </a:ext>
            </a:extLst>
          </p:cNvPr>
          <p:cNvPicPr>
            <a:picLocks noChangeAspect="1"/>
          </p:cNvPicPr>
          <p:nvPr/>
        </p:nvPicPr>
        <p:blipFill>
          <a:blip r:embed="rId3"/>
          <a:stretch>
            <a:fillRect/>
          </a:stretch>
        </p:blipFill>
        <p:spPr>
          <a:xfrm>
            <a:off x="1327557" y="2767806"/>
            <a:ext cx="469406" cy="469406"/>
          </a:xfrm>
          <a:prstGeom prst="rect">
            <a:avLst/>
          </a:prstGeom>
        </p:spPr>
      </p:pic>
      <p:sp>
        <p:nvSpPr>
          <p:cNvPr id="8" name="AutoShape 8" descr="A symbolic black-and-white illustration representing 'application.' The image features a hand placing a gear into a larger mechanism, symbolizing the practical implementation of knowledge and ideas. Surrounding the mechanism are abstract lines and patterns, representing process and motion. The background includes subtle gradients of black and white to convey depth and focus on the act of applying knowledge in a purposeful way.">
            <a:extLst>
              <a:ext uri="{FF2B5EF4-FFF2-40B4-BE49-F238E27FC236}">
                <a16:creationId xmlns:a16="http://schemas.microsoft.com/office/drawing/2014/main" id="{48ACF3AD-16EA-4C45-93D4-59779674225C}"/>
              </a:ext>
            </a:extLst>
          </p:cNvPr>
          <p:cNvSpPr>
            <a:spLocks noChangeAspect="1" noChangeArrowheads="1"/>
          </p:cNvSpPr>
          <p:nvPr/>
        </p:nvSpPr>
        <p:spPr bwMode="auto">
          <a:xfrm>
            <a:off x="3657600" y="414193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9" name="Picture 8">
            <a:extLst>
              <a:ext uri="{FF2B5EF4-FFF2-40B4-BE49-F238E27FC236}">
                <a16:creationId xmlns:a16="http://schemas.microsoft.com/office/drawing/2014/main" id="{A2303756-17B2-4557-88E0-6EB6A32895B6}"/>
              </a:ext>
            </a:extLst>
          </p:cNvPr>
          <p:cNvPicPr>
            <a:picLocks noChangeAspect="1"/>
          </p:cNvPicPr>
          <p:nvPr/>
        </p:nvPicPr>
        <p:blipFill>
          <a:blip r:embed="rId4"/>
          <a:stretch>
            <a:fillRect/>
          </a:stretch>
        </p:blipFill>
        <p:spPr>
          <a:xfrm>
            <a:off x="1307998" y="3328582"/>
            <a:ext cx="508524" cy="508524"/>
          </a:xfrm>
          <a:prstGeom prst="rect">
            <a:avLst/>
          </a:prstGeom>
        </p:spPr>
      </p:pic>
      <p:pic>
        <p:nvPicPr>
          <p:cNvPr id="1036" name="Picture 12" descr="Analysis Black And White Clipart Images ...">
            <a:extLst>
              <a:ext uri="{FF2B5EF4-FFF2-40B4-BE49-F238E27FC236}">
                <a16:creationId xmlns:a16="http://schemas.microsoft.com/office/drawing/2014/main" id="{090B8A68-90E1-4663-B39B-8C562612CE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2677" y="3989572"/>
            <a:ext cx="524025" cy="5240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valuation Icon Vector Art, Icons, and Graphics for Free Download">
            <a:extLst>
              <a:ext uri="{FF2B5EF4-FFF2-40B4-BE49-F238E27FC236}">
                <a16:creationId xmlns:a16="http://schemas.microsoft.com/office/drawing/2014/main" id="{5479C083-4CE8-4358-A675-4F4497B6F9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092" y="4696337"/>
            <a:ext cx="1165194" cy="6159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EF9E254-5746-4B25-BEE0-7127DB7B0BB3}"/>
              </a:ext>
            </a:extLst>
          </p:cNvPr>
          <p:cNvPicPr>
            <a:picLocks noChangeAspect="1"/>
          </p:cNvPicPr>
          <p:nvPr/>
        </p:nvPicPr>
        <p:blipFill>
          <a:blip r:embed="rId7"/>
          <a:stretch>
            <a:fillRect/>
          </a:stretch>
        </p:blipFill>
        <p:spPr>
          <a:xfrm>
            <a:off x="1349545" y="5487101"/>
            <a:ext cx="492866" cy="716082"/>
          </a:xfrm>
          <a:prstGeom prst="rect">
            <a:avLst/>
          </a:prstGeom>
        </p:spPr>
      </p:pic>
      <p:sp>
        <p:nvSpPr>
          <p:cNvPr id="13" name="Title 1">
            <a:extLst>
              <a:ext uri="{FF2B5EF4-FFF2-40B4-BE49-F238E27FC236}">
                <a16:creationId xmlns:a16="http://schemas.microsoft.com/office/drawing/2014/main" id="{10B791EA-3209-42EC-A176-F852484FDA48}"/>
              </a:ext>
            </a:extLst>
          </p:cNvPr>
          <p:cNvSpPr>
            <a:spLocks noGrp="1"/>
          </p:cNvSpPr>
          <p:nvPr>
            <p:ph type="title"/>
          </p:nvPr>
        </p:nvSpPr>
        <p:spPr>
          <a:xfrm>
            <a:off x="224356" y="308566"/>
            <a:ext cx="4805958" cy="456315"/>
          </a:xfrm>
        </p:spPr>
        <p:txBody>
          <a:bodyPr>
            <a:normAutofit fontScale="90000"/>
          </a:bodyPr>
          <a:lstStyle/>
          <a:p>
            <a:r>
              <a:rPr lang="en-GB" b="1" u="sng" dirty="0"/>
              <a:t>VESPA Skills Pre-course Audit</a:t>
            </a:r>
          </a:p>
        </p:txBody>
      </p:sp>
      <p:sp>
        <p:nvSpPr>
          <p:cNvPr id="12" name="Rectangle 11">
            <a:extLst>
              <a:ext uri="{FF2B5EF4-FFF2-40B4-BE49-F238E27FC236}">
                <a16:creationId xmlns:a16="http://schemas.microsoft.com/office/drawing/2014/main" id="{2FCAFC1C-9487-46A7-A919-9778B84FFA74}"/>
              </a:ext>
            </a:extLst>
          </p:cNvPr>
          <p:cNvSpPr/>
          <p:nvPr/>
        </p:nvSpPr>
        <p:spPr>
          <a:xfrm>
            <a:off x="166048" y="798181"/>
            <a:ext cx="6525901" cy="738664"/>
          </a:xfrm>
          <a:prstGeom prst="rect">
            <a:avLst/>
          </a:prstGeom>
        </p:spPr>
        <p:txBody>
          <a:bodyPr wrap="square">
            <a:spAutoFit/>
          </a:bodyPr>
          <a:lstStyle/>
          <a:p>
            <a:pPr algn="ctr"/>
            <a:r>
              <a:rPr lang="en-GB" sz="1400" dirty="0">
                <a:latin typeface="Lato"/>
              </a:rPr>
              <a:t>The VESPA model is based around 5 key components to student success, providing a framework for students to develop study skills. Below are the skills developed in Economics A-Level</a:t>
            </a:r>
            <a:endParaRPr lang="en-GB" sz="1400" b="0" i="0" dirty="0">
              <a:effectLst/>
              <a:latin typeface="Lato"/>
            </a:endParaRPr>
          </a:p>
        </p:txBody>
      </p:sp>
      <p:sp>
        <p:nvSpPr>
          <p:cNvPr id="37" name="Slide Number Placeholder 36">
            <a:extLst>
              <a:ext uri="{FF2B5EF4-FFF2-40B4-BE49-F238E27FC236}">
                <a16:creationId xmlns:a16="http://schemas.microsoft.com/office/drawing/2014/main" id="{1AE2BDE2-9489-42C5-9F60-9F50F25CF122}"/>
              </a:ext>
            </a:extLst>
          </p:cNvPr>
          <p:cNvSpPr>
            <a:spLocks noGrp="1"/>
          </p:cNvSpPr>
          <p:nvPr>
            <p:ph type="sldNum" sz="quarter" idx="12"/>
          </p:nvPr>
        </p:nvSpPr>
        <p:spPr/>
        <p:txBody>
          <a:bodyPr/>
          <a:lstStyle/>
          <a:p>
            <a:fld id="{233E04C8-227C-4CD8-8893-33DA2D36AC81}" type="slidenum">
              <a:rPr lang="en-GB" smtClean="0"/>
              <a:t>19</a:t>
            </a:fld>
            <a:endParaRPr lang="en-GB"/>
          </a:p>
        </p:txBody>
      </p:sp>
      <p:graphicFrame>
        <p:nvGraphicFramePr>
          <p:cNvPr id="18" name="Table 17">
            <a:extLst>
              <a:ext uri="{FF2B5EF4-FFF2-40B4-BE49-F238E27FC236}">
                <a16:creationId xmlns:a16="http://schemas.microsoft.com/office/drawing/2014/main" id="{B40F8EF8-E2DA-411E-A5D6-C7F249FA3C2A}"/>
              </a:ext>
            </a:extLst>
          </p:cNvPr>
          <p:cNvGraphicFramePr>
            <a:graphicFrameLocks noGrp="1"/>
          </p:cNvGraphicFramePr>
          <p:nvPr>
            <p:extLst>
              <p:ext uri="{D42A27DB-BD31-4B8C-83A1-F6EECF244321}">
                <p14:modId xmlns:p14="http://schemas.microsoft.com/office/powerpoint/2010/main" val="4181531020"/>
              </p:ext>
            </p:extLst>
          </p:nvPr>
        </p:nvGraphicFramePr>
        <p:xfrm>
          <a:off x="166046" y="6511529"/>
          <a:ext cx="6525900" cy="2577660"/>
        </p:xfrm>
        <a:graphic>
          <a:graphicData uri="http://schemas.openxmlformats.org/drawingml/2006/table">
            <a:tbl>
              <a:tblPr firstRow="1" bandRow="1">
                <a:tableStyleId>{073A0DAA-6AF3-43AB-8588-CEC1D06C72B9}</a:tableStyleId>
              </a:tblPr>
              <a:tblGrid>
                <a:gridCol w="1087650">
                  <a:extLst>
                    <a:ext uri="{9D8B030D-6E8A-4147-A177-3AD203B41FA5}">
                      <a16:colId xmlns:a16="http://schemas.microsoft.com/office/drawing/2014/main" val="865070575"/>
                    </a:ext>
                  </a:extLst>
                </a:gridCol>
                <a:gridCol w="1087650">
                  <a:extLst>
                    <a:ext uri="{9D8B030D-6E8A-4147-A177-3AD203B41FA5}">
                      <a16:colId xmlns:a16="http://schemas.microsoft.com/office/drawing/2014/main" val="814098165"/>
                    </a:ext>
                  </a:extLst>
                </a:gridCol>
                <a:gridCol w="1087650">
                  <a:extLst>
                    <a:ext uri="{9D8B030D-6E8A-4147-A177-3AD203B41FA5}">
                      <a16:colId xmlns:a16="http://schemas.microsoft.com/office/drawing/2014/main" val="3826846419"/>
                    </a:ext>
                  </a:extLst>
                </a:gridCol>
                <a:gridCol w="1087650">
                  <a:extLst>
                    <a:ext uri="{9D8B030D-6E8A-4147-A177-3AD203B41FA5}">
                      <a16:colId xmlns:a16="http://schemas.microsoft.com/office/drawing/2014/main" val="1714720906"/>
                    </a:ext>
                  </a:extLst>
                </a:gridCol>
                <a:gridCol w="1087650">
                  <a:extLst>
                    <a:ext uri="{9D8B030D-6E8A-4147-A177-3AD203B41FA5}">
                      <a16:colId xmlns:a16="http://schemas.microsoft.com/office/drawing/2014/main" val="62529990"/>
                    </a:ext>
                  </a:extLst>
                </a:gridCol>
                <a:gridCol w="1087650">
                  <a:extLst>
                    <a:ext uri="{9D8B030D-6E8A-4147-A177-3AD203B41FA5}">
                      <a16:colId xmlns:a16="http://schemas.microsoft.com/office/drawing/2014/main" val="3700618409"/>
                    </a:ext>
                  </a:extLst>
                </a:gridCol>
              </a:tblGrid>
              <a:tr h="370840">
                <a:tc>
                  <a:txBody>
                    <a:bodyPr/>
                    <a:lstStyle/>
                    <a:p>
                      <a:pPr algn="ctr"/>
                      <a:endParaRPr lang="en-GB" sz="1200" dirty="0"/>
                    </a:p>
                  </a:txBody>
                  <a:tcPr anchor="ctr"/>
                </a:tc>
                <a:tc>
                  <a:txBody>
                    <a:bodyPr/>
                    <a:lstStyle/>
                    <a:p>
                      <a:pPr algn="ctr"/>
                      <a:r>
                        <a:rPr lang="en-GB" sz="1200" b="1" dirty="0"/>
                        <a:t>Vision</a:t>
                      </a:r>
                      <a:r>
                        <a:rPr lang="en-GB" sz="1200" dirty="0"/>
                        <a:t> – </a:t>
                      </a:r>
                      <a:r>
                        <a:rPr lang="en-GB" sz="1200" b="0" dirty="0"/>
                        <a:t>Do I feel I know where the course is going</a:t>
                      </a:r>
                      <a:r>
                        <a:rPr lang="en-GB" sz="1200" dirty="0"/>
                        <a:t>? </a:t>
                      </a:r>
                    </a:p>
                  </a:txBody>
                  <a:tcPr anchor="ctr"/>
                </a:tc>
                <a:tc>
                  <a:txBody>
                    <a:bodyPr/>
                    <a:lstStyle/>
                    <a:p>
                      <a:pPr algn="ctr"/>
                      <a:r>
                        <a:rPr lang="en-GB" sz="1200" dirty="0"/>
                        <a:t>Effort </a:t>
                      </a:r>
                      <a:r>
                        <a:rPr lang="en-GB" sz="1200" b="0" dirty="0"/>
                        <a:t>– Am I prepared for the level of effort required to step-up from GCSEs?</a:t>
                      </a:r>
                    </a:p>
                  </a:txBody>
                  <a:tcPr anchor="ctr"/>
                </a:tc>
                <a:tc>
                  <a:txBody>
                    <a:bodyPr/>
                    <a:lstStyle/>
                    <a:p>
                      <a:pPr algn="ctr"/>
                      <a:r>
                        <a:rPr lang="en-GB" sz="1200" dirty="0"/>
                        <a:t>Systems </a:t>
                      </a:r>
                      <a:r>
                        <a:rPr lang="en-GB" sz="1200" b="0" dirty="0"/>
                        <a:t>– Do I know the systems of the exams and themes of the course</a:t>
                      </a:r>
                    </a:p>
                  </a:txBody>
                  <a:tcPr anchor="ctr"/>
                </a:tc>
                <a:tc>
                  <a:txBody>
                    <a:bodyPr/>
                    <a:lstStyle/>
                    <a:p>
                      <a:pPr algn="ctr"/>
                      <a:r>
                        <a:rPr lang="en-GB" sz="1200" dirty="0"/>
                        <a:t>Practice </a:t>
                      </a:r>
                      <a:r>
                        <a:rPr lang="en-GB" sz="1200" b="0" dirty="0"/>
                        <a:t>– Have I looked over the course spec to work out HOW I need to Study?</a:t>
                      </a:r>
                    </a:p>
                  </a:txBody>
                  <a:tcPr anchor="ctr"/>
                </a:tc>
                <a:tc>
                  <a:txBody>
                    <a:bodyPr/>
                    <a:lstStyle/>
                    <a:p>
                      <a:pPr algn="ctr"/>
                      <a:r>
                        <a:rPr lang="en-GB" sz="1200" dirty="0"/>
                        <a:t>Attitude </a:t>
                      </a:r>
                      <a:r>
                        <a:rPr lang="en-GB" sz="1200" b="0" dirty="0"/>
                        <a:t>– do I have the 4 attributes for the right attitude to my study</a:t>
                      </a:r>
                    </a:p>
                  </a:txBody>
                  <a:tcPr anchor="ctr"/>
                </a:tc>
                <a:extLst>
                  <a:ext uri="{0D108BD9-81ED-4DB2-BD59-A6C34878D82A}">
                    <a16:rowId xmlns:a16="http://schemas.microsoft.com/office/drawing/2014/main" val="1667006894"/>
                  </a:ext>
                </a:extLst>
              </a:tr>
              <a:tr h="464380">
                <a:tc>
                  <a:txBody>
                    <a:bodyPr/>
                    <a:lstStyle/>
                    <a:p>
                      <a:pPr algn="ctr"/>
                      <a:r>
                        <a:rPr lang="en-GB" sz="1400" b="1" dirty="0">
                          <a:solidFill>
                            <a:schemeClr val="bg1"/>
                          </a:solidFill>
                        </a:rPr>
                        <a:t>Yes</a:t>
                      </a:r>
                    </a:p>
                  </a:txBody>
                  <a:tcPr>
                    <a:solidFill>
                      <a:schemeClr val="tx1"/>
                    </a:solidFill>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276757600"/>
                  </a:ext>
                </a:extLst>
              </a:tr>
              <a:tr h="370840">
                <a:tc>
                  <a:txBody>
                    <a:bodyPr/>
                    <a:lstStyle/>
                    <a:p>
                      <a:pPr algn="ctr"/>
                      <a:r>
                        <a:rPr lang="en-GB" sz="1400" b="1" dirty="0">
                          <a:solidFill>
                            <a:schemeClr val="bg1"/>
                          </a:solidFill>
                        </a:rPr>
                        <a:t>No</a:t>
                      </a:r>
                    </a:p>
                  </a:txBody>
                  <a:tcPr>
                    <a:solidFill>
                      <a:schemeClr val="tx1"/>
                    </a:solidFill>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12585404"/>
                  </a:ext>
                </a:extLst>
              </a:tr>
              <a:tr h="370840">
                <a:tc>
                  <a:txBody>
                    <a:bodyPr/>
                    <a:lstStyle/>
                    <a:p>
                      <a:pPr algn="ctr"/>
                      <a:r>
                        <a:rPr lang="en-GB" sz="1400" b="1" dirty="0">
                          <a:solidFill>
                            <a:schemeClr val="bg1"/>
                          </a:solidFill>
                        </a:rPr>
                        <a:t>Developing</a:t>
                      </a:r>
                    </a:p>
                  </a:txBody>
                  <a:tcPr>
                    <a:solidFill>
                      <a:schemeClr val="tx1"/>
                    </a:solidFill>
                  </a:tcPr>
                </a:tc>
                <a:tc>
                  <a:txBody>
                    <a:bodyPr/>
                    <a:lstStyle/>
                    <a:p>
                      <a:endParaRPr lang="en-GB" sz="120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539853644"/>
                  </a:ext>
                </a:extLst>
              </a:tr>
            </a:tbl>
          </a:graphicData>
        </a:graphic>
      </p:graphicFrame>
      <p:graphicFrame>
        <p:nvGraphicFramePr>
          <p:cNvPr id="19" name="Table 18">
            <a:extLst>
              <a:ext uri="{FF2B5EF4-FFF2-40B4-BE49-F238E27FC236}">
                <a16:creationId xmlns:a16="http://schemas.microsoft.com/office/drawing/2014/main" id="{C1DEC3EB-138B-4514-A0F6-362139C0A9CC}"/>
              </a:ext>
            </a:extLst>
          </p:cNvPr>
          <p:cNvGraphicFramePr>
            <a:graphicFrameLocks noGrp="1"/>
          </p:cNvGraphicFramePr>
          <p:nvPr>
            <p:extLst>
              <p:ext uri="{D42A27DB-BD31-4B8C-83A1-F6EECF244321}">
                <p14:modId xmlns:p14="http://schemas.microsoft.com/office/powerpoint/2010/main" val="1651282329"/>
              </p:ext>
            </p:extLst>
          </p:nvPr>
        </p:nvGraphicFramePr>
        <p:xfrm>
          <a:off x="166049" y="1543749"/>
          <a:ext cx="6525901" cy="4748043"/>
        </p:xfrm>
        <a:graphic>
          <a:graphicData uri="http://schemas.openxmlformats.org/drawingml/2006/table">
            <a:tbl>
              <a:tblPr firstRow="1" bandRow="1">
                <a:tableStyleId>{2D5ABB26-0587-4C30-8999-92F81FD0307C}</a:tableStyleId>
              </a:tblPr>
              <a:tblGrid>
                <a:gridCol w="2187365">
                  <a:extLst>
                    <a:ext uri="{9D8B030D-6E8A-4147-A177-3AD203B41FA5}">
                      <a16:colId xmlns:a16="http://schemas.microsoft.com/office/drawing/2014/main" val="2280603866"/>
                    </a:ext>
                  </a:extLst>
                </a:gridCol>
                <a:gridCol w="4338536">
                  <a:extLst>
                    <a:ext uri="{9D8B030D-6E8A-4147-A177-3AD203B41FA5}">
                      <a16:colId xmlns:a16="http://schemas.microsoft.com/office/drawing/2014/main" val="2066889979"/>
                    </a:ext>
                  </a:extLst>
                </a:gridCol>
              </a:tblGrid>
              <a:tr h="470813">
                <a:tc>
                  <a:txBody>
                    <a:bodyPr/>
                    <a:lstStyle/>
                    <a:p>
                      <a:r>
                        <a:rPr lang="en-US" sz="800" b="1" dirty="0">
                          <a:latin typeface="Bahnschrift" panose="020B0502040204020203" pitchFamily="34" charset="0"/>
                        </a:rPr>
                        <a:t>Skill- Economics A Level </a:t>
                      </a:r>
                      <a:endParaRPr lang="en-GB" sz="800" b="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b="1" dirty="0">
                          <a:latin typeface="Bahnschrift" panose="020B0502040204020203" pitchFamily="34" charset="0"/>
                        </a:rPr>
                        <a:t>How to show it</a:t>
                      </a:r>
                      <a:endParaRPr lang="en-GB" sz="800" b="1" dirty="0">
                        <a:latin typeface="Bahnschrift" panose="020B0502040204020203" pitchFamily="34" charset="0"/>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1895478"/>
                  </a:ext>
                </a:extLst>
              </a:tr>
              <a:tr h="697230">
                <a:tc>
                  <a:txBody>
                    <a:bodyPr/>
                    <a:lstStyle/>
                    <a:p>
                      <a:r>
                        <a:rPr lang="en-US" sz="800" b="1" dirty="0">
                          <a:latin typeface="Bahnschrift" panose="020B0502040204020203" pitchFamily="34" charset="0"/>
                        </a:rPr>
                        <a:t>Knowledge</a:t>
                      </a:r>
                    </a:p>
                    <a:p>
                      <a:r>
                        <a:rPr lang="en-US" sz="800" i="1" dirty="0">
                          <a:latin typeface="Bahnschrift" panose="020B0502040204020203" pitchFamily="34" charset="0"/>
                        </a:rPr>
                        <a:t>(AO1)</a:t>
                      </a:r>
                      <a:endParaRPr lang="en-GB" sz="800" i="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latin typeface="Bahnschrift" panose="020B0502040204020203" pitchFamily="34" charset="0"/>
                        </a:rPr>
                        <a:t>Am I clear on the </a:t>
                      </a:r>
                      <a:r>
                        <a:rPr lang="en-US" sz="800" b="1" dirty="0">
                          <a:latin typeface="Bahnschrift" panose="020B0502040204020203" pitchFamily="34" charset="0"/>
                        </a:rPr>
                        <a:t>key concepts, theories, methods &amp; models </a:t>
                      </a:r>
                      <a:r>
                        <a:rPr lang="en-US" sz="800" dirty="0">
                          <a:latin typeface="Bahnschrift" panose="020B0502040204020203" pitchFamily="34" charset="0"/>
                        </a:rPr>
                        <a:t>for each area of Micro and Macro Economics concepts </a:t>
                      </a:r>
                    </a:p>
                    <a:p>
                      <a:endParaRPr lang="en-US" sz="800" dirty="0">
                        <a:latin typeface="Bahnschrift" panose="020B0502040204020203" pitchFamily="34" charset="0"/>
                      </a:endParaRPr>
                    </a:p>
                    <a:p>
                      <a:r>
                        <a:rPr lang="en-US" sz="800" dirty="0">
                          <a:latin typeface="Bahnschrift" panose="020B0502040204020203" pitchFamily="34" charset="0"/>
                        </a:rPr>
                        <a:t>Am I clear on the </a:t>
                      </a:r>
                      <a:r>
                        <a:rPr lang="en-GB" sz="800" dirty="0">
                          <a:latin typeface="Bahnschrift" panose="020B0502040204020203" pitchFamily="34" charset="0"/>
                        </a:rPr>
                        <a:t>how individuals, organisations, markets and economics are affected by and respond to business issues? </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4951320"/>
                  </a:ext>
                </a:extLst>
              </a:tr>
              <a:tr h="571500">
                <a:tc>
                  <a:txBody>
                    <a:bodyPr/>
                    <a:lstStyle/>
                    <a:p>
                      <a:r>
                        <a:rPr lang="en-US" sz="800" b="1" i="0" dirty="0">
                          <a:latin typeface="Bahnschrift" panose="020B0502040204020203" pitchFamily="34" charset="0"/>
                        </a:rPr>
                        <a:t>Understanding</a:t>
                      </a:r>
                    </a:p>
                    <a:p>
                      <a:r>
                        <a:rPr lang="en-US" sz="800" i="1" dirty="0">
                          <a:latin typeface="Bahnschrift" panose="020B0502040204020203" pitchFamily="34" charset="0"/>
                        </a:rPr>
                        <a:t>(AO1)</a:t>
                      </a:r>
                      <a:endParaRPr lang="en-GB" sz="800" i="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Bahnschrift" panose="020B0502040204020203" pitchFamily="34" charset="0"/>
                        </a:rPr>
                        <a:t>Am I showing the examiner that I have an </a:t>
                      </a:r>
                      <a:r>
                        <a:rPr lang="en-US" sz="800" b="1" dirty="0">
                          <a:latin typeface="Bahnschrift" panose="020B0502040204020203" pitchFamily="34" charset="0"/>
                        </a:rPr>
                        <a:t>understanding</a:t>
                      </a:r>
                      <a:r>
                        <a:rPr lang="en-US" sz="800" dirty="0">
                          <a:latin typeface="Bahnschrift" panose="020B0502040204020203" pitchFamily="34" charset="0"/>
                        </a:rPr>
                        <a:t> of the key economics systems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latin typeface="Bahnschrift" panose="020B0502040204020203" pitchFamily="34" charset="0"/>
                      </a:endParaRPr>
                    </a:p>
                    <a:p>
                      <a:endParaRPr lang="en-GB" sz="800" dirty="0">
                        <a:latin typeface="Bahnschrift" panose="020B0502040204020203" pitchFamily="34" charset="0"/>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9619885"/>
                  </a:ext>
                </a:extLst>
              </a:tr>
              <a:tr h="652210">
                <a:tc>
                  <a:txBody>
                    <a:bodyPr/>
                    <a:lstStyle/>
                    <a:p>
                      <a:r>
                        <a:rPr lang="en-US" sz="800" b="1" dirty="0">
                          <a:latin typeface="Bahnschrift" panose="020B0502040204020203" pitchFamily="34" charset="0"/>
                        </a:rPr>
                        <a:t>Application</a:t>
                      </a:r>
                    </a:p>
                    <a:p>
                      <a:r>
                        <a:rPr lang="en-US" sz="800" i="1" dirty="0">
                          <a:latin typeface="Bahnschrift" panose="020B0502040204020203" pitchFamily="34" charset="0"/>
                        </a:rPr>
                        <a:t>(AO2)</a:t>
                      </a:r>
                      <a:endParaRPr lang="en-GB" sz="800" i="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Bahnschrift" panose="020B0502040204020203" pitchFamily="34" charset="0"/>
                        </a:rPr>
                        <a:t>Can I </a:t>
                      </a:r>
                      <a:r>
                        <a:rPr lang="en-GB" sz="800" b="1" dirty="0">
                          <a:latin typeface="Bahnschrift" panose="020B0502040204020203" pitchFamily="34" charset="0"/>
                        </a:rPr>
                        <a:t>apply</a:t>
                      </a:r>
                      <a:r>
                        <a:rPr lang="en-GB" sz="800" dirty="0">
                          <a:latin typeface="Bahnschrift" panose="020B0502040204020203" pitchFamily="34" charset="0"/>
                        </a:rPr>
                        <a:t> my knowledge and understanding to various Economic contexts?</a:t>
                      </a:r>
                    </a:p>
                    <a:p>
                      <a:r>
                        <a:rPr lang="en-GB" sz="800" dirty="0">
                          <a:latin typeface="Bahnschrift" panose="020B0502040204020203" pitchFamily="34" charset="0"/>
                        </a:rPr>
                        <a:t>Can I show how individuals and organisations are affected by/respond to the issue? </a:t>
                      </a:r>
                    </a:p>
                    <a:p>
                      <a:endParaRPr lang="en-GB" sz="800" dirty="0">
                        <a:latin typeface="Bahnschrift" panose="020B0502040204020203" pitchFamily="34" charset="0"/>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874799"/>
                  </a:ext>
                </a:extLst>
              </a:tr>
              <a:tr h="697230">
                <a:tc>
                  <a:txBody>
                    <a:bodyPr/>
                    <a:lstStyle/>
                    <a:p>
                      <a:r>
                        <a:rPr lang="en-US" sz="800" b="1" dirty="0">
                          <a:latin typeface="Bahnschrift" panose="020B0502040204020203" pitchFamily="34" charset="0"/>
                        </a:rPr>
                        <a:t>Analysis</a:t>
                      </a:r>
                    </a:p>
                    <a:p>
                      <a:r>
                        <a:rPr lang="en-US" sz="800" i="1" dirty="0">
                          <a:latin typeface="Bahnschrift" panose="020B0502040204020203" pitchFamily="34" charset="0"/>
                        </a:rPr>
                        <a:t>(AO3)</a:t>
                      </a:r>
                      <a:endParaRPr lang="en-GB" sz="800" i="1" dirty="0">
                        <a:latin typeface="Bahnschrift" panose="020B0502040204020203" pitchFamily="34" charset="0"/>
                      </a:endParaRPr>
                    </a:p>
                    <a:p>
                      <a:endParaRPr lang="en-GB" sz="800" i="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Bahnschrift" panose="020B0502040204020203" pitchFamily="34" charset="0"/>
                        </a:rPr>
                        <a:t>Can I </a:t>
                      </a:r>
                      <a:r>
                        <a:rPr lang="en-GB" sz="800" b="1" dirty="0">
                          <a:latin typeface="Bahnschrift" panose="020B0502040204020203" pitchFamily="34" charset="0"/>
                        </a:rPr>
                        <a:t>analyse</a:t>
                      </a:r>
                      <a:r>
                        <a:rPr lang="en-GB" sz="800" dirty="0">
                          <a:latin typeface="Bahnschrift" panose="020B0502040204020203" pitchFamily="34" charset="0"/>
                        </a:rPr>
                        <a:t> issues within economics, showing an understanding of the impact? </a:t>
                      </a:r>
                    </a:p>
                    <a:p>
                      <a:r>
                        <a:rPr lang="en-GB" sz="800" dirty="0">
                          <a:latin typeface="Bahnschrift" panose="020B0502040204020203" pitchFamily="34" charset="0"/>
                        </a:rPr>
                        <a:t>Have I identified identifying different perspectives? </a:t>
                      </a:r>
                    </a:p>
                    <a:p>
                      <a:r>
                        <a:rPr lang="en-GB" sz="800" dirty="0">
                          <a:latin typeface="Bahnschrift" panose="020B0502040204020203" pitchFamily="34" charset="0"/>
                        </a:rPr>
                        <a:t>Have I supported the strongest viewpoint?</a:t>
                      </a:r>
                    </a:p>
                    <a:p>
                      <a:r>
                        <a:rPr lang="en-GB" sz="800" dirty="0">
                          <a:latin typeface="Bahnschrift" panose="020B0502040204020203" pitchFamily="34" charset="0"/>
                        </a:rPr>
                        <a:t>Have I offered an alternative viewpoint?</a:t>
                      </a:r>
                    </a:p>
                    <a:p>
                      <a:endParaRPr lang="en-US" sz="800" dirty="0">
                        <a:latin typeface="Bahnschrift" panose="020B0502040204020203" pitchFamily="34" charset="0"/>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995923"/>
                  </a:ext>
                </a:extLst>
              </a:tr>
              <a:tr h="756070">
                <a:tc>
                  <a:txBody>
                    <a:bodyPr/>
                    <a:lstStyle/>
                    <a:p>
                      <a:r>
                        <a:rPr lang="en-US" sz="800" b="1" dirty="0">
                          <a:latin typeface="Bahnschrift" panose="020B0502040204020203" pitchFamily="34" charset="0"/>
                        </a:rPr>
                        <a:t>Evaluation</a:t>
                      </a:r>
                    </a:p>
                    <a:p>
                      <a:r>
                        <a:rPr lang="en-US" sz="800" i="1" dirty="0">
                          <a:latin typeface="Bahnschrift" panose="020B0502040204020203" pitchFamily="34" charset="0"/>
                        </a:rPr>
                        <a:t>(AO4) </a:t>
                      </a:r>
                      <a:endParaRPr lang="en-GB" sz="800" i="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Bahnschrift" panose="020B0502040204020203" pitchFamily="34" charset="0"/>
                        </a:rPr>
                        <a:t>Can I consider the qualitative and quantitative evidence?</a:t>
                      </a:r>
                    </a:p>
                    <a:p>
                      <a:r>
                        <a:rPr lang="en-GB" sz="800" dirty="0">
                          <a:latin typeface="Bahnschrift" panose="020B0502040204020203" pitchFamily="34" charset="0"/>
                        </a:rPr>
                        <a:t>Can I make informed judgements showing decisive decisions on economic theory and practice?</a:t>
                      </a:r>
                    </a:p>
                    <a:p>
                      <a:r>
                        <a:rPr lang="en-GB" sz="800" dirty="0">
                          <a:latin typeface="Bahnschrift" panose="020B0502040204020203" pitchFamily="34" charset="0"/>
                        </a:rPr>
                        <a:t>Can I develop evidence-based solutions to economic ideas?  </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825880"/>
                  </a:ext>
                </a:extLst>
              </a:tr>
              <a:tr h="902990">
                <a:tc>
                  <a:txBody>
                    <a:bodyPr/>
                    <a:lstStyle/>
                    <a:p>
                      <a:r>
                        <a:rPr lang="en-US" sz="800" b="1" dirty="0">
                          <a:latin typeface="Bahnschrift" panose="020B0502040204020203" pitchFamily="34" charset="0"/>
                        </a:rPr>
                        <a:t>Written structure</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Bahnschrift" panose="020B0502040204020203" pitchFamily="34" charset="0"/>
                        </a:rPr>
                        <a:t>Have I applied the correct structure for essay style questions?</a:t>
                      </a:r>
                    </a:p>
                    <a:p>
                      <a:r>
                        <a:rPr lang="en-GB" sz="800" dirty="0">
                          <a:latin typeface="Bahnschrift" panose="020B0502040204020203" pitchFamily="34" charset="0"/>
                        </a:rPr>
                        <a:t>Can I structure my paragraphs with AO1, 2, 3 &amp;4 as the basic layout?  </a:t>
                      </a:r>
                    </a:p>
                    <a:p>
                      <a:r>
                        <a:rPr lang="en-GB" sz="800" dirty="0">
                          <a:latin typeface="Bahnschrift" panose="020B0502040204020203" pitchFamily="34" charset="0"/>
                        </a:rPr>
                        <a:t>Have I weighed up both arguments in both the main body of text and conclusion?</a:t>
                      </a:r>
                    </a:p>
                    <a:p>
                      <a:r>
                        <a:rPr lang="en-GB" sz="800" dirty="0">
                          <a:latin typeface="Bahnschrift" panose="020B0502040204020203" pitchFamily="34" charset="0"/>
                        </a:rPr>
                        <a:t>Have I included an introduction with key definitions, clear arguments and a conclusion?</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4931709"/>
                  </a:ext>
                </a:extLst>
              </a:tr>
            </a:tbl>
          </a:graphicData>
        </a:graphic>
      </p:graphicFrame>
    </p:spTree>
    <p:extLst>
      <p:ext uri="{BB962C8B-B14F-4D97-AF65-F5344CB8AC3E}">
        <p14:creationId xmlns:p14="http://schemas.microsoft.com/office/powerpoint/2010/main" val="271813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643E7E-147D-4896-A27A-1B6ADAE1DC0B}"/>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F7FA8B48-84DA-42BB-8221-B9174F6C0681}"/>
              </a:ext>
            </a:extLst>
          </p:cNvPr>
          <p:cNvSpPr>
            <a:spLocks noGrp="1"/>
          </p:cNvSpPr>
          <p:nvPr>
            <p:ph type="title"/>
          </p:nvPr>
        </p:nvSpPr>
        <p:spPr>
          <a:xfrm>
            <a:off x="467914" y="4558595"/>
            <a:ext cx="5915025" cy="4120620"/>
          </a:xfrm>
        </p:spPr>
        <p:txBody>
          <a:bodyPr/>
          <a:lstStyle/>
          <a:p>
            <a:r>
              <a:rPr lang="en-GB" dirty="0"/>
              <a:t>Edexcel A-Level Economics A:</a:t>
            </a:r>
            <a:br>
              <a:rPr lang="en-GB" dirty="0"/>
            </a:br>
            <a:br>
              <a:rPr lang="en-GB" dirty="0"/>
            </a:br>
            <a:r>
              <a:rPr lang="en-GB" dirty="0"/>
              <a:t>Course/qualification Overview</a:t>
            </a:r>
          </a:p>
        </p:txBody>
      </p:sp>
      <p:sp>
        <p:nvSpPr>
          <p:cNvPr id="4" name="Slide Number Placeholder 3">
            <a:extLst>
              <a:ext uri="{FF2B5EF4-FFF2-40B4-BE49-F238E27FC236}">
                <a16:creationId xmlns:a16="http://schemas.microsoft.com/office/drawing/2014/main" id="{A327F31F-0E00-44F0-AAB4-B6CB98414C7A}"/>
              </a:ext>
            </a:extLst>
          </p:cNvPr>
          <p:cNvSpPr>
            <a:spLocks noGrp="1"/>
          </p:cNvSpPr>
          <p:nvPr>
            <p:ph type="sldNum" sz="quarter" idx="12"/>
          </p:nvPr>
        </p:nvSpPr>
        <p:spPr/>
        <p:txBody>
          <a:bodyPr/>
          <a:lstStyle/>
          <a:p>
            <a:fld id="{3E0C6992-8E1B-4154-8EF3-BE9D14DF2A3E}" type="slidenum">
              <a:rPr lang="en-GB" smtClean="0"/>
              <a:t>2</a:t>
            </a:fld>
            <a:endParaRPr lang="en-GB"/>
          </a:p>
        </p:txBody>
      </p:sp>
      <p:pic>
        <p:nvPicPr>
          <p:cNvPr id="6" name="Picture 5">
            <a:extLst>
              <a:ext uri="{FF2B5EF4-FFF2-40B4-BE49-F238E27FC236}">
                <a16:creationId xmlns:a16="http://schemas.microsoft.com/office/drawing/2014/main" id="{4078DD0A-B08E-42E9-AB23-1E850DFAA04A}"/>
              </a:ext>
            </a:extLst>
          </p:cNvPr>
          <p:cNvPicPr>
            <a:picLocks noChangeAspect="1"/>
          </p:cNvPicPr>
          <p:nvPr/>
        </p:nvPicPr>
        <p:blipFill>
          <a:blip r:embed="rId2">
            <a:grayscl/>
          </a:blip>
          <a:stretch>
            <a:fillRect/>
          </a:stretch>
        </p:blipFill>
        <p:spPr>
          <a:xfrm>
            <a:off x="698156" y="268113"/>
            <a:ext cx="5461687" cy="1008846"/>
          </a:xfrm>
          <a:prstGeom prst="rect">
            <a:avLst/>
          </a:prstGeom>
        </p:spPr>
      </p:pic>
      <p:pic>
        <p:nvPicPr>
          <p:cNvPr id="7" name="Picture 2" descr="5 Reasons Why You Should Study A-Level Business Studies">
            <a:extLst>
              <a:ext uri="{FF2B5EF4-FFF2-40B4-BE49-F238E27FC236}">
                <a16:creationId xmlns:a16="http://schemas.microsoft.com/office/drawing/2014/main" id="{EF4F7DA3-744E-45E3-A077-93BCBCD716B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9365" y="1424756"/>
            <a:ext cx="5572125" cy="37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117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713DA2-7FAB-43C9-BB7A-707B906957E4}"/>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F7FA8B48-84DA-42BB-8221-B9174F6C0681}"/>
              </a:ext>
            </a:extLst>
          </p:cNvPr>
          <p:cNvSpPr>
            <a:spLocks noGrp="1"/>
          </p:cNvSpPr>
          <p:nvPr>
            <p:ph type="title"/>
          </p:nvPr>
        </p:nvSpPr>
        <p:spPr>
          <a:xfrm>
            <a:off x="467914" y="4180067"/>
            <a:ext cx="5915025" cy="4120620"/>
          </a:xfrm>
        </p:spPr>
        <p:txBody>
          <a:bodyPr/>
          <a:lstStyle/>
          <a:p>
            <a:r>
              <a:rPr lang="en-GB" dirty="0"/>
              <a:t>Edexcel A-Level  Economics:</a:t>
            </a:r>
            <a:br>
              <a:rPr lang="en-GB" dirty="0"/>
            </a:br>
            <a:br>
              <a:rPr lang="en-GB" dirty="0"/>
            </a:br>
            <a:r>
              <a:rPr lang="en-GB" dirty="0"/>
              <a:t>Pre-course Planning</a:t>
            </a:r>
          </a:p>
        </p:txBody>
      </p:sp>
      <p:sp>
        <p:nvSpPr>
          <p:cNvPr id="4" name="Slide Number Placeholder 3">
            <a:extLst>
              <a:ext uri="{FF2B5EF4-FFF2-40B4-BE49-F238E27FC236}">
                <a16:creationId xmlns:a16="http://schemas.microsoft.com/office/drawing/2014/main" id="{A327F31F-0E00-44F0-AAB4-B6CB98414C7A}"/>
              </a:ext>
            </a:extLst>
          </p:cNvPr>
          <p:cNvSpPr>
            <a:spLocks noGrp="1"/>
          </p:cNvSpPr>
          <p:nvPr>
            <p:ph type="sldNum" sz="quarter" idx="12"/>
          </p:nvPr>
        </p:nvSpPr>
        <p:spPr/>
        <p:txBody>
          <a:bodyPr/>
          <a:lstStyle/>
          <a:p>
            <a:fld id="{3E0C6992-8E1B-4154-8EF3-BE9D14DF2A3E}" type="slidenum">
              <a:rPr lang="en-GB" smtClean="0"/>
              <a:t>20</a:t>
            </a:fld>
            <a:endParaRPr lang="en-GB"/>
          </a:p>
        </p:txBody>
      </p:sp>
      <p:pic>
        <p:nvPicPr>
          <p:cNvPr id="6" name="Picture 5">
            <a:extLst>
              <a:ext uri="{FF2B5EF4-FFF2-40B4-BE49-F238E27FC236}">
                <a16:creationId xmlns:a16="http://schemas.microsoft.com/office/drawing/2014/main" id="{4078DD0A-B08E-42E9-AB23-1E850DFAA04A}"/>
              </a:ext>
            </a:extLst>
          </p:cNvPr>
          <p:cNvPicPr>
            <a:picLocks noChangeAspect="1"/>
          </p:cNvPicPr>
          <p:nvPr/>
        </p:nvPicPr>
        <p:blipFill>
          <a:blip r:embed="rId2">
            <a:grayscl/>
          </a:blip>
          <a:stretch>
            <a:fillRect/>
          </a:stretch>
        </p:blipFill>
        <p:spPr>
          <a:xfrm>
            <a:off x="698156" y="268113"/>
            <a:ext cx="5461687" cy="1008846"/>
          </a:xfrm>
          <a:prstGeom prst="rect">
            <a:avLst/>
          </a:prstGeom>
        </p:spPr>
      </p:pic>
      <p:pic>
        <p:nvPicPr>
          <p:cNvPr id="7" name="Picture 2" descr="5 Reasons Why You Should Study A-Level Business Studies">
            <a:extLst>
              <a:ext uri="{FF2B5EF4-FFF2-40B4-BE49-F238E27FC236}">
                <a16:creationId xmlns:a16="http://schemas.microsoft.com/office/drawing/2014/main" id="{EF4F7DA3-744E-45E3-A077-93BCBCD716B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9365" y="1424756"/>
            <a:ext cx="5572125" cy="37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326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0F84-92E2-409D-9877-687A5366226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50F9BEF-DC1D-42A3-91A3-3B5A562231B8}"/>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C1055980-F4FD-4526-871B-BE460091B62E}"/>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9BDABAA4-C883-4949-9CEC-42A551195236}"/>
              </a:ext>
            </a:extLst>
          </p:cNvPr>
          <p:cNvSpPr/>
          <p:nvPr/>
        </p:nvSpPr>
        <p:spPr>
          <a:xfrm>
            <a:off x="240631" y="338120"/>
            <a:ext cx="6376737" cy="8556188"/>
          </a:xfrm>
          <a:prstGeom prst="rect">
            <a:avLst/>
          </a:prstGeom>
        </p:spPr>
        <p:txBody>
          <a:bodyPr wrap="square">
            <a:spAutoFit/>
          </a:bodyPr>
          <a:lstStyle/>
          <a:p>
            <a:r>
              <a:rPr lang="en-GB" sz="2400" b="1" dirty="0">
                <a:solidFill>
                  <a:srgbClr val="000000"/>
                </a:solidFill>
              </a:rPr>
              <a:t>Pre-Course Administration and Preparation Tasks: </a:t>
            </a:r>
          </a:p>
          <a:p>
            <a:endParaRPr lang="en-GB" sz="2400" dirty="0">
              <a:solidFill>
                <a:srgbClr val="000000"/>
              </a:solidFill>
            </a:endParaRPr>
          </a:p>
          <a:p>
            <a:pPr marL="228600" indent="-228600">
              <a:buAutoNum type="arabicPeriod"/>
            </a:pPr>
            <a:r>
              <a:rPr lang="en-GB" sz="1400" dirty="0">
                <a:solidFill>
                  <a:srgbClr val="000000"/>
                </a:solidFill>
              </a:rPr>
              <a:t>Consider purchasing/downloading a course textbook, via this link: </a:t>
            </a:r>
          </a:p>
          <a:p>
            <a:pPr marL="228600" indent="-228600">
              <a:buAutoNum type="arabicPeriod"/>
            </a:pPr>
            <a:endParaRPr lang="en-GB" sz="1400" dirty="0">
              <a:solidFill>
                <a:srgbClr val="000000"/>
              </a:solidFill>
            </a:endParaRPr>
          </a:p>
          <a:p>
            <a:pPr marL="228600" indent="-228600">
              <a:buAutoNum type="arabicPeriod"/>
            </a:pPr>
            <a:endParaRPr lang="en-GB" sz="1400" dirty="0">
              <a:solidFill>
                <a:srgbClr val="000000"/>
              </a:solidFill>
            </a:endParaRPr>
          </a:p>
          <a:p>
            <a:pPr marL="228600" indent="-228600">
              <a:buAutoNum type="arabicPeriod"/>
            </a:pPr>
            <a:endParaRPr lang="en-GB" sz="1400" dirty="0">
              <a:solidFill>
                <a:srgbClr val="000000"/>
              </a:solidFill>
            </a:endParaRPr>
          </a:p>
          <a:p>
            <a:pPr marL="228600" indent="-228600">
              <a:buAutoNum type="arabicPeriod"/>
            </a:pPr>
            <a:endParaRPr lang="en-GB" sz="1400" dirty="0">
              <a:solidFill>
                <a:srgbClr val="000000"/>
              </a:solidFill>
            </a:endParaRPr>
          </a:p>
          <a:p>
            <a:pPr marL="228600" indent="-228600">
              <a:buAutoNum type="arabicPeriod"/>
            </a:pPr>
            <a:endParaRPr lang="en-GB" sz="1400" dirty="0">
              <a:solidFill>
                <a:srgbClr val="000000"/>
              </a:solidFill>
            </a:endParaRPr>
          </a:p>
          <a:p>
            <a:pPr marL="228600" indent="-228600">
              <a:buAutoNum type="arabicPeriod"/>
            </a:pPr>
            <a:endParaRPr lang="en-GB" sz="1400" dirty="0">
              <a:solidFill>
                <a:srgbClr val="000000"/>
              </a:solidFill>
            </a:endParaRPr>
          </a:p>
          <a:p>
            <a:pPr marL="228600" indent="-228600">
              <a:buAutoNum type="arabicPeriod"/>
            </a:pPr>
            <a:endParaRPr lang="en-GB" sz="1400" dirty="0">
              <a:solidFill>
                <a:srgbClr val="000000"/>
              </a:solidFill>
            </a:endParaRPr>
          </a:p>
          <a:p>
            <a:pPr marL="228600" indent="-228600">
              <a:buAutoNum type="arabicPeriod"/>
            </a:pPr>
            <a:endParaRPr lang="en-GB" sz="1400" dirty="0">
              <a:solidFill>
                <a:srgbClr val="000000"/>
              </a:solidFill>
            </a:endParaRPr>
          </a:p>
          <a:p>
            <a:pPr marL="228600" indent="-228600">
              <a:buAutoNum type="arabicPeriod"/>
            </a:pPr>
            <a:endParaRPr lang="en-GB" sz="1400" dirty="0">
              <a:solidFill>
                <a:srgbClr val="000000"/>
              </a:solidFill>
            </a:endParaRPr>
          </a:p>
          <a:p>
            <a:r>
              <a:rPr lang="en-GB" sz="1400" dirty="0">
                <a:solidFill>
                  <a:srgbClr val="000000"/>
                </a:solidFill>
              </a:rPr>
              <a:t>2. Purchase/loan the other books on your reading list (Refer back to Page 14 – recommend you purchase second hand from Amazon). </a:t>
            </a:r>
          </a:p>
          <a:p>
            <a:endParaRPr lang="en-GB" sz="1400" dirty="0">
              <a:solidFill>
                <a:srgbClr val="000000"/>
              </a:solidFill>
            </a:endParaRPr>
          </a:p>
          <a:p>
            <a:r>
              <a:rPr lang="en-GB" sz="1400" dirty="0">
                <a:solidFill>
                  <a:srgbClr val="000000"/>
                </a:solidFill>
              </a:rPr>
              <a:t>3. Purchase an A4 ‘Lever Arch’ folder, divide into 4 sections and insert a set of file dividers with the following tab headings as detailed below: </a:t>
            </a:r>
          </a:p>
          <a:p>
            <a:endParaRPr lang="en-GB" sz="1400" dirty="0">
              <a:solidFill>
                <a:srgbClr val="000000"/>
              </a:solidFill>
            </a:endParaRPr>
          </a:p>
          <a:p>
            <a:r>
              <a:rPr lang="en-GB" sz="1400" b="1" dirty="0">
                <a:solidFill>
                  <a:srgbClr val="000000"/>
                </a:solidFill>
              </a:rPr>
              <a:t>Theme 1: </a:t>
            </a:r>
            <a:r>
              <a:rPr lang="en-GB" sz="1400" dirty="0">
                <a:solidFill>
                  <a:srgbClr val="000000"/>
                </a:solidFill>
              </a:rPr>
              <a:t>Markets &amp; Market Failures</a:t>
            </a:r>
          </a:p>
          <a:p>
            <a:r>
              <a:rPr lang="en-GB" sz="1400" b="1" dirty="0">
                <a:solidFill>
                  <a:srgbClr val="000000"/>
                </a:solidFill>
              </a:rPr>
              <a:t>Theme 2: </a:t>
            </a:r>
            <a:r>
              <a:rPr lang="en-GB" sz="1400" dirty="0">
                <a:solidFill>
                  <a:srgbClr val="000000"/>
                </a:solidFill>
              </a:rPr>
              <a:t>The UK Economy - Performance and Policies</a:t>
            </a:r>
          </a:p>
          <a:p>
            <a:r>
              <a:rPr lang="en-GB" sz="1400" b="1" dirty="0">
                <a:solidFill>
                  <a:srgbClr val="000000"/>
                </a:solidFill>
              </a:rPr>
              <a:t>Theme 3: </a:t>
            </a:r>
            <a:r>
              <a:rPr lang="en-GB" sz="1400" dirty="0">
                <a:solidFill>
                  <a:srgbClr val="000000"/>
                </a:solidFill>
              </a:rPr>
              <a:t>Business Behaviour and Labour Market</a:t>
            </a:r>
          </a:p>
          <a:p>
            <a:r>
              <a:rPr lang="en-GB" sz="1400" b="1" dirty="0">
                <a:solidFill>
                  <a:srgbClr val="000000"/>
                </a:solidFill>
              </a:rPr>
              <a:t>Theme 4: </a:t>
            </a:r>
            <a:r>
              <a:rPr lang="en-GB" sz="1400" dirty="0">
                <a:solidFill>
                  <a:srgbClr val="000000"/>
                </a:solidFill>
              </a:rPr>
              <a:t>A Global Perspective</a:t>
            </a:r>
          </a:p>
          <a:p>
            <a:endParaRPr lang="en-GB" sz="1400" dirty="0">
              <a:solidFill>
                <a:srgbClr val="000000"/>
              </a:solidFill>
            </a:endParaRPr>
          </a:p>
          <a:p>
            <a:r>
              <a:rPr lang="en-GB" sz="1400" dirty="0">
                <a:solidFill>
                  <a:srgbClr val="000000"/>
                </a:solidFill>
              </a:rPr>
              <a:t>4. Read and undertake the PLC audit on pages 8-12</a:t>
            </a:r>
          </a:p>
          <a:p>
            <a:endParaRPr lang="en-GB" sz="1400" dirty="0">
              <a:solidFill>
                <a:srgbClr val="000000"/>
              </a:solidFill>
            </a:endParaRPr>
          </a:p>
          <a:p>
            <a:r>
              <a:rPr lang="en-GB" sz="1400" dirty="0">
                <a:solidFill>
                  <a:srgbClr val="000000"/>
                </a:solidFill>
              </a:rPr>
              <a:t>5. Read the VESPA page to grasp the key skills required for the subject on pages 17-19. Complete the Vespa Audit on the next page</a:t>
            </a:r>
          </a:p>
          <a:p>
            <a:endParaRPr lang="en-GB" sz="1400" dirty="0">
              <a:solidFill>
                <a:srgbClr val="000000"/>
              </a:solidFill>
            </a:endParaRPr>
          </a:p>
          <a:p>
            <a:r>
              <a:rPr lang="en-GB" sz="1400" dirty="0">
                <a:solidFill>
                  <a:srgbClr val="000000"/>
                </a:solidFill>
              </a:rPr>
              <a:t>6.. Complete Summer Bridging Work on the next pages provided (pages 22-32). Answer the questions to the best of your ability and with detail. Feel free to use the internet/research to guide you however, do not use AI or the answers you find online</a:t>
            </a:r>
          </a:p>
          <a:p>
            <a:endParaRPr lang="en-GB" sz="1400" dirty="0">
              <a:solidFill>
                <a:srgbClr val="000000"/>
              </a:solidFill>
            </a:endParaRPr>
          </a:p>
          <a:p>
            <a:endParaRPr lang="en-GB" sz="1400" dirty="0">
              <a:solidFill>
                <a:srgbClr val="000000"/>
              </a:solidFill>
            </a:endParaRPr>
          </a:p>
          <a:p>
            <a:r>
              <a:rPr lang="en-GB" sz="1400" dirty="0">
                <a:solidFill>
                  <a:srgbClr val="000000"/>
                </a:solidFill>
              </a:rPr>
              <a:t>If you get stuck, would like support, or have questions, please email Mr Stockwell at </a:t>
            </a:r>
            <a:r>
              <a:rPr lang="en-GB" sz="1400" dirty="0">
                <a:solidFill>
                  <a:srgbClr val="000000"/>
                </a:solidFill>
                <a:hlinkClick r:id="rId2"/>
              </a:rPr>
              <a:t>jimstockwell@carshaltongirls.org.uk</a:t>
            </a:r>
            <a:r>
              <a:rPr lang="en-GB" sz="1400" dirty="0">
                <a:solidFill>
                  <a:srgbClr val="000000"/>
                </a:solidFill>
              </a:rPr>
              <a:t> </a:t>
            </a:r>
          </a:p>
          <a:p>
            <a:endParaRPr lang="en-GB" sz="1600" dirty="0">
              <a:solidFill>
                <a:srgbClr val="000000"/>
              </a:solidFill>
            </a:endParaRPr>
          </a:p>
        </p:txBody>
      </p:sp>
      <p:sp>
        <p:nvSpPr>
          <p:cNvPr id="8" name="Slide Number Placeholder 7">
            <a:extLst>
              <a:ext uri="{FF2B5EF4-FFF2-40B4-BE49-F238E27FC236}">
                <a16:creationId xmlns:a16="http://schemas.microsoft.com/office/drawing/2014/main" id="{809A99F2-F319-4719-97C0-04A2E67660BE}"/>
              </a:ext>
            </a:extLst>
          </p:cNvPr>
          <p:cNvSpPr>
            <a:spLocks noGrp="1"/>
          </p:cNvSpPr>
          <p:nvPr>
            <p:ph type="sldNum" sz="quarter" idx="12"/>
          </p:nvPr>
        </p:nvSpPr>
        <p:spPr/>
        <p:txBody>
          <a:bodyPr/>
          <a:lstStyle/>
          <a:p>
            <a:fld id="{21C20057-CE16-4863-B1F2-6747A8A7684F}" type="slidenum">
              <a:rPr lang="en-GB" smtClean="0"/>
              <a:t>21</a:t>
            </a:fld>
            <a:endParaRPr lang="en-GB"/>
          </a:p>
        </p:txBody>
      </p:sp>
      <p:pic>
        <p:nvPicPr>
          <p:cNvPr id="9" name="Picture 8">
            <a:extLst>
              <a:ext uri="{FF2B5EF4-FFF2-40B4-BE49-F238E27FC236}">
                <a16:creationId xmlns:a16="http://schemas.microsoft.com/office/drawing/2014/main" id="{FB589751-62E7-4036-BD56-95DA920AEF58}"/>
              </a:ext>
            </a:extLst>
          </p:cNvPr>
          <p:cNvPicPr>
            <a:picLocks noChangeAspect="1"/>
          </p:cNvPicPr>
          <p:nvPr/>
        </p:nvPicPr>
        <p:blipFill>
          <a:blip r:embed="rId3"/>
          <a:stretch>
            <a:fillRect/>
          </a:stretch>
        </p:blipFill>
        <p:spPr>
          <a:xfrm>
            <a:off x="863016" y="1872698"/>
            <a:ext cx="1182354" cy="1517387"/>
          </a:xfrm>
          <a:prstGeom prst="rect">
            <a:avLst/>
          </a:prstGeom>
        </p:spPr>
      </p:pic>
      <p:sp>
        <p:nvSpPr>
          <p:cNvPr id="10" name="Rectangle 9">
            <a:extLst>
              <a:ext uri="{FF2B5EF4-FFF2-40B4-BE49-F238E27FC236}">
                <a16:creationId xmlns:a16="http://schemas.microsoft.com/office/drawing/2014/main" id="{CC8E5AD0-43B6-4A4D-88B4-2CD4B15FE3E7}"/>
              </a:ext>
            </a:extLst>
          </p:cNvPr>
          <p:cNvSpPr/>
          <p:nvPr/>
        </p:nvSpPr>
        <p:spPr>
          <a:xfrm>
            <a:off x="2276227" y="2420042"/>
            <a:ext cx="3206006" cy="369332"/>
          </a:xfrm>
          <a:prstGeom prst="rect">
            <a:avLst/>
          </a:prstGeom>
        </p:spPr>
        <p:txBody>
          <a:bodyPr wrap="none">
            <a:spAutoFit/>
          </a:bodyPr>
          <a:lstStyle/>
          <a:p>
            <a:r>
              <a:rPr lang="en-GB" dirty="0">
                <a:hlinkClick r:id="rId4"/>
              </a:rPr>
              <a:t>Edexcel Economics Textbook pdf</a:t>
            </a:r>
            <a:endParaRPr lang="en-GB" dirty="0"/>
          </a:p>
        </p:txBody>
      </p:sp>
    </p:spTree>
    <p:extLst>
      <p:ext uri="{BB962C8B-B14F-4D97-AF65-F5344CB8AC3E}">
        <p14:creationId xmlns:p14="http://schemas.microsoft.com/office/powerpoint/2010/main" val="1073993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713DA2-7FAB-43C9-BB7A-707B906957E4}"/>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F7FA8B48-84DA-42BB-8221-B9174F6C0681}"/>
              </a:ext>
            </a:extLst>
          </p:cNvPr>
          <p:cNvSpPr>
            <a:spLocks noGrp="1"/>
          </p:cNvSpPr>
          <p:nvPr>
            <p:ph type="title"/>
          </p:nvPr>
        </p:nvSpPr>
        <p:spPr>
          <a:xfrm>
            <a:off x="481482" y="4745552"/>
            <a:ext cx="5915025" cy="4120620"/>
          </a:xfrm>
        </p:spPr>
        <p:txBody>
          <a:bodyPr/>
          <a:lstStyle/>
          <a:p>
            <a:r>
              <a:rPr lang="en-GB" dirty="0"/>
              <a:t>Edexcel A-Level  Economics:</a:t>
            </a:r>
            <a:br>
              <a:rPr lang="en-GB" dirty="0"/>
            </a:br>
            <a:br>
              <a:rPr lang="en-GB" dirty="0"/>
            </a:br>
            <a:r>
              <a:rPr lang="en-GB" dirty="0"/>
              <a:t>Pre-course Bridging Work</a:t>
            </a:r>
          </a:p>
        </p:txBody>
      </p:sp>
      <p:sp>
        <p:nvSpPr>
          <p:cNvPr id="4" name="Slide Number Placeholder 3">
            <a:extLst>
              <a:ext uri="{FF2B5EF4-FFF2-40B4-BE49-F238E27FC236}">
                <a16:creationId xmlns:a16="http://schemas.microsoft.com/office/drawing/2014/main" id="{A327F31F-0E00-44F0-AAB4-B6CB98414C7A}"/>
              </a:ext>
            </a:extLst>
          </p:cNvPr>
          <p:cNvSpPr>
            <a:spLocks noGrp="1"/>
          </p:cNvSpPr>
          <p:nvPr>
            <p:ph type="sldNum" sz="quarter" idx="12"/>
          </p:nvPr>
        </p:nvSpPr>
        <p:spPr/>
        <p:txBody>
          <a:bodyPr/>
          <a:lstStyle/>
          <a:p>
            <a:fld id="{3E0C6992-8E1B-4154-8EF3-BE9D14DF2A3E}" type="slidenum">
              <a:rPr lang="en-GB" smtClean="0"/>
              <a:t>22</a:t>
            </a:fld>
            <a:endParaRPr lang="en-GB"/>
          </a:p>
        </p:txBody>
      </p:sp>
      <p:pic>
        <p:nvPicPr>
          <p:cNvPr id="6" name="Picture 5">
            <a:extLst>
              <a:ext uri="{FF2B5EF4-FFF2-40B4-BE49-F238E27FC236}">
                <a16:creationId xmlns:a16="http://schemas.microsoft.com/office/drawing/2014/main" id="{4078DD0A-B08E-42E9-AB23-1E850DFAA04A}"/>
              </a:ext>
            </a:extLst>
          </p:cNvPr>
          <p:cNvPicPr>
            <a:picLocks noChangeAspect="1"/>
          </p:cNvPicPr>
          <p:nvPr/>
        </p:nvPicPr>
        <p:blipFill>
          <a:blip r:embed="rId2">
            <a:grayscl/>
          </a:blip>
          <a:stretch>
            <a:fillRect/>
          </a:stretch>
        </p:blipFill>
        <p:spPr>
          <a:xfrm>
            <a:off x="698156" y="268113"/>
            <a:ext cx="5461687" cy="1008846"/>
          </a:xfrm>
          <a:prstGeom prst="rect">
            <a:avLst/>
          </a:prstGeom>
        </p:spPr>
      </p:pic>
      <p:pic>
        <p:nvPicPr>
          <p:cNvPr id="7" name="Picture 2" descr="5 Reasons Why You Should Study A-Level Business Studies">
            <a:extLst>
              <a:ext uri="{FF2B5EF4-FFF2-40B4-BE49-F238E27FC236}">
                <a16:creationId xmlns:a16="http://schemas.microsoft.com/office/drawing/2014/main" id="{EF4F7DA3-744E-45E3-A077-93BCBCD716B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9365" y="1424756"/>
            <a:ext cx="5572125" cy="37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607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5E3D-D906-4810-AC08-31EA7BEE10D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CE912C9-54CD-4F70-8316-452A7CDFC347}"/>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B4F63A53-5445-4B6E-BABD-A9C0CDCF878A}"/>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08E9977D-E934-40BB-BCDE-A99762714887}"/>
              </a:ext>
            </a:extLst>
          </p:cNvPr>
          <p:cNvSpPr/>
          <p:nvPr/>
        </p:nvSpPr>
        <p:spPr>
          <a:xfrm>
            <a:off x="186488" y="284448"/>
            <a:ext cx="6454943" cy="4335226"/>
          </a:xfrm>
          <a:prstGeom prst="rect">
            <a:avLst/>
          </a:prstGeom>
        </p:spPr>
        <p:txBody>
          <a:bodyPr wrap="square">
            <a:spAutoFit/>
          </a:bodyPr>
          <a:lstStyle/>
          <a:p>
            <a:pPr>
              <a:lnSpc>
                <a:spcPct val="107000"/>
              </a:lnSpc>
              <a:spcAft>
                <a:spcPts val="800"/>
              </a:spcAft>
            </a:pPr>
            <a:r>
              <a:rPr lang="en-GB" sz="1400" b="1" dirty="0">
                <a:ea typeface="Times New Roman" panose="02020603050405020304" pitchFamily="18" charset="0"/>
                <a:cs typeface="Times New Roman" panose="02020603050405020304" pitchFamily="18" charset="0"/>
              </a:rPr>
              <a:t>1. What Is Economics?</a:t>
            </a:r>
          </a:p>
          <a:p>
            <a:pPr>
              <a:lnSpc>
                <a:spcPct val="107000"/>
              </a:lnSpc>
              <a:spcAft>
                <a:spcPts val="800"/>
              </a:spcAft>
            </a:pPr>
            <a:r>
              <a:rPr lang="en-GB" sz="1400" b="1" dirty="0">
                <a:ea typeface="Times New Roman" panose="02020603050405020304" pitchFamily="18" charset="0"/>
                <a:cs typeface="Times New Roman" panose="02020603050405020304" pitchFamily="18" charset="0"/>
              </a:rPr>
              <a:t>Task:</a:t>
            </a:r>
          </a:p>
          <a:p>
            <a:pPr>
              <a:lnSpc>
                <a:spcPct val="107000"/>
              </a:lnSpc>
              <a:spcAft>
                <a:spcPts val="800"/>
              </a:spcAft>
            </a:pPr>
            <a:r>
              <a:rPr lang="en-GB" sz="1400" dirty="0">
                <a:ea typeface="Times New Roman" panose="02020603050405020304" pitchFamily="18" charset="0"/>
                <a:cs typeface="Times New Roman" panose="02020603050405020304" pitchFamily="18" charset="0"/>
              </a:rPr>
              <a:t>Research the definition of economics and explain the difference between microeconomics (individual and business decisions) and macroeconomics (national and global economy).</a:t>
            </a:r>
          </a:p>
          <a:p>
            <a:pPr>
              <a:lnSpc>
                <a:spcPct val="107000"/>
              </a:lnSpc>
              <a:spcAft>
                <a:spcPts val="800"/>
              </a:spcAft>
            </a:pPr>
            <a:r>
              <a:rPr lang="en-GB" sz="1400" b="1" dirty="0">
                <a:ea typeface="Times New Roman" panose="02020603050405020304" pitchFamily="18" charset="0"/>
                <a:cs typeface="Times New Roman" panose="02020603050405020304" pitchFamily="18" charset="0"/>
              </a:rPr>
              <a:t>Activity:</a:t>
            </a:r>
          </a:p>
          <a:p>
            <a:pPr>
              <a:lnSpc>
                <a:spcPct val="107000"/>
              </a:lnSpc>
              <a:spcAft>
                <a:spcPts val="800"/>
              </a:spcAft>
            </a:pPr>
            <a:r>
              <a:rPr lang="en-GB" sz="1400" dirty="0">
                <a:ea typeface="Times New Roman" panose="02020603050405020304" pitchFamily="18" charset="0"/>
                <a:cs typeface="Times New Roman" panose="02020603050405020304" pitchFamily="18" charset="0"/>
              </a:rPr>
              <a:t>Create a poster or one-page infographic (digital or hand-drawn) with:</a:t>
            </a:r>
          </a:p>
          <a:p>
            <a:pPr>
              <a:lnSpc>
                <a:spcPct val="107000"/>
              </a:lnSpc>
              <a:spcAft>
                <a:spcPts val="800"/>
              </a:spcAft>
            </a:pPr>
            <a:r>
              <a:rPr lang="en-GB" sz="1400" dirty="0">
                <a:ea typeface="Times New Roman" panose="02020603050405020304" pitchFamily="18" charset="0"/>
                <a:cs typeface="Times New Roman" panose="02020603050405020304" pitchFamily="18" charset="0"/>
              </a:rPr>
              <a:t>•	A definition of economics</a:t>
            </a:r>
          </a:p>
          <a:p>
            <a:pPr>
              <a:lnSpc>
                <a:spcPct val="107000"/>
              </a:lnSpc>
              <a:spcAft>
                <a:spcPts val="800"/>
              </a:spcAft>
            </a:pPr>
            <a:r>
              <a:rPr lang="en-GB" sz="1400" dirty="0">
                <a:ea typeface="Times New Roman" panose="02020603050405020304" pitchFamily="18" charset="0"/>
                <a:cs typeface="Times New Roman" panose="02020603050405020304" pitchFamily="18" charset="0"/>
              </a:rPr>
              <a:t>•	A brief explanation of micro vs macro</a:t>
            </a:r>
          </a:p>
          <a:p>
            <a:pPr>
              <a:lnSpc>
                <a:spcPct val="107000"/>
              </a:lnSpc>
              <a:spcAft>
                <a:spcPts val="800"/>
              </a:spcAft>
            </a:pPr>
            <a:r>
              <a:rPr lang="en-GB" sz="1400" dirty="0">
                <a:ea typeface="Times New Roman" panose="02020603050405020304" pitchFamily="18" charset="0"/>
                <a:cs typeface="Times New Roman" panose="02020603050405020304" pitchFamily="18" charset="0"/>
              </a:rPr>
              <a:t>•	2 examples for each branch</a:t>
            </a:r>
          </a:p>
          <a:p>
            <a:pPr>
              <a:lnSpc>
                <a:spcPct val="107000"/>
              </a:lnSpc>
              <a:spcAft>
                <a:spcPts val="800"/>
              </a:spcAft>
            </a:pPr>
            <a:r>
              <a:rPr lang="en-GB" sz="1400" b="1" dirty="0">
                <a:ea typeface="Times New Roman" panose="02020603050405020304" pitchFamily="18" charset="0"/>
                <a:cs typeface="Times New Roman" panose="02020603050405020304" pitchFamily="18" charset="0"/>
              </a:rPr>
              <a:t>Example:</a:t>
            </a:r>
          </a:p>
          <a:p>
            <a:pPr>
              <a:lnSpc>
                <a:spcPct val="107000"/>
              </a:lnSpc>
              <a:spcAft>
                <a:spcPts val="800"/>
              </a:spcAft>
            </a:pPr>
            <a:r>
              <a:rPr lang="en-GB" sz="1400" dirty="0">
                <a:ea typeface="Times New Roman" panose="02020603050405020304" pitchFamily="18" charset="0"/>
                <a:cs typeface="Times New Roman" panose="02020603050405020304" pitchFamily="18" charset="0"/>
              </a:rPr>
              <a:t>Microeconomics Example: A coffee shop deciding how much to charge for a latte.</a:t>
            </a:r>
          </a:p>
          <a:p>
            <a:pPr>
              <a:lnSpc>
                <a:spcPct val="107000"/>
              </a:lnSpc>
              <a:spcAft>
                <a:spcPts val="800"/>
              </a:spcAft>
            </a:pPr>
            <a:r>
              <a:rPr lang="en-GB" sz="1400" dirty="0">
                <a:ea typeface="Times New Roman" panose="02020603050405020304" pitchFamily="18" charset="0"/>
                <a:cs typeface="Times New Roman" panose="02020603050405020304" pitchFamily="18" charset="0"/>
              </a:rPr>
              <a:t>Macroeconomics Example: The UK government setting interest rates to control inflation.</a:t>
            </a:r>
          </a:p>
        </p:txBody>
      </p:sp>
      <p:sp>
        <p:nvSpPr>
          <p:cNvPr id="19" name="Slide Number Placeholder 18">
            <a:extLst>
              <a:ext uri="{FF2B5EF4-FFF2-40B4-BE49-F238E27FC236}">
                <a16:creationId xmlns:a16="http://schemas.microsoft.com/office/drawing/2014/main" id="{0F85A75B-8899-4789-B3D5-C03EE5558F59}"/>
              </a:ext>
            </a:extLst>
          </p:cNvPr>
          <p:cNvSpPr>
            <a:spLocks noGrp="1"/>
          </p:cNvSpPr>
          <p:nvPr>
            <p:ph type="sldNum" sz="quarter" idx="12"/>
          </p:nvPr>
        </p:nvSpPr>
        <p:spPr/>
        <p:txBody>
          <a:bodyPr/>
          <a:lstStyle/>
          <a:p>
            <a:fld id="{21C20057-CE16-4863-B1F2-6747A8A7684F}" type="slidenum">
              <a:rPr lang="en-GB" smtClean="0"/>
              <a:t>23</a:t>
            </a:fld>
            <a:endParaRPr lang="en-GB"/>
          </a:p>
        </p:txBody>
      </p:sp>
    </p:spTree>
    <p:extLst>
      <p:ext uri="{BB962C8B-B14F-4D97-AF65-F5344CB8AC3E}">
        <p14:creationId xmlns:p14="http://schemas.microsoft.com/office/powerpoint/2010/main" val="705529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C6374-08A3-42FE-BB31-05464E8319A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906D6C0-6F62-48C6-BBAD-D0922035B5B9}"/>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102B20C8-D380-40E5-A43D-DA907321B1FE}"/>
              </a:ext>
            </a:extLst>
          </p:cNvPr>
          <p:cNvSpPr/>
          <p:nvPr/>
        </p:nvSpPr>
        <p:spPr>
          <a:xfrm>
            <a:off x="65228" y="142605"/>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8E32D289-C570-4DEA-B505-75C69D9773E4}"/>
              </a:ext>
            </a:extLst>
          </p:cNvPr>
          <p:cNvSpPr/>
          <p:nvPr/>
        </p:nvSpPr>
        <p:spPr>
          <a:xfrm>
            <a:off x="246647" y="359837"/>
            <a:ext cx="6310563" cy="9587240"/>
          </a:xfrm>
          <a:prstGeom prst="rect">
            <a:avLst/>
          </a:prstGeom>
        </p:spPr>
        <p:txBody>
          <a:bodyPr wrap="square">
            <a:spAutoFit/>
          </a:bodyPr>
          <a:lstStyle/>
          <a:p>
            <a:r>
              <a:rPr lang="en-GB" sz="1400" b="1" dirty="0"/>
              <a:t>2. The Basic Economic Problem</a:t>
            </a:r>
            <a:endParaRPr lang="en-GB" sz="1400" dirty="0"/>
          </a:p>
          <a:p>
            <a:r>
              <a:rPr lang="en-GB" sz="1400" b="1" dirty="0"/>
              <a:t>Task:</a:t>
            </a:r>
            <a:endParaRPr lang="en-GB" sz="1400" dirty="0"/>
          </a:p>
          <a:p>
            <a:r>
              <a:rPr lang="en-GB" sz="1400" dirty="0"/>
              <a:t>Explore the concept of </a:t>
            </a:r>
            <a:r>
              <a:rPr lang="en-GB" sz="1400" b="1" dirty="0"/>
              <a:t>scarcity</a:t>
            </a:r>
            <a:r>
              <a:rPr lang="en-GB" sz="1400" dirty="0"/>
              <a:t>, </a:t>
            </a:r>
            <a:r>
              <a:rPr lang="en-GB" sz="1400" b="1" dirty="0"/>
              <a:t>choice</a:t>
            </a:r>
            <a:r>
              <a:rPr lang="en-GB" sz="1400" dirty="0"/>
              <a:t>, and </a:t>
            </a:r>
            <a:r>
              <a:rPr lang="en-GB" sz="1400" b="1" dirty="0"/>
              <a:t>opportunity cost</a:t>
            </a:r>
            <a:r>
              <a:rPr lang="en-GB" sz="1400" dirty="0"/>
              <a:t>. Why can’t we have everything we want?</a:t>
            </a:r>
          </a:p>
          <a:p>
            <a:endParaRPr lang="en-GB" sz="1400" dirty="0"/>
          </a:p>
          <a:p>
            <a:r>
              <a:rPr lang="en-GB" sz="1400" b="1" dirty="0"/>
              <a:t>Activity:</a:t>
            </a:r>
            <a:endParaRPr lang="en-GB" sz="1400" dirty="0"/>
          </a:p>
          <a:p>
            <a:r>
              <a:rPr lang="en-GB" sz="1400" dirty="0"/>
              <a:t>Write a paragraph about a </a:t>
            </a:r>
            <a:r>
              <a:rPr lang="en-GB" sz="1400" b="1" dirty="0"/>
              <a:t>personal decision</a:t>
            </a:r>
            <a:r>
              <a:rPr lang="en-GB" sz="1400" dirty="0"/>
              <a:t> you’ve made recently (e.g., choosing to go out instead of studying).</a:t>
            </a:r>
          </a:p>
          <a:p>
            <a:pPr lvl="0"/>
            <a:r>
              <a:rPr lang="en-GB" sz="1400" dirty="0"/>
              <a:t>Identify the resources involved (e.g., time, money)</a:t>
            </a:r>
          </a:p>
          <a:p>
            <a:pPr lvl="0"/>
            <a:r>
              <a:rPr lang="en-GB" sz="1400" dirty="0"/>
              <a:t>Explain the opportunity cost of that decision</a:t>
            </a:r>
          </a:p>
          <a:p>
            <a:pPr lvl="0"/>
            <a:endParaRPr lang="en-GB" sz="1400" dirty="0"/>
          </a:p>
          <a:p>
            <a:r>
              <a:rPr lang="en-GB" sz="1400" b="1" dirty="0"/>
              <a:t>Example:</a:t>
            </a:r>
            <a:endParaRPr lang="en-GB" sz="1400" dirty="0"/>
          </a:p>
          <a:p>
            <a:r>
              <a:rPr lang="en-GB" sz="1400" dirty="0"/>
              <a:t>"I chose to go to the cinema with friends instead of working on my part-time job shift. The opportunity cost was the £25 I could have earned.“</a:t>
            </a:r>
          </a:p>
          <a:p>
            <a:endParaRPr lang="en-GB" sz="1400" dirty="0">
              <a:effectLst/>
              <a:ea typeface="Calibri" panose="020F0502020204030204" pitchFamily="34" charset="0"/>
              <a:cs typeface="Times New Roman" panose="02020603050405020304" pitchFamily="18" charset="0"/>
            </a:endParaRPr>
          </a:p>
          <a:p>
            <a:r>
              <a:rPr lang="en-GB" dirty="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ea typeface="Calibri" panose="020F0502020204030204" pitchFamily="34" charset="0"/>
              <a:cs typeface="Times New Roman" panose="02020603050405020304" pitchFamily="18" charset="0"/>
            </a:endParaRPr>
          </a:p>
        </p:txBody>
      </p:sp>
      <p:sp>
        <p:nvSpPr>
          <p:cNvPr id="31" name="Slide Number Placeholder 30">
            <a:extLst>
              <a:ext uri="{FF2B5EF4-FFF2-40B4-BE49-F238E27FC236}">
                <a16:creationId xmlns:a16="http://schemas.microsoft.com/office/drawing/2014/main" id="{08248E10-E897-4697-835D-CB8226675876}"/>
              </a:ext>
            </a:extLst>
          </p:cNvPr>
          <p:cNvSpPr>
            <a:spLocks noGrp="1"/>
          </p:cNvSpPr>
          <p:nvPr>
            <p:ph type="sldNum" sz="quarter" idx="12"/>
          </p:nvPr>
        </p:nvSpPr>
        <p:spPr/>
        <p:txBody>
          <a:bodyPr/>
          <a:lstStyle/>
          <a:p>
            <a:fld id="{21C20057-CE16-4863-B1F2-6747A8A7684F}" type="slidenum">
              <a:rPr lang="en-GB" smtClean="0"/>
              <a:t>24</a:t>
            </a:fld>
            <a:endParaRPr lang="en-GB"/>
          </a:p>
        </p:txBody>
      </p:sp>
    </p:spTree>
    <p:extLst>
      <p:ext uri="{BB962C8B-B14F-4D97-AF65-F5344CB8AC3E}">
        <p14:creationId xmlns:p14="http://schemas.microsoft.com/office/powerpoint/2010/main" val="1284296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034C38-7509-47FD-8A05-FFFF2E055587}"/>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Slide Number Placeholder 8">
            <a:extLst>
              <a:ext uri="{FF2B5EF4-FFF2-40B4-BE49-F238E27FC236}">
                <a16:creationId xmlns:a16="http://schemas.microsoft.com/office/drawing/2014/main" id="{9DC8CD95-C912-4DD4-80DE-B5E105DC75D3}"/>
              </a:ext>
            </a:extLst>
          </p:cNvPr>
          <p:cNvSpPr>
            <a:spLocks noGrp="1"/>
          </p:cNvSpPr>
          <p:nvPr>
            <p:ph type="sldNum" sz="quarter" idx="12"/>
          </p:nvPr>
        </p:nvSpPr>
        <p:spPr/>
        <p:txBody>
          <a:bodyPr/>
          <a:lstStyle/>
          <a:p>
            <a:fld id="{21C20057-CE16-4863-B1F2-6747A8A7684F}" type="slidenum">
              <a:rPr lang="en-GB" smtClean="0"/>
              <a:t>25</a:t>
            </a:fld>
            <a:endParaRPr lang="en-GB"/>
          </a:p>
        </p:txBody>
      </p:sp>
      <p:graphicFrame>
        <p:nvGraphicFramePr>
          <p:cNvPr id="10" name="Table 9">
            <a:extLst>
              <a:ext uri="{FF2B5EF4-FFF2-40B4-BE49-F238E27FC236}">
                <a16:creationId xmlns:a16="http://schemas.microsoft.com/office/drawing/2014/main" id="{BB7C49DF-1C86-4606-93EC-81D2C76C618A}"/>
              </a:ext>
            </a:extLst>
          </p:cNvPr>
          <p:cNvGraphicFramePr>
            <a:graphicFrameLocks noGrp="1"/>
          </p:cNvGraphicFramePr>
          <p:nvPr>
            <p:extLst>
              <p:ext uri="{D42A27DB-BD31-4B8C-83A1-F6EECF244321}">
                <p14:modId xmlns:p14="http://schemas.microsoft.com/office/powerpoint/2010/main" val="1868860171"/>
              </p:ext>
            </p:extLst>
          </p:nvPr>
        </p:nvGraphicFramePr>
        <p:xfrm>
          <a:off x="338920" y="2345499"/>
          <a:ext cx="5915025" cy="1151382"/>
        </p:xfrm>
        <a:graphic>
          <a:graphicData uri="http://schemas.openxmlformats.org/drawingml/2006/table">
            <a:tbl>
              <a:tblPr firstRow="1" firstCol="1" bandRow="1">
                <a:tableStyleId>{5C22544A-7EE6-4342-B048-85BDC9FD1C3A}</a:tableStyleId>
              </a:tblPr>
              <a:tblGrid>
                <a:gridCol w="1971675">
                  <a:extLst>
                    <a:ext uri="{9D8B030D-6E8A-4147-A177-3AD203B41FA5}">
                      <a16:colId xmlns:a16="http://schemas.microsoft.com/office/drawing/2014/main" val="3102581645"/>
                    </a:ext>
                  </a:extLst>
                </a:gridCol>
                <a:gridCol w="1971675">
                  <a:extLst>
                    <a:ext uri="{9D8B030D-6E8A-4147-A177-3AD203B41FA5}">
                      <a16:colId xmlns:a16="http://schemas.microsoft.com/office/drawing/2014/main" val="1416036324"/>
                    </a:ext>
                  </a:extLst>
                </a:gridCol>
                <a:gridCol w="1971675">
                  <a:extLst>
                    <a:ext uri="{9D8B030D-6E8A-4147-A177-3AD203B41FA5}">
                      <a16:colId xmlns:a16="http://schemas.microsoft.com/office/drawing/2014/main" val="1887935965"/>
                    </a:ext>
                  </a:extLst>
                </a:gridCol>
              </a:tblGrid>
              <a:tr h="0">
                <a:tc>
                  <a:txBody>
                    <a:bodyPr/>
                    <a:lstStyle/>
                    <a:p>
                      <a:pPr>
                        <a:lnSpc>
                          <a:spcPct val="107000"/>
                        </a:lnSpc>
                        <a:spcAft>
                          <a:spcPts val="800"/>
                        </a:spcAft>
                      </a:pPr>
                      <a:r>
                        <a:rPr lang="en-GB" sz="1100" kern="100">
                          <a:effectLst/>
                        </a:rPr>
                        <a:t>Item</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Need or Want</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Why?</a:t>
                      </a:r>
                      <a:endParaRPr lang="en-GB" sz="1100" kern="100">
                        <a:effectLst/>
                        <a:latin typeface="Aptos"/>
                        <a:ea typeface="Aptos"/>
                        <a:cs typeface="Times New Roman" panose="02020603050405020304" pitchFamily="18" charset="0"/>
                      </a:endParaRPr>
                    </a:p>
                  </a:txBody>
                  <a:tcPr marL="9525" marR="9525" marT="9525" marB="9525" anchor="ctr"/>
                </a:tc>
                <a:extLst>
                  <a:ext uri="{0D108BD9-81ED-4DB2-BD59-A6C34878D82A}">
                    <a16:rowId xmlns:a16="http://schemas.microsoft.com/office/drawing/2014/main" val="3587099434"/>
                  </a:ext>
                </a:extLst>
              </a:tr>
              <a:tr h="0">
                <a:tc>
                  <a:txBody>
                    <a:bodyPr/>
                    <a:lstStyle/>
                    <a:p>
                      <a:pPr>
                        <a:lnSpc>
                          <a:spcPct val="107000"/>
                        </a:lnSpc>
                        <a:spcAft>
                          <a:spcPts val="800"/>
                        </a:spcAft>
                      </a:pPr>
                      <a:r>
                        <a:rPr lang="en-GB" sz="1100" kern="100">
                          <a:effectLst/>
                        </a:rPr>
                        <a:t>Water</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Need</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Essential for survival</a:t>
                      </a:r>
                      <a:endParaRPr lang="en-GB" sz="1100" kern="100">
                        <a:effectLst/>
                        <a:latin typeface="Aptos"/>
                        <a:ea typeface="Aptos"/>
                        <a:cs typeface="Times New Roman" panose="02020603050405020304" pitchFamily="18" charset="0"/>
                      </a:endParaRPr>
                    </a:p>
                  </a:txBody>
                  <a:tcPr marL="9525" marR="9525" marT="9525" marB="9525" anchor="ctr"/>
                </a:tc>
                <a:extLst>
                  <a:ext uri="{0D108BD9-81ED-4DB2-BD59-A6C34878D82A}">
                    <a16:rowId xmlns:a16="http://schemas.microsoft.com/office/drawing/2014/main" val="2477738700"/>
                  </a:ext>
                </a:extLst>
              </a:tr>
              <a:tr h="0">
                <a:tc>
                  <a:txBody>
                    <a:bodyPr/>
                    <a:lstStyle/>
                    <a:p>
                      <a:pPr>
                        <a:lnSpc>
                          <a:spcPct val="107000"/>
                        </a:lnSpc>
                        <a:spcAft>
                          <a:spcPts val="800"/>
                        </a:spcAft>
                      </a:pPr>
                      <a:r>
                        <a:rPr lang="en-GB" sz="1100" kern="100">
                          <a:effectLst/>
                        </a:rPr>
                        <a:t>Smartphone</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Want</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Useful but not essential</a:t>
                      </a:r>
                      <a:endParaRPr lang="en-GB" sz="1100" kern="100">
                        <a:effectLst/>
                        <a:latin typeface="Aptos"/>
                        <a:ea typeface="Aptos"/>
                        <a:cs typeface="Times New Roman" panose="02020603050405020304" pitchFamily="18" charset="0"/>
                      </a:endParaRPr>
                    </a:p>
                  </a:txBody>
                  <a:tcPr marL="9525" marR="9525" marT="9525" marB="9525" anchor="ctr"/>
                </a:tc>
                <a:extLst>
                  <a:ext uri="{0D108BD9-81ED-4DB2-BD59-A6C34878D82A}">
                    <a16:rowId xmlns:a16="http://schemas.microsoft.com/office/drawing/2014/main" val="3610569257"/>
                  </a:ext>
                </a:extLst>
              </a:tr>
              <a:tr h="0">
                <a:tc>
                  <a:txBody>
                    <a:bodyPr/>
                    <a:lstStyle/>
                    <a:p>
                      <a:pPr>
                        <a:lnSpc>
                          <a:spcPct val="107000"/>
                        </a:lnSpc>
                        <a:spcAft>
                          <a:spcPts val="800"/>
                        </a:spcAft>
                      </a:pPr>
                      <a:r>
                        <a:rPr lang="en-GB" sz="1100" kern="100">
                          <a:effectLst/>
                        </a:rPr>
                        <a:t>Food</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Need</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Required for health and energy</a:t>
                      </a:r>
                      <a:endParaRPr lang="en-GB" sz="1100" kern="100">
                        <a:effectLst/>
                        <a:latin typeface="Aptos"/>
                        <a:ea typeface="Aptos"/>
                        <a:cs typeface="Times New Roman" panose="02020603050405020304" pitchFamily="18" charset="0"/>
                      </a:endParaRPr>
                    </a:p>
                  </a:txBody>
                  <a:tcPr marL="9525" marR="9525" marT="9525" marB="9525" anchor="ctr"/>
                </a:tc>
                <a:extLst>
                  <a:ext uri="{0D108BD9-81ED-4DB2-BD59-A6C34878D82A}">
                    <a16:rowId xmlns:a16="http://schemas.microsoft.com/office/drawing/2014/main" val="2233206716"/>
                  </a:ext>
                </a:extLst>
              </a:tr>
              <a:tr h="0">
                <a:tc>
                  <a:txBody>
                    <a:bodyPr/>
                    <a:lstStyle/>
                    <a:p>
                      <a:pPr>
                        <a:lnSpc>
                          <a:spcPct val="107000"/>
                        </a:lnSpc>
                        <a:spcAft>
                          <a:spcPts val="800"/>
                        </a:spcAft>
                      </a:pPr>
                      <a:r>
                        <a:rPr lang="en-GB" sz="1100" kern="100">
                          <a:effectLst/>
                        </a:rPr>
                        <a:t>Netflix</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Want</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Entertainment, not a necessity</a:t>
                      </a:r>
                      <a:endParaRPr lang="en-GB" sz="1100" kern="100">
                        <a:effectLst/>
                        <a:latin typeface="Aptos"/>
                        <a:ea typeface="Aptos"/>
                        <a:cs typeface="Times New Roman" panose="02020603050405020304" pitchFamily="18" charset="0"/>
                      </a:endParaRPr>
                    </a:p>
                  </a:txBody>
                  <a:tcPr marL="9525" marR="9525" marT="9525" marB="9525" anchor="ctr"/>
                </a:tc>
                <a:extLst>
                  <a:ext uri="{0D108BD9-81ED-4DB2-BD59-A6C34878D82A}">
                    <a16:rowId xmlns:a16="http://schemas.microsoft.com/office/drawing/2014/main" val="2464141930"/>
                  </a:ext>
                </a:extLst>
              </a:tr>
              <a:tr h="0">
                <a:tc>
                  <a:txBody>
                    <a:bodyPr/>
                    <a:lstStyle/>
                    <a:p>
                      <a:pPr>
                        <a:lnSpc>
                          <a:spcPct val="107000"/>
                        </a:lnSpc>
                        <a:spcAft>
                          <a:spcPts val="800"/>
                        </a:spcAft>
                      </a:pPr>
                      <a:r>
                        <a:rPr lang="en-GB" sz="1100" kern="100">
                          <a:effectLst/>
                        </a:rPr>
                        <a:t>School books</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Need</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dirty="0">
                          <a:effectLst/>
                        </a:rPr>
                        <a:t>Essential for education</a:t>
                      </a:r>
                      <a:endParaRPr lang="en-GB" sz="1100" kern="100" dirty="0">
                        <a:effectLst/>
                        <a:latin typeface="Aptos"/>
                        <a:ea typeface="Aptos"/>
                        <a:cs typeface="Times New Roman" panose="02020603050405020304" pitchFamily="18" charset="0"/>
                      </a:endParaRPr>
                    </a:p>
                  </a:txBody>
                  <a:tcPr marL="9525" marR="9525" marT="9525" marB="9525" anchor="ctr"/>
                </a:tc>
                <a:extLst>
                  <a:ext uri="{0D108BD9-81ED-4DB2-BD59-A6C34878D82A}">
                    <a16:rowId xmlns:a16="http://schemas.microsoft.com/office/drawing/2014/main" val="1363833845"/>
                  </a:ext>
                </a:extLst>
              </a:tr>
            </a:tbl>
          </a:graphicData>
        </a:graphic>
      </p:graphicFrame>
      <p:sp>
        <p:nvSpPr>
          <p:cNvPr id="11" name="Rectangle 1">
            <a:extLst>
              <a:ext uri="{FF2B5EF4-FFF2-40B4-BE49-F238E27FC236}">
                <a16:creationId xmlns:a16="http://schemas.microsoft.com/office/drawing/2014/main" id="{45AD3837-1CEF-48AA-A962-238E36F27E08}"/>
              </a:ext>
            </a:extLst>
          </p:cNvPr>
          <p:cNvSpPr>
            <a:spLocks noChangeArrowheads="1"/>
          </p:cNvSpPr>
          <p:nvPr/>
        </p:nvSpPr>
        <p:spPr bwMode="auto">
          <a:xfrm>
            <a:off x="206573" y="217246"/>
            <a:ext cx="639876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ptos"/>
                <a:ea typeface="Aptos"/>
                <a:cs typeface="Times New Roman" panose="02020603050405020304" pitchFamily="18" charset="0"/>
              </a:rPr>
              <a:t>3. Needs vs Wants</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ptos"/>
                <a:ea typeface="Aptos"/>
                <a:cs typeface="Times New Roman" panose="02020603050405020304" pitchFamily="18" charset="0"/>
              </a:rPr>
              <a:t>Task:</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ptos"/>
                <a:ea typeface="Aptos"/>
                <a:cs typeface="Times New Roman" panose="02020603050405020304" pitchFamily="18" charset="0"/>
              </a:rPr>
              <a:t>Research the difference between </a:t>
            </a:r>
            <a:r>
              <a:rPr kumimoji="0" lang="en-GB" altLang="en-US" sz="1400" b="1" i="0" u="none" strike="noStrike" cap="none" normalizeH="0" baseline="0" dirty="0">
                <a:ln>
                  <a:noFill/>
                </a:ln>
                <a:solidFill>
                  <a:schemeClr val="tx1"/>
                </a:solidFill>
                <a:effectLst/>
                <a:latin typeface="Aptos"/>
                <a:ea typeface="Aptos"/>
                <a:cs typeface="Times New Roman" panose="02020603050405020304" pitchFamily="18" charset="0"/>
              </a:rPr>
              <a:t>needs</a:t>
            </a:r>
            <a:r>
              <a:rPr kumimoji="0" lang="en-GB" altLang="en-US" sz="1400" b="0" i="0" u="none" strike="noStrike" cap="none" normalizeH="0" baseline="0" dirty="0">
                <a:ln>
                  <a:noFill/>
                </a:ln>
                <a:solidFill>
                  <a:schemeClr val="tx1"/>
                </a:solidFill>
                <a:effectLst/>
                <a:latin typeface="Aptos"/>
                <a:ea typeface="Aptos"/>
                <a:cs typeface="Times New Roman" panose="02020603050405020304" pitchFamily="18" charset="0"/>
              </a:rPr>
              <a:t> (essential for survival) and </a:t>
            </a:r>
            <a:r>
              <a:rPr kumimoji="0" lang="en-GB" altLang="en-US" sz="1400" b="1" i="0" u="none" strike="noStrike" cap="none" normalizeH="0" baseline="0" dirty="0">
                <a:ln>
                  <a:noFill/>
                </a:ln>
                <a:solidFill>
                  <a:schemeClr val="tx1"/>
                </a:solidFill>
                <a:effectLst/>
                <a:latin typeface="Aptos"/>
                <a:ea typeface="Aptos"/>
                <a:cs typeface="Times New Roman" panose="02020603050405020304" pitchFamily="18" charset="0"/>
              </a:rPr>
              <a:t>wants</a:t>
            </a:r>
            <a:r>
              <a:rPr kumimoji="0" lang="en-GB" altLang="en-US" sz="1400" b="0" i="0" u="none" strike="noStrike" cap="none" normalizeH="0" baseline="0" dirty="0">
                <a:ln>
                  <a:noFill/>
                </a:ln>
                <a:solidFill>
                  <a:schemeClr val="tx1"/>
                </a:solidFill>
                <a:effectLst/>
                <a:latin typeface="Aptos"/>
                <a:ea typeface="Aptos"/>
                <a:cs typeface="Times New Roman" panose="02020603050405020304" pitchFamily="18" charset="0"/>
              </a:rPr>
              <a:t> (non-essential desires).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ptos"/>
                <a:ea typeface="Aptos"/>
                <a:cs typeface="Times New Roman" panose="02020603050405020304" pitchFamily="18" charset="0"/>
              </a:rPr>
              <a:t>Activity:</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ptos"/>
                <a:ea typeface="Aptos"/>
                <a:cs typeface="Times New Roman" panose="02020603050405020304" pitchFamily="18" charset="0"/>
              </a:rPr>
              <a:t>Make a </a:t>
            </a:r>
            <a:r>
              <a:rPr kumimoji="0" lang="en-GB" altLang="en-US" sz="1400" b="1" i="0" u="none" strike="noStrike" cap="none" normalizeH="0" baseline="0" dirty="0">
                <a:ln>
                  <a:noFill/>
                </a:ln>
                <a:solidFill>
                  <a:schemeClr val="tx1"/>
                </a:solidFill>
                <a:effectLst/>
                <a:latin typeface="Aptos"/>
                <a:ea typeface="Aptos"/>
                <a:cs typeface="Times New Roman" panose="02020603050405020304" pitchFamily="18" charset="0"/>
              </a:rPr>
              <a:t>table with two columns</a:t>
            </a:r>
            <a:r>
              <a:rPr kumimoji="0" lang="en-GB" altLang="en-US" sz="1400" b="0" i="0" u="none" strike="noStrike" cap="none" normalizeH="0" baseline="0" dirty="0">
                <a:ln>
                  <a:noFill/>
                </a:ln>
                <a:solidFill>
                  <a:schemeClr val="tx1"/>
                </a:solidFill>
                <a:effectLst/>
                <a:latin typeface="Aptos"/>
                <a:ea typeface="Aptos"/>
                <a:cs typeface="Times New Roman" panose="02020603050405020304" pitchFamily="18" charset="0"/>
              </a:rPr>
              <a:t> listing 5 things you use daily. Classify them as a need or a want, and justify your answer.</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ptos"/>
                <a:ea typeface="Aptos"/>
                <a:cs typeface="Times New Roman" panose="02020603050405020304" pitchFamily="18" charset="0"/>
              </a:rPr>
              <a:t>Example:</a:t>
            </a:r>
            <a:endParaRPr kumimoji="0" lang="en-GB" altLang="en-US" sz="1400" b="0" i="0" u="none" strike="noStrike" cap="none" normalizeH="0" baseline="0" dirty="0">
              <a:ln>
                <a:noFill/>
              </a:ln>
              <a:solidFill>
                <a:schemeClr val="tx1"/>
              </a:solidFill>
              <a:effectLst/>
              <a:latin typeface="Arial" panose="020B0604020202020204" pitchFamily="34" charset="0"/>
            </a:endParaRPr>
          </a:p>
        </p:txBody>
      </p:sp>
      <p:graphicFrame>
        <p:nvGraphicFramePr>
          <p:cNvPr id="12" name="Table 11">
            <a:extLst>
              <a:ext uri="{FF2B5EF4-FFF2-40B4-BE49-F238E27FC236}">
                <a16:creationId xmlns:a16="http://schemas.microsoft.com/office/drawing/2014/main" id="{FE2E16B9-DFCE-484E-9958-08A55659961D}"/>
              </a:ext>
            </a:extLst>
          </p:cNvPr>
          <p:cNvGraphicFramePr>
            <a:graphicFrameLocks noGrp="1"/>
          </p:cNvGraphicFramePr>
          <p:nvPr>
            <p:extLst>
              <p:ext uri="{D42A27DB-BD31-4B8C-83A1-F6EECF244321}">
                <p14:modId xmlns:p14="http://schemas.microsoft.com/office/powerpoint/2010/main" val="945506771"/>
              </p:ext>
            </p:extLst>
          </p:nvPr>
        </p:nvGraphicFramePr>
        <p:xfrm>
          <a:off x="338920" y="3801615"/>
          <a:ext cx="6124074" cy="2966720"/>
        </p:xfrm>
        <a:graphic>
          <a:graphicData uri="http://schemas.openxmlformats.org/drawingml/2006/table">
            <a:tbl>
              <a:tblPr firstRow="1" bandRow="1">
                <a:tableStyleId>{073A0DAA-6AF3-43AB-8588-CEC1D06C72B9}</a:tableStyleId>
              </a:tblPr>
              <a:tblGrid>
                <a:gridCol w="2041358">
                  <a:extLst>
                    <a:ext uri="{9D8B030D-6E8A-4147-A177-3AD203B41FA5}">
                      <a16:colId xmlns:a16="http://schemas.microsoft.com/office/drawing/2014/main" val="3561615995"/>
                    </a:ext>
                  </a:extLst>
                </a:gridCol>
                <a:gridCol w="2041358">
                  <a:extLst>
                    <a:ext uri="{9D8B030D-6E8A-4147-A177-3AD203B41FA5}">
                      <a16:colId xmlns:a16="http://schemas.microsoft.com/office/drawing/2014/main" val="526382366"/>
                    </a:ext>
                  </a:extLst>
                </a:gridCol>
                <a:gridCol w="2041358">
                  <a:extLst>
                    <a:ext uri="{9D8B030D-6E8A-4147-A177-3AD203B41FA5}">
                      <a16:colId xmlns:a16="http://schemas.microsoft.com/office/drawing/2014/main" val="1335125956"/>
                    </a:ext>
                  </a:extLst>
                </a:gridCol>
              </a:tblGrid>
              <a:tr h="370840">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580111409"/>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46284978"/>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619194808"/>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118345395"/>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76581545"/>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928341443"/>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62647712"/>
                  </a:ext>
                </a:extLst>
              </a:tr>
              <a:tr h="37084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743789956"/>
                  </a:ext>
                </a:extLst>
              </a:tr>
            </a:tbl>
          </a:graphicData>
        </a:graphic>
      </p:graphicFrame>
    </p:spTree>
    <p:extLst>
      <p:ext uri="{BB962C8B-B14F-4D97-AF65-F5344CB8AC3E}">
        <p14:creationId xmlns:p14="http://schemas.microsoft.com/office/powerpoint/2010/main" val="256973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575A1E-1F29-4704-AC07-BABF5190A901}"/>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9" name="Slide Number Placeholder 8">
            <a:extLst>
              <a:ext uri="{FF2B5EF4-FFF2-40B4-BE49-F238E27FC236}">
                <a16:creationId xmlns:a16="http://schemas.microsoft.com/office/drawing/2014/main" id="{895D9D7B-EAFC-4C35-9D6D-E54BA03DDB1B}"/>
              </a:ext>
            </a:extLst>
          </p:cNvPr>
          <p:cNvSpPr>
            <a:spLocks noGrp="1"/>
          </p:cNvSpPr>
          <p:nvPr>
            <p:ph type="sldNum" sz="quarter" idx="12"/>
          </p:nvPr>
        </p:nvSpPr>
        <p:spPr/>
        <p:txBody>
          <a:bodyPr/>
          <a:lstStyle/>
          <a:p>
            <a:fld id="{21C20057-CE16-4863-B1F2-6747A8A7684F}" type="slidenum">
              <a:rPr lang="en-GB" smtClean="0"/>
              <a:t>26</a:t>
            </a:fld>
            <a:endParaRPr lang="en-GB"/>
          </a:p>
        </p:txBody>
      </p:sp>
      <p:graphicFrame>
        <p:nvGraphicFramePr>
          <p:cNvPr id="12" name="Table 11">
            <a:extLst>
              <a:ext uri="{FF2B5EF4-FFF2-40B4-BE49-F238E27FC236}">
                <a16:creationId xmlns:a16="http://schemas.microsoft.com/office/drawing/2014/main" id="{5D3274BE-BC3B-4DCB-A2DD-91BFB05B7EC5}"/>
              </a:ext>
            </a:extLst>
          </p:cNvPr>
          <p:cNvGraphicFramePr>
            <a:graphicFrameLocks noGrp="1"/>
          </p:cNvGraphicFramePr>
          <p:nvPr>
            <p:extLst>
              <p:ext uri="{D42A27DB-BD31-4B8C-83A1-F6EECF244321}">
                <p14:modId xmlns:p14="http://schemas.microsoft.com/office/powerpoint/2010/main" val="2165634718"/>
              </p:ext>
            </p:extLst>
          </p:nvPr>
        </p:nvGraphicFramePr>
        <p:xfrm>
          <a:off x="327887" y="3243048"/>
          <a:ext cx="5915025" cy="767588"/>
        </p:xfrm>
        <a:graphic>
          <a:graphicData uri="http://schemas.openxmlformats.org/drawingml/2006/table">
            <a:tbl>
              <a:tblPr firstRow="1" firstCol="1" bandRow="1">
                <a:tableStyleId>{5C22544A-7EE6-4342-B048-85BDC9FD1C3A}</a:tableStyleId>
              </a:tblPr>
              <a:tblGrid>
                <a:gridCol w="1971675">
                  <a:extLst>
                    <a:ext uri="{9D8B030D-6E8A-4147-A177-3AD203B41FA5}">
                      <a16:colId xmlns:a16="http://schemas.microsoft.com/office/drawing/2014/main" val="3272111952"/>
                    </a:ext>
                  </a:extLst>
                </a:gridCol>
                <a:gridCol w="1971675">
                  <a:extLst>
                    <a:ext uri="{9D8B030D-6E8A-4147-A177-3AD203B41FA5}">
                      <a16:colId xmlns:a16="http://schemas.microsoft.com/office/drawing/2014/main" val="3742805584"/>
                    </a:ext>
                  </a:extLst>
                </a:gridCol>
                <a:gridCol w="1971675">
                  <a:extLst>
                    <a:ext uri="{9D8B030D-6E8A-4147-A177-3AD203B41FA5}">
                      <a16:colId xmlns:a16="http://schemas.microsoft.com/office/drawing/2014/main" val="960943021"/>
                    </a:ext>
                  </a:extLst>
                </a:gridCol>
              </a:tblGrid>
              <a:tr h="0">
                <a:tc>
                  <a:txBody>
                    <a:bodyPr/>
                    <a:lstStyle/>
                    <a:p>
                      <a:pPr>
                        <a:lnSpc>
                          <a:spcPct val="107000"/>
                        </a:lnSpc>
                        <a:spcAft>
                          <a:spcPts val="800"/>
                        </a:spcAft>
                      </a:pPr>
                      <a:r>
                        <a:rPr lang="en-GB" sz="1100" kern="100" dirty="0">
                          <a:effectLst/>
                        </a:rPr>
                        <a:t>Feature</a:t>
                      </a:r>
                      <a:endParaRPr lang="en-GB" sz="1100" kern="100" dirty="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USA (Free Market)</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North Korea (Command)</a:t>
                      </a:r>
                      <a:endParaRPr lang="en-GB" sz="1100" kern="100">
                        <a:effectLst/>
                        <a:latin typeface="Aptos"/>
                        <a:ea typeface="Aptos"/>
                        <a:cs typeface="Times New Roman" panose="02020603050405020304" pitchFamily="18" charset="0"/>
                      </a:endParaRPr>
                    </a:p>
                  </a:txBody>
                  <a:tcPr marL="9525" marR="9525" marT="9525" marB="9525" anchor="ctr"/>
                </a:tc>
                <a:extLst>
                  <a:ext uri="{0D108BD9-81ED-4DB2-BD59-A6C34878D82A}">
                    <a16:rowId xmlns:a16="http://schemas.microsoft.com/office/drawing/2014/main" val="63002488"/>
                  </a:ext>
                </a:extLst>
              </a:tr>
              <a:tr h="0">
                <a:tc>
                  <a:txBody>
                    <a:bodyPr/>
                    <a:lstStyle/>
                    <a:p>
                      <a:pPr>
                        <a:lnSpc>
                          <a:spcPct val="107000"/>
                        </a:lnSpc>
                        <a:spcAft>
                          <a:spcPts val="800"/>
                        </a:spcAft>
                      </a:pPr>
                      <a:r>
                        <a:rPr lang="en-GB" sz="1100" kern="100">
                          <a:effectLst/>
                        </a:rPr>
                        <a:t>Economic System</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Free Market</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Command</a:t>
                      </a:r>
                      <a:endParaRPr lang="en-GB" sz="1100" kern="100">
                        <a:effectLst/>
                        <a:latin typeface="Aptos"/>
                        <a:ea typeface="Aptos"/>
                        <a:cs typeface="Times New Roman" panose="02020603050405020304" pitchFamily="18" charset="0"/>
                      </a:endParaRPr>
                    </a:p>
                  </a:txBody>
                  <a:tcPr marL="9525" marR="9525" marT="9525" marB="9525" anchor="ctr"/>
                </a:tc>
                <a:extLst>
                  <a:ext uri="{0D108BD9-81ED-4DB2-BD59-A6C34878D82A}">
                    <a16:rowId xmlns:a16="http://schemas.microsoft.com/office/drawing/2014/main" val="2642507676"/>
                  </a:ext>
                </a:extLst>
              </a:tr>
              <a:tr h="0">
                <a:tc>
                  <a:txBody>
                    <a:bodyPr/>
                    <a:lstStyle/>
                    <a:p>
                      <a:pPr>
                        <a:lnSpc>
                          <a:spcPct val="107000"/>
                        </a:lnSpc>
                        <a:spcAft>
                          <a:spcPts val="800"/>
                        </a:spcAft>
                      </a:pPr>
                      <a:r>
                        <a:rPr lang="en-GB" sz="1100" kern="100">
                          <a:effectLst/>
                        </a:rPr>
                        <a:t>Key Decision-Maker</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Private individuals</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Government</a:t>
                      </a:r>
                      <a:endParaRPr lang="en-GB" sz="1100" kern="100">
                        <a:effectLst/>
                        <a:latin typeface="Aptos"/>
                        <a:ea typeface="Aptos"/>
                        <a:cs typeface="Times New Roman" panose="02020603050405020304" pitchFamily="18" charset="0"/>
                      </a:endParaRPr>
                    </a:p>
                  </a:txBody>
                  <a:tcPr marL="9525" marR="9525" marT="9525" marB="9525" anchor="ctr"/>
                </a:tc>
                <a:extLst>
                  <a:ext uri="{0D108BD9-81ED-4DB2-BD59-A6C34878D82A}">
                    <a16:rowId xmlns:a16="http://schemas.microsoft.com/office/drawing/2014/main" val="2815613994"/>
                  </a:ext>
                </a:extLst>
              </a:tr>
              <a:tr h="0">
                <a:tc>
                  <a:txBody>
                    <a:bodyPr/>
                    <a:lstStyle/>
                    <a:p>
                      <a:pPr>
                        <a:lnSpc>
                          <a:spcPct val="107000"/>
                        </a:lnSpc>
                        <a:spcAft>
                          <a:spcPts val="800"/>
                        </a:spcAft>
                      </a:pPr>
                      <a:r>
                        <a:rPr lang="en-GB" sz="1100" kern="100">
                          <a:effectLst/>
                        </a:rPr>
                        <a:t>Prices Set By</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Supply and demand</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dirty="0">
                          <a:effectLst/>
                        </a:rPr>
                        <a:t>Central planning</a:t>
                      </a:r>
                      <a:endParaRPr lang="en-GB" sz="1100" kern="100" dirty="0">
                        <a:effectLst/>
                        <a:latin typeface="Aptos"/>
                        <a:ea typeface="Aptos"/>
                        <a:cs typeface="Times New Roman" panose="02020603050405020304" pitchFamily="18" charset="0"/>
                      </a:endParaRPr>
                    </a:p>
                  </a:txBody>
                  <a:tcPr marL="9525" marR="9525" marT="9525" marB="9525" anchor="ctr"/>
                </a:tc>
                <a:extLst>
                  <a:ext uri="{0D108BD9-81ED-4DB2-BD59-A6C34878D82A}">
                    <a16:rowId xmlns:a16="http://schemas.microsoft.com/office/drawing/2014/main" val="3589436333"/>
                  </a:ext>
                </a:extLst>
              </a:tr>
            </a:tbl>
          </a:graphicData>
        </a:graphic>
      </p:graphicFrame>
      <p:sp>
        <p:nvSpPr>
          <p:cNvPr id="13" name="Rectangle 2">
            <a:extLst>
              <a:ext uri="{FF2B5EF4-FFF2-40B4-BE49-F238E27FC236}">
                <a16:creationId xmlns:a16="http://schemas.microsoft.com/office/drawing/2014/main" id="{5BB8EE22-0AB4-4FF3-B49B-C75588022440}"/>
              </a:ext>
            </a:extLst>
          </p:cNvPr>
          <p:cNvSpPr>
            <a:spLocks noChangeArrowheads="1"/>
          </p:cNvSpPr>
          <p:nvPr/>
        </p:nvSpPr>
        <p:spPr bwMode="auto">
          <a:xfrm>
            <a:off x="211680" y="235132"/>
            <a:ext cx="6434639"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ptos" charset="0"/>
                <a:ea typeface="Aptos" charset="0"/>
                <a:cs typeface="Times New Roman" panose="02020603050405020304" pitchFamily="18" charset="0"/>
              </a:rPr>
              <a:t>4. Types of Economic Systems</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ptos" charset="0"/>
                <a:ea typeface="Aptos" charset="0"/>
                <a:cs typeface="Times New Roman" panose="02020603050405020304" pitchFamily="18" charset="0"/>
              </a:rPr>
              <a:t>Task:</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ptos" charset="0"/>
                <a:ea typeface="Aptos" charset="0"/>
                <a:cs typeface="Times New Roman" panose="02020603050405020304" pitchFamily="18" charset="0"/>
              </a:rPr>
              <a:t>Explore </a:t>
            </a:r>
            <a:r>
              <a:rPr kumimoji="0" lang="en-GB" altLang="en-US" sz="1400" b="1" i="0" u="none" strike="noStrike" cap="none" normalizeH="0" baseline="0" dirty="0">
                <a:ln>
                  <a:noFill/>
                </a:ln>
                <a:solidFill>
                  <a:schemeClr val="tx1"/>
                </a:solidFill>
                <a:effectLst/>
                <a:latin typeface="Aptos" charset="0"/>
                <a:ea typeface="Aptos" charset="0"/>
                <a:cs typeface="Times New Roman" panose="02020603050405020304" pitchFamily="18" charset="0"/>
              </a:rPr>
              <a:t>free market</a:t>
            </a:r>
            <a:r>
              <a:rPr kumimoji="0" lang="en-GB" altLang="en-US" sz="1400" b="0" i="0" u="none" strike="noStrike" cap="none" normalizeH="0" baseline="0" dirty="0">
                <a:ln>
                  <a:noFill/>
                </a:ln>
                <a:solidFill>
                  <a:schemeClr val="tx1"/>
                </a:solidFill>
                <a:effectLst/>
                <a:latin typeface="Aptos" charset="0"/>
                <a:ea typeface="Aptos" charset="0"/>
                <a:cs typeface="Times New Roman" panose="02020603050405020304" pitchFamily="18" charset="0"/>
              </a:rPr>
              <a:t>, </a:t>
            </a:r>
            <a:r>
              <a:rPr kumimoji="0" lang="en-GB" altLang="en-US" sz="1400" b="1" i="0" u="none" strike="noStrike" cap="none" normalizeH="0" baseline="0" dirty="0">
                <a:ln>
                  <a:noFill/>
                </a:ln>
                <a:solidFill>
                  <a:schemeClr val="tx1"/>
                </a:solidFill>
                <a:effectLst/>
                <a:latin typeface="Aptos" charset="0"/>
                <a:ea typeface="Aptos" charset="0"/>
                <a:cs typeface="Times New Roman" panose="02020603050405020304" pitchFamily="18" charset="0"/>
              </a:rPr>
              <a:t>command</a:t>
            </a:r>
            <a:r>
              <a:rPr kumimoji="0" lang="en-GB" altLang="en-US" sz="1400" b="0" i="0" u="none" strike="noStrike" cap="none" normalizeH="0" baseline="0" dirty="0">
                <a:ln>
                  <a:noFill/>
                </a:ln>
                <a:solidFill>
                  <a:schemeClr val="tx1"/>
                </a:solidFill>
                <a:effectLst/>
                <a:latin typeface="Aptos" charset="0"/>
                <a:ea typeface="Aptos" charset="0"/>
                <a:cs typeface="Times New Roman" panose="02020603050405020304" pitchFamily="18" charset="0"/>
              </a:rPr>
              <a:t>, and </a:t>
            </a:r>
            <a:r>
              <a:rPr kumimoji="0" lang="en-GB" altLang="en-US" sz="1400" b="1" i="0" u="none" strike="noStrike" cap="none" normalizeH="0" baseline="0" dirty="0">
                <a:ln>
                  <a:noFill/>
                </a:ln>
                <a:solidFill>
                  <a:schemeClr val="tx1"/>
                </a:solidFill>
                <a:effectLst/>
                <a:latin typeface="Aptos" charset="0"/>
                <a:ea typeface="Aptos" charset="0"/>
                <a:cs typeface="Times New Roman" panose="02020603050405020304" pitchFamily="18" charset="0"/>
              </a:rPr>
              <a:t>mixed economies</a:t>
            </a:r>
            <a:r>
              <a:rPr kumimoji="0" lang="en-GB" altLang="en-US" sz="1400" b="0" i="0" u="none" strike="noStrike" cap="none" normalizeH="0" baseline="0" dirty="0">
                <a:ln>
                  <a:noFill/>
                </a:ln>
                <a:solidFill>
                  <a:schemeClr val="tx1"/>
                </a:solidFill>
                <a:effectLst/>
                <a:latin typeface="Aptos" charset="0"/>
                <a:ea typeface="Aptos" charset="0"/>
                <a:cs typeface="Times New Roman" panose="02020603050405020304" pitchFamily="18" charset="0"/>
              </a:rPr>
              <a:t>. What are their features and differences?</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1" i="0" u="none" strike="noStrike" cap="none" normalizeH="0" baseline="0" dirty="0">
              <a:ln>
                <a:noFill/>
              </a:ln>
              <a:solidFill>
                <a:schemeClr val="tx1"/>
              </a:solidFill>
              <a:effectLst/>
              <a:latin typeface="Aptos" charset="0"/>
              <a:ea typeface="Aptos"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ptos" charset="0"/>
                <a:ea typeface="Aptos" charset="0"/>
                <a:cs typeface="Times New Roman" panose="02020603050405020304" pitchFamily="18" charset="0"/>
              </a:rPr>
              <a:t>Activity:</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ptos" charset="0"/>
                <a:ea typeface="Aptos" charset="0"/>
                <a:cs typeface="Times New Roman" panose="02020603050405020304" pitchFamily="18" charset="0"/>
              </a:rPr>
              <a:t>Choose two countries (e.g., USA and North Korea). Create a </a:t>
            </a:r>
            <a:r>
              <a:rPr kumimoji="0" lang="en-GB" altLang="en-US" sz="1400" b="1" i="0" u="none" strike="noStrike" cap="none" normalizeH="0" baseline="0" dirty="0">
                <a:ln>
                  <a:noFill/>
                </a:ln>
                <a:solidFill>
                  <a:schemeClr val="tx1"/>
                </a:solidFill>
                <a:effectLst/>
                <a:latin typeface="Aptos" charset="0"/>
                <a:ea typeface="Aptos" charset="0"/>
                <a:cs typeface="Times New Roman" panose="02020603050405020304" pitchFamily="18" charset="0"/>
              </a:rPr>
              <a:t>comparison chart</a:t>
            </a:r>
            <a:r>
              <a:rPr kumimoji="0" lang="en-GB" altLang="en-US" sz="1400" b="0" i="0" u="none" strike="noStrike" cap="none" normalizeH="0" baseline="0" dirty="0">
                <a:ln>
                  <a:noFill/>
                </a:ln>
                <a:solidFill>
                  <a:schemeClr val="tx1"/>
                </a:solidFill>
                <a:effectLst/>
                <a:latin typeface="Aptos" charset="0"/>
                <a:ea typeface="Aptos" charset="0"/>
                <a:cs typeface="Times New Roman" panose="02020603050405020304" pitchFamily="18" charset="0"/>
              </a:rPr>
              <a:t> showing:</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chemeClr val="tx1"/>
                </a:solidFill>
                <a:effectLst/>
                <a:latin typeface="Aptos" charset="0"/>
                <a:ea typeface="Aptos" charset="0"/>
                <a:cs typeface="Times New Roman" panose="02020603050405020304" pitchFamily="18" charset="0"/>
              </a:rPr>
              <a:t>Type of economy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chemeClr val="tx1"/>
                </a:solidFill>
                <a:effectLst/>
                <a:latin typeface="Aptos" charset="0"/>
                <a:ea typeface="Aptos" charset="0"/>
                <a:cs typeface="Times New Roman" panose="02020603050405020304" pitchFamily="18" charset="0"/>
              </a:rPr>
              <a:t>Who makes economic decisions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chemeClr val="tx1"/>
                </a:solidFill>
                <a:effectLst/>
                <a:latin typeface="Aptos" charset="0"/>
                <a:ea typeface="Aptos" charset="0"/>
                <a:cs typeface="Times New Roman" panose="02020603050405020304" pitchFamily="18" charset="0"/>
              </a:rPr>
              <a:t>How resources are allocated</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1" i="0" u="none" strike="noStrike" cap="none" normalizeH="0" baseline="0" dirty="0">
              <a:ln>
                <a:noFill/>
              </a:ln>
              <a:solidFill>
                <a:schemeClr val="tx1"/>
              </a:solidFill>
              <a:effectLst/>
              <a:latin typeface="Aptos" charset="0"/>
              <a:ea typeface="Aptos"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ptos" charset="0"/>
                <a:ea typeface="Aptos" charset="0"/>
                <a:cs typeface="Times New Roman" panose="02020603050405020304" pitchFamily="18" charset="0"/>
              </a:rPr>
              <a:t>Example:</a:t>
            </a:r>
            <a:endParaRPr kumimoji="0" lang="en-GB"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6383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BF722-800B-44DB-ACA5-7410A6911156}"/>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0" name="Slide Number Placeholder 9">
            <a:extLst>
              <a:ext uri="{FF2B5EF4-FFF2-40B4-BE49-F238E27FC236}">
                <a16:creationId xmlns:a16="http://schemas.microsoft.com/office/drawing/2014/main" id="{8AE485B3-2C46-423C-BFAE-14B67FB153F0}"/>
              </a:ext>
            </a:extLst>
          </p:cNvPr>
          <p:cNvSpPr>
            <a:spLocks noGrp="1"/>
          </p:cNvSpPr>
          <p:nvPr>
            <p:ph type="sldNum" sz="quarter" idx="12"/>
          </p:nvPr>
        </p:nvSpPr>
        <p:spPr/>
        <p:txBody>
          <a:bodyPr/>
          <a:lstStyle/>
          <a:p>
            <a:fld id="{21C20057-CE16-4863-B1F2-6747A8A7684F}" type="slidenum">
              <a:rPr lang="en-GB" smtClean="0"/>
              <a:t>27</a:t>
            </a:fld>
            <a:endParaRPr lang="en-GB"/>
          </a:p>
        </p:txBody>
      </p:sp>
      <p:sp>
        <p:nvSpPr>
          <p:cNvPr id="11" name="Rectangle 10">
            <a:extLst>
              <a:ext uri="{FF2B5EF4-FFF2-40B4-BE49-F238E27FC236}">
                <a16:creationId xmlns:a16="http://schemas.microsoft.com/office/drawing/2014/main" id="{CA50108E-B060-4702-B15E-B86057D254F5}"/>
              </a:ext>
            </a:extLst>
          </p:cNvPr>
          <p:cNvSpPr/>
          <p:nvPr/>
        </p:nvSpPr>
        <p:spPr>
          <a:xfrm>
            <a:off x="196484" y="197200"/>
            <a:ext cx="6485021" cy="3536224"/>
          </a:xfrm>
          <a:prstGeom prst="rect">
            <a:avLst/>
          </a:prstGeom>
        </p:spPr>
        <p:txBody>
          <a:bodyPr wrap="square">
            <a:spAutoFit/>
          </a:bodyPr>
          <a:lstStyle/>
          <a:p>
            <a:pPr>
              <a:lnSpc>
                <a:spcPct val="107000"/>
              </a:lnSpc>
              <a:spcAft>
                <a:spcPts val="800"/>
              </a:spcAft>
            </a:pPr>
            <a:r>
              <a:rPr lang="en-GB" sz="1400" b="1" kern="100" dirty="0">
                <a:latin typeface="Aptos"/>
                <a:ea typeface="Aptos"/>
                <a:cs typeface="Times New Roman" panose="02020603050405020304" pitchFamily="18" charset="0"/>
              </a:rPr>
              <a:t>5. Factors of Production</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b="1" kern="100" dirty="0">
                <a:latin typeface="Aptos"/>
                <a:ea typeface="Aptos"/>
                <a:cs typeface="Times New Roman" panose="02020603050405020304" pitchFamily="18" charset="0"/>
              </a:rPr>
              <a:t>Task:</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kern="100" dirty="0">
                <a:latin typeface="Aptos"/>
                <a:ea typeface="Aptos"/>
                <a:cs typeface="Times New Roman" panose="02020603050405020304" pitchFamily="18" charset="0"/>
              </a:rPr>
              <a:t>Learn about the four factors of production: </a:t>
            </a:r>
            <a:r>
              <a:rPr lang="en-GB" sz="1400" b="1" kern="100" dirty="0">
                <a:latin typeface="Aptos"/>
                <a:ea typeface="Aptos"/>
                <a:cs typeface="Times New Roman" panose="02020603050405020304" pitchFamily="18" charset="0"/>
              </a:rPr>
              <a:t>land, labour, capital, enterprise</a:t>
            </a:r>
            <a:r>
              <a:rPr lang="en-GB" sz="1400" kern="100" dirty="0">
                <a:latin typeface="Aptos"/>
                <a:ea typeface="Aptos"/>
                <a:cs typeface="Times New Roman" panose="02020603050405020304" pitchFamily="18" charset="0"/>
              </a:rPr>
              <a:t>.</a:t>
            </a:r>
          </a:p>
          <a:p>
            <a:pPr>
              <a:lnSpc>
                <a:spcPct val="107000"/>
              </a:lnSpc>
              <a:spcAft>
                <a:spcPts val="800"/>
              </a:spcAft>
            </a:pPr>
            <a:r>
              <a:rPr lang="en-GB" sz="1400" b="1" kern="100" dirty="0">
                <a:latin typeface="Aptos"/>
                <a:ea typeface="Aptos"/>
                <a:cs typeface="Times New Roman" panose="02020603050405020304" pitchFamily="18" charset="0"/>
              </a:rPr>
              <a:t>Activity:</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kern="100" dirty="0">
                <a:latin typeface="Aptos"/>
                <a:ea typeface="Aptos"/>
                <a:cs typeface="Times New Roman" panose="02020603050405020304" pitchFamily="18" charset="0"/>
              </a:rPr>
              <a:t>Pick a common product (e.g., a chocolate bar) and identify how each factor contributes to its production. Present in a paragraph or diagram.</a:t>
            </a:r>
          </a:p>
          <a:p>
            <a:pPr>
              <a:lnSpc>
                <a:spcPct val="107000"/>
              </a:lnSpc>
              <a:spcAft>
                <a:spcPts val="800"/>
              </a:spcAft>
            </a:pPr>
            <a:r>
              <a:rPr lang="en-GB" sz="1400" b="1" kern="100" dirty="0">
                <a:latin typeface="Aptos"/>
                <a:ea typeface="Aptos"/>
                <a:cs typeface="Times New Roman" panose="02020603050405020304" pitchFamily="18" charset="0"/>
              </a:rPr>
              <a:t>Example:</a:t>
            </a:r>
            <a:endParaRPr lang="en-GB" sz="1400" kern="100" dirty="0">
              <a:latin typeface="Aptos"/>
              <a:ea typeface="Aptos"/>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b="1" kern="100" dirty="0">
                <a:latin typeface="Aptos"/>
                <a:ea typeface="Aptos"/>
                <a:cs typeface="Times New Roman" panose="02020603050405020304" pitchFamily="18" charset="0"/>
              </a:rPr>
              <a:t>Land:</a:t>
            </a:r>
            <a:r>
              <a:rPr lang="en-GB" sz="1400" kern="100" dirty="0">
                <a:latin typeface="Aptos"/>
                <a:ea typeface="Aptos"/>
                <a:cs typeface="Times New Roman" panose="02020603050405020304" pitchFamily="18" charset="0"/>
              </a:rPr>
              <a:t> Cocoa beans from Ghana</a:t>
            </a:r>
          </a:p>
          <a:p>
            <a:pPr marL="342900" lvl="0" indent="-342900">
              <a:lnSpc>
                <a:spcPct val="107000"/>
              </a:lnSpc>
              <a:spcAft>
                <a:spcPts val="800"/>
              </a:spcAft>
              <a:buSzPts val="1000"/>
              <a:buFont typeface="Symbol" panose="05050102010706020507" pitchFamily="18" charset="2"/>
              <a:buChar char=""/>
              <a:tabLst>
                <a:tab pos="457200" algn="l"/>
              </a:tabLst>
            </a:pPr>
            <a:r>
              <a:rPr lang="en-GB" sz="1400" b="1" kern="100" dirty="0">
                <a:latin typeface="Aptos"/>
                <a:ea typeface="Aptos"/>
                <a:cs typeface="Times New Roman" panose="02020603050405020304" pitchFamily="18" charset="0"/>
              </a:rPr>
              <a:t>Labour:</a:t>
            </a:r>
            <a:r>
              <a:rPr lang="en-GB" sz="1400" kern="100" dirty="0">
                <a:latin typeface="Aptos"/>
                <a:ea typeface="Aptos"/>
                <a:cs typeface="Times New Roman" panose="02020603050405020304" pitchFamily="18" charset="0"/>
              </a:rPr>
              <a:t> Workers in the factory</a:t>
            </a:r>
          </a:p>
          <a:p>
            <a:pPr marL="342900" lvl="0" indent="-342900">
              <a:lnSpc>
                <a:spcPct val="107000"/>
              </a:lnSpc>
              <a:spcAft>
                <a:spcPts val="800"/>
              </a:spcAft>
              <a:buSzPts val="1000"/>
              <a:buFont typeface="Symbol" panose="05050102010706020507" pitchFamily="18" charset="2"/>
              <a:buChar char=""/>
              <a:tabLst>
                <a:tab pos="457200" algn="l"/>
              </a:tabLst>
            </a:pPr>
            <a:r>
              <a:rPr lang="en-GB" sz="1400" b="1" kern="100" dirty="0">
                <a:latin typeface="Aptos"/>
                <a:ea typeface="Aptos"/>
                <a:cs typeface="Times New Roman" panose="02020603050405020304" pitchFamily="18" charset="0"/>
              </a:rPr>
              <a:t>Capital:</a:t>
            </a:r>
            <a:r>
              <a:rPr lang="en-GB" sz="1400" kern="100" dirty="0">
                <a:latin typeface="Aptos"/>
                <a:ea typeface="Aptos"/>
                <a:cs typeface="Times New Roman" panose="02020603050405020304" pitchFamily="18" charset="0"/>
              </a:rPr>
              <a:t> Machinery for packaging</a:t>
            </a:r>
          </a:p>
          <a:p>
            <a:r>
              <a:rPr lang="en-GB" sz="1400" b="1" dirty="0">
                <a:latin typeface="Aptos"/>
                <a:ea typeface="Aptos"/>
                <a:cs typeface="Times New Roman" panose="02020603050405020304" pitchFamily="18" charset="0"/>
              </a:rPr>
              <a:t>Enterprise:</a:t>
            </a:r>
            <a:r>
              <a:rPr lang="en-GB" sz="1400" dirty="0">
                <a:latin typeface="Aptos"/>
                <a:ea typeface="Aptos"/>
                <a:cs typeface="Times New Roman" panose="02020603050405020304" pitchFamily="18" charset="0"/>
              </a:rPr>
              <a:t> The owner who organises the process and takes financial risk</a:t>
            </a:r>
            <a:endParaRPr lang="en-GB" sz="1400" dirty="0"/>
          </a:p>
        </p:txBody>
      </p:sp>
    </p:spTree>
    <p:extLst>
      <p:ext uri="{BB962C8B-B14F-4D97-AF65-F5344CB8AC3E}">
        <p14:creationId xmlns:p14="http://schemas.microsoft.com/office/powerpoint/2010/main" val="3458647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BF722-800B-44DB-ACA5-7410A6911156}"/>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0" name="Slide Number Placeholder 9">
            <a:extLst>
              <a:ext uri="{FF2B5EF4-FFF2-40B4-BE49-F238E27FC236}">
                <a16:creationId xmlns:a16="http://schemas.microsoft.com/office/drawing/2014/main" id="{8AE485B3-2C46-423C-BFAE-14B67FB153F0}"/>
              </a:ext>
            </a:extLst>
          </p:cNvPr>
          <p:cNvSpPr>
            <a:spLocks noGrp="1"/>
          </p:cNvSpPr>
          <p:nvPr>
            <p:ph type="sldNum" sz="quarter" idx="12"/>
          </p:nvPr>
        </p:nvSpPr>
        <p:spPr/>
        <p:txBody>
          <a:bodyPr/>
          <a:lstStyle/>
          <a:p>
            <a:fld id="{21C20057-CE16-4863-B1F2-6747A8A7684F}" type="slidenum">
              <a:rPr lang="en-GB" smtClean="0"/>
              <a:t>28</a:t>
            </a:fld>
            <a:endParaRPr lang="en-GB"/>
          </a:p>
        </p:txBody>
      </p:sp>
      <p:sp>
        <p:nvSpPr>
          <p:cNvPr id="2" name="Rectangle 1">
            <a:extLst>
              <a:ext uri="{FF2B5EF4-FFF2-40B4-BE49-F238E27FC236}">
                <a16:creationId xmlns:a16="http://schemas.microsoft.com/office/drawing/2014/main" id="{236D5E9F-C2BA-4E54-A5A9-724D35336583}"/>
              </a:ext>
            </a:extLst>
          </p:cNvPr>
          <p:cNvSpPr/>
          <p:nvPr/>
        </p:nvSpPr>
        <p:spPr>
          <a:xfrm>
            <a:off x="258679" y="197200"/>
            <a:ext cx="6340642" cy="10173939"/>
          </a:xfrm>
          <a:prstGeom prst="rect">
            <a:avLst/>
          </a:prstGeom>
        </p:spPr>
        <p:txBody>
          <a:bodyPr wrap="square">
            <a:spAutoFit/>
          </a:bodyPr>
          <a:lstStyle/>
          <a:p>
            <a:pPr>
              <a:lnSpc>
                <a:spcPct val="107000"/>
              </a:lnSpc>
              <a:spcAft>
                <a:spcPts val="800"/>
              </a:spcAft>
            </a:pPr>
            <a:r>
              <a:rPr lang="en-GB" sz="1400" b="1" kern="100" dirty="0">
                <a:latin typeface="Aptos"/>
                <a:ea typeface="Aptos"/>
                <a:cs typeface="Times New Roman" panose="02020603050405020304" pitchFamily="18" charset="0"/>
              </a:rPr>
              <a:t>6. Role of Government in the Economy</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b="1" kern="100" dirty="0">
                <a:latin typeface="Aptos"/>
                <a:ea typeface="Aptos"/>
                <a:cs typeface="Times New Roman" panose="02020603050405020304" pitchFamily="18" charset="0"/>
              </a:rPr>
              <a:t>Task:</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kern="100" dirty="0">
                <a:latin typeface="Aptos"/>
                <a:ea typeface="Aptos"/>
                <a:cs typeface="Times New Roman" panose="02020603050405020304" pitchFamily="18" charset="0"/>
              </a:rPr>
              <a:t>Research how governments influence the economy via </a:t>
            </a:r>
            <a:r>
              <a:rPr lang="en-GB" sz="1400" b="1" kern="100" dirty="0">
                <a:latin typeface="Aptos"/>
                <a:ea typeface="Aptos"/>
                <a:cs typeface="Times New Roman" panose="02020603050405020304" pitchFamily="18" charset="0"/>
              </a:rPr>
              <a:t>taxation, spending, and regulations</a:t>
            </a:r>
            <a:r>
              <a:rPr lang="en-GB" sz="1400" kern="100" dirty="0">
                <a:latin typeface="Aptos"/>
                <a:ea typeface="Aptos"/>
                <a:cs typeface="Times New Roman" panose="02020603050405020304" pitchFamily="18" charset="0"/>
              </a:rPr>
              <a:t>.</a:t>
            </a:r>
          </a:p>
          <a:p>
            <a:pPr>
              <a:lnSpc>
                <a:spcPct val="107000"/>
              </a:lnSpc>
              <a:spcAft>
                <a:spcPts val="800"/>
              </a:spcAft>
            </a:pPr>
            <a:r>
              <a:rPr lang="en-GB" sz="1400" b="1" kern="100" dirty="0">
                <a:latin typeface="Aptos"/>
                <a:ea typeface="Aptos"/>
                <a:cs typeface="Times New Roman" panose="02020603050405020304" pitchFamily="18" charset="0"/>
              </a:rPr>
              <a:t>Activity:</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kern="100" dirty="0">
                <a:latin typeface="Aptos"/>
                <a:ea typeface="Aptos"/>
                <a:cs typeface="Times New Roman" panose="02020603050405020304" pitchFamily="18" charset="0"/>
              </a:rPr>
              <a:t>Find a recent news article (e.g., BBC, Guardian) on a government economic policy (like tax cuts, subsidies, or increasing benefits).</a:t>
            </a:r>
          </a:p>
          <a:p>
            <a:pPr marL="342900" lvl="0" indent="-342900">
              <a:lnSpc>
                <a:spcPct val="107000"/>
              </a:lnSpc>
              <a:spcAft>
                <a:spcPts val="800"/>
              </a:spcAft>
              <a:buSzPts val="1000"/>
              <a:buFont typeface="Symbol" panose="05050102010706020507" pitchFamily="18" charset="2"/>
              <a:buChar char=""/>
              <a:tabLst>
                <a:tab pos="457200" algn="l"/>
              </a:tabLst>
            </a:pPr>
            <a:r>
              <a:rPr lang="en-GB" sz="1400" kern="100" dirty="0">
                <a:latin typeface="Aptos"/>
                <a:ea typeface="Aptos"/>
                <a:cs typeface="Times New Roman" panose="02020603050405020304" pitchFamily="18" charset="0"/>
              </a:rPr>
              <a:t>Summarise what the policy is</a:t>
            </a:r>
          </a:p>
          <a:p>
            <a:pPr marL="342900" lvl="0" indent="-342900">
              <a:lnSpc>
                <a:spcPct val="107000"/>
              </a:lnSpc>
              <a:spcAft>
                <a:spcPts val="800"/>
              </a:spcAft>
              <a:buSzPts val="1000"/>
              <a:buFont typeface="Symbol" panose="05050102010706020507" pitchFamily="18" charset="2"/>
              <a:buChar char=""/>
              <a:tabLst>
                <a:tab pos="457200" algn="l"/>
              </a:tabLst>
            </a:pPr>
            <a:r>
              <a:rPr lang="en-GB" sz="1400" kern="100" dirty="0">
                <a:latin typeface="Aptos"/>
                <a:ea typeface="Aptos"/>
                <a:cs typeface="Times New Roman" panose="02020603050405020304" pitchFamily="18" charset="0"/>
              </a:rPr>
              <a:t>Explain who benefits or loses from it</a:t>
            </a:r>
          </a:p>
          <a:p>
            <a:pPr>
              <a:lnSpc>
                <a:spcPct val="107000"/>
              </a:lnSpc>
              <a:spcAft>
                <a:spcPts val="800"/>
              </a:spcAft>
            </a:pPr>
            <a:r>
              <a:rPr lang="en-GB" sz="1400" b="1" kern="100" dirty="0">
                <a:latin typeface="Aptos"/>
                <a:ea typeface="Aptos"/>
                <a:cs typeface="Times New Roman" panose="02020603050405020304" pitchFamily="18" charset="0"/>
              </a:rPr>
              <a:t>Example:</a:t>
            </a:r>
            <a:endParaRPr lang="en-GB" sz="1400" kern="100" dirty="0">
              <a:latin typeface="Aptos"/>
              <a:ea typeface="Aptos"/>
              <a:cs typeface="Times New Roman" panose="02020603050405020304" pitchFamily="18" charset="0"/>
            </a:endParaRPr>
          </a:p>
          <a:p>
            <a:r>
              <a:rPr lang="en-GB" sz="1400" b="1" dirty="0">
                <a:latin typeface="Aptos"/>
                <a:ea typeface="Aptos"/>
                <a:cs typeface="Times New Roman" panose="02020603050405020304" pitchFamily="18" charset="0"/>
              </a:rPr>
              <a:t>Policy:</a:t>
            </a:r>
            <a:r>
              <a:rPr lang="en-GB" sz="1400" dirty="0">
                <a:latin typeface="Aptos"/>
                <a:ea typeface="Aptos"/>
                <a:cs typeface="Times New Roman" panose="02020603050405020304" pitchFamily="18" charset="0"/>
              </a:rPr>
              <a:t> The UK increases the National Minimum Wage</a:t>
            </a:r>
            <a:br>
              <a:rPr lang="en-GB" sz="1400" dirty="0">
                <a:latin typeface="Aptos"/>
                <a:ea typeface="Aptos"/>
                <a:cs typeface="Times New Roman" panose="02020603050405020304" pitchFamily="18" charset="0"/>
              </a:rPr>
            </a:br>
            <a:r>
              <a:rPr lang="en-GB" sz="1400" b="1" dirty="0">
                <a:latin typeface="Aptos"/>
                <a:ea typeface="Aptos"/>
                <a:cs typeface="Times New Roman" panose="02020603050405020304" pitchFamily="18" charset="0"/>
              </a:rPr>
              <a:t>Effect:</a:t>
            </a:r>
            <a:r>
              <a:rPr lang="en-GB" sz="1400" dirty="0">
                <a:latin typeface="Aptos"/>
                <a:ea typeface="Aptos"/>
                <a:cs typeface="Times New Roman" panose="02020603050405020304" pitchFamily="18" charset="0"/>
              </a:rPr>
              <a:t> Workers earn more, but small businesses may face higher costs</a:t>
            </a:r>
          </a:p>
          <a:p>
            <a:endParaRPr lang="en-GB" sz="1400" dirty="0">
              <a:latin typeface="Aptos"/>
              <a:cs typeface="Times New Roman" panose="02020603050405020304" pitchFamily="18" charset="0"/>
            </a:endParaRPr>
          </a:p>
          <a:p>
            <a:r>
              <a:rPr lang="en-GB" dirty="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400" dirty="0"/>
          </a:p>
        </p:txBody>
      </p:sp>
    </p:spTree>
    <p:extLst>
      <p:ext uri="{BB962C8B-B14F-4D97-AF65-F5344CB8AC3E}">
        <p14:creationId xmlns:p14="http://schemas.microsoft.com/office/powerpoint/2010/main" val="2720522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BF722-800B-44DB-ACA5-7410A6911156}"/>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0" name="Slide Number Placeholder 9">
            <a:extLst>
              <a:ext uri="{FF2B5EF4-FFF2-40B4-BE49-F238E27FC236}">
                <a16:creationId xmlns:a16="http://schemas.microsoft.com/office/drawing/2014/main" id="{8AE485B3-2C46-423C-BFAE-14B67FB153F0}"/>
              </a:ext>
            </a:extLst>
          </p:cNvPr>
          <p:cNvSpPr>
            <a:spLocks noGrp="1"/>
          </p:cNvSpPr>
          <p:nvPr>
            <p:ph type="sldNum" sz="quarter" idx="12"/>
          </p:nvPr>
        </p:nvSpPr>
        <p:spPr/>
        <p:txBody>
          <a:bodyPr/>
          <a:lstStyle/>
          <a:p>
            <a:fld id="{21C20057-CE16-4863-B1F2-6747A8A7684F}" type="slidenum">
              <a:rPr lang="en-GB" smtClean="0"/>
              <a:t>29</a:t>
            </a:fld>
            <a:endParaRPr lang="en-GB"/>
          </a:p>
        </p:txBody>
      </p:sp>
      <p:sp>
        <p:nvSpPr>
          <p:cNvPr id="2" name="Rectangle 1">
            <a:extLst>
              <a:ext uri="{FF2B5EF4-FFF2-40B4-BE49-F238E27FC236}">
                <a16:creationId xmlns:a16="http://schemas.microsoft.com/office/drawing/2014/main" id="{651314E1-C15E-45E4-9281-EA8FFA3FEFD4}"/>
              </a:ext>
            </a:extLst>
          </p:cNvPr>
          <p:cNvSpPr/>
          <p:nvPr/>
        </p:nvSpPr>
        <p:spPr>
          <a:xfrm>
            <a:off x="216568" y="316020"/>
            <a:ext cx="6424863" cy="2208682"/>
          </a:xfrm>
          <a:prstGeom prst="rect">
            <a:avLst/>
          </a:prstGeom>
        </p:spPr>
        <p:txBody>
          <a:bodyPr wrap="square">
            <a:spAutoFit/>
          </a:bodyPr>
          <a:lstStyle/>
          <a:p>
            <a:pPr>
              <a:lnSpc>
                <a:spcPct val="107000"/>
              </a:lnSpc>
              <a:spcAft>
                <a:spcPts val="800"/>
              </a:spcAft>
            </a:pPr>
            <a:r>
              <a:rPr lang="en-GB" sz="1400" b="1" kern="100" dirty="0">
                <a:latin typeface="Aptos"/>
                <a:ea typeface="Aptos"/>
                <a:cs typeface="Times New Roman" panose="02020603050405020304" pitchFamily="18" charset="0"/>
              </a:rPr>
              <a:t>7. Inflation and Prices</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b="1" kern="100" dirty="0">
                <a:latin typeface="Aptos"/>
                <a:ea typeface="Aptos"/>
                <a:cs typeface="Times New Roman" panose="02020603050405020304" pitchFamily="18" charset="0"/>
              </a:rPr>
              <a:t>Task:</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kern="100" dirty="0">
                <a:latin typeface="Aptos"/>
                <a:ea typeface="Aptos"/>
                <a:cs typeface="Times New Roman" panose="02020603050405020304" pitchFamily="18" charset="0"/>
              </a:rPr>
              <a:t>Understand what </a:t>
            </a:r>
            <a:r>
              <a:rPr lang="en-GB" sz="1400" b="1" kern="100" dirty="0">
                <a:latin typeface="Aptos"/>
                <a:ea typeface="Aptos"/>
                <a:cs typeface="Times New Roman" panose="02020603050405020304" pitchFamily="18" charset="0"/>
              </a:rPr>
              <a:t>inflation</a:t>
            </a:r>
            <a:r>
              <a:rPr lang="en-GB" sz="1400" kern="100" dirty="0">
                <a:latin typeface="Aptos"/>
                <a:ea typeface="Aptos"/>
                <a:cs typeface="Times New Roman" panose="02020603050405020304" pitchFamily="18" charset="0"/>
              </a:rPr>
              <a:t> is and why rising prices affect people differently.</a:t>
            </a:r>
          </a:p>
          <a:p>
            <a:pPr>
              <a:lnSpc>
                <a:spcPct val="107000"/>
              </a:lnSpc>
              <a:spcAft>
                <a:spcPts val="800"/>
              </a:spcAft>
            </a:pPr>
            <a:r>
              <a:rPr lang="en-GB" sz="1400" b="1" kern="100" dirty="0">
                <a:latin typeface="Aptos"/>
                <a:ea typeface="Aptos"/>
                <a:cs typeface="Times New Roman" panose="02020603050405020304" pitchFamily="18" charset="0"/>
              </a:rPr>
              <a:t>Activity:</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kern="100" dirty="0">
                <a:latin typeface="Aptos"/>
                <a:ea typeface="Aptos"/>
                <a:cs typeface="Times New Roman" panose="02020603050405020304" pitchFamily="18" charset="0"/>
              </a:rPr>
              <a:t>Pick 3 everyday items (e.g., loaf of bread, cinema ticket, train fare). Research prices 10 years ago vs. today and calculate the percentage increase.</a:t>
            </a:r>
          </a:p>
          <a:p>
            <a:pPr>
              <a:lnSpc>
                <a:spcPct val="107000"/>
              </a:lnSpc>
              <a:spcAft>
                <a:spcPts val="800"/>
              </a:spcAft>
            </a:pPr>
            <a:r>
              <a:rPr lang="en-GB" sz="1400" b="1" kern="100" dirty="0">
                <a:latin typeface="Aptos"/>
                <a:ea typeface="Aptos"/>
                <a:cs typeface="Times New Roman" panose="02020603050405020304" pitchFamily="18" charset="0"/>
              </a:rPr>
              <a:t>Example:</a:t>
            </a:r>
            <a:endParaRPr lang="en-GB" sz="1400" kern="100" dirty="0">
              <a:latin typeface="Aptos"/>
              <a:ea typeface="Aptos"/>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F9D5EB1-27F3-4F04-80E7-DBA1A5AD7F14}"/>
              </a:ext>
            </a:extLst>
          </p:cNvPr>
          <p:cNvGraphicFramePr>
            <a:graphicFrameLocks noGrp="1"/>
          </p:cNvGraphicFramePr>
          <p:nvPr>
            <p:extLst>
              <p:ext uri="{D42A27DB-BD31-4B8C-83A1-F6EECF244321}">
                <p14:modId xmlns:p14="http://schemas.microsoft.com/office/powerpoint/2010/main" val="2099198286"/>
              </p:ext>
            </p:extLst>
          </p:nvPr>
        </p:nvGraphicFramePr>
        <p:xfrm>
          <a:off x="471487" y="2582540"/>
          <a:ext cx="5915024" cy="762000"/>
        </p:xfrm>
        <a:graphic>
          <a:graphicData uri="http://schemas.openxmlformats.org/drawingml/2006/table">
            <a:tbl>
              <a:tblPr firstRow="1" firstCol="1" bandRow="1">
                <a:tableStyleId>{5C22544A-7EE6-4342-B048-85BDC9FD1C3A}</a:tableStyleId>
              </a:tblPr>
              <a:tblGrid>
                <a:gridCol w="1478756">
                  <a:extLst>
                    <a:ext uri="{9D8B030D-6E8A-4147-A177-3AD203B41FA5}">
                      <a16:colId xmlns:a16="http://schemas.microsoft.com/office/drawing/2014/main" val="3665078856"/>
                    </a:ext>
                  </a:extLst>
                </a:gridCol>
                <a:gridCol w="1478756">
                  <a:extLst>
                    <a:ext uri="{9D8B030D-6E8A-4147-A177-3AD203B41FA5}">
                      <a16:colId xmlns:a16="http://schemas.microsoft.com/office/drawing/2014/main" val="3517563075"/>
                    </a:ext>
                  </a:extLst>
                </a:gridCol>
                <a:gridCol w="1478756">
                  <a:extLst>
                    <a:ext uri="{9D8B030D-6E8A-4147-A177-3AD203B41FA5}">
                      <a16:colId xmlns:a16="http://schemas.microsoft.com/office/drawing/2014/main" val="4195430850"/>
                    </a:ext>
                  </a:extLst>
                </a:gridCol>
                <a:gridCol w="1478756">
                  <a:extLst>
                    <a:ext uri="{9D8B030D-6E8A-4147-A177-3AD203B41FA5}">
                      <a16:colId xmlns:a16="http://schemas.microsoft.com/office/drawing/2014/main" val="3291388723"/>
                    </a:ext>
                  </a:extLst>
                </a:gridCol>
              </a:tblGrid>
              <a:tr h="0">
                <a:tc>
                  <a:txBody>
                    <a:bodyPr/>
                    <a:lstStyle/>
                    <a:p>
                      <a:pPr>
                        <a:lnSpc>
                          <a:spcPct val="107000"/>
                        </a:lnSpc>
                        <a:spcAft>
                          <a:spcPts val="800"/>
                        </a:spcAft>
                      </a:pPr>
                      <a:r>
                        <a:rPr lang="en-GB" sz="1100" kern="100">
                          <a:effectLst/>
                        </a:rPr>
                        <a:t>Item</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Price in 2015</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Price in 2025</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 Increase</a:t>
                      </a:r>
                      <a:endParaRPr lang="en-GB" sz="1100" kern="100">
                        <a:effectLst/>
                        <a:latin typeface="Aptos"/>
                        <a:ea typeface="Aptos"/>
                        <a:cs typeface="Times New Roman" panose="02020603050405020304" pitchFamily="18" charset="0"/>
                      </a:endParaRPr>
                    </a:p>
                  </a:txBody>
                  <a:tcPr marL="9525" marR="9525" marT="9525" marB="9525" anchor="ctr"/>
                </a:tc>
                <a:extLst>
                  <a:ext uri="{0D108BD9-81ED-4DB2-BD59-A6C34878D82A}">
                    <a16:rowId xmlns:a16="http://schemas.microsoft.com/office/drawing/2014/main" val="1748161123"/>
                  </a:ext>
                </a:extLst>
              </a:tr>
              <a:tr h="0">
                <a:tc>
                  <a:txBody>
                    <a:bodyPr/>
                    <a:lstStyle/>
                    <a:p>
                      <a:pPr>
                        <a:lnSpc>
                          <a:spcPct val="107000"/>
                        </a:lnSpc>
                        <a:spcAft>
                          <a:spcPts val="800"/>
                        </a:spcAft>
                      </a:pPr>
                      <a:r>
                        <a:rPr lang="en-GB" sz="1100" kern="100">
                          <a:effectLst/>
                        </a:rPr>
                        <a:t>Bread</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£1.00</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£1.60</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60%</a:t>
                      </a:r>
                      <a:endParaRPr lang="en-GB" sz="1100" kern="100">
                        <a:effectLst/>
                        <a:latin typeface="Aptos"/>
                        <a:ea typeface="Aptos"/>
                        <a:cs typeface="Times New Roman" panose="02020603050405020304" pitchFamily="18" charset="0"/>
                      </a:endParaRPr>
                    </a:p>
                  </a:txBody>
                  <a:tcPr marL="9525" marR="9525" marT="9525" marB="9525" anchor="ctr"/>
                </a:tc>
                <a:extLst>
                  <a:ext uri="{0D108BD9-81ED-4DB2-BD59-A6C34878D82A}">
                    <a16:rowId xmlns:a16="http://schemas.microsoft.com/office/drawing/2014/main" val="82797889"/>
                  </a:ext>
                </a:extLst>
              </a:tr>
              <a:tr h="0">
                <a:tc>
                  <a:txBody>
                    <a:bodyPr/>
                    <a:lstStyle/>
                    <a:p>
                      <a:pPr>
                        <a:lnSpc>
                          <a:spcPct val="107000"/>
                        </a:lnSpc>
                        <a:spcAft>
                          <a:spcPts val="800"/>
                        </a:spcAft>
                      </a:pPr>
                      <a:r>
                        <a:rPr lang="en-GB" sz="1100" kern="100">
                          <a:effectLst/>
                        </a:rPr>
                        <a:t>Cinema Ticket</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£7.00</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£12.00</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71.4%</a:t>
                      </a:r>
                      <a:endParaRPr lang="en-GB" sz="1100" kern="100">
                        <a:effectLst/>
                        <a:latin typeface="Aptos"/>
                        <a:ea typeface="Aptos"/>
                        <a:cs typeface="Times New Roman" panose="02020603050405020304" pitchFamily="18" charset="0"/>
                      </a:endParaRPr>
                    </a:p>
                  </a:txBody>
                  <a:tcPr marL="9525" marR="9525" marT="9525" marB="9525" anchor="ctr"/>
                </a:tc>
                <a:extLst>
                  <a:ext uri="{0D108BD9-81ED-4DB2-BD59-A6C34878D82A}">
                    <a16:rowId xmlns:a16="http://schemas.microsoft.com/office/drawing/2014/main" val="3970233887"/>
                  </a:ext>
                </a:extLst>
              </a:tr>
              <a:tr h="0">
                <a:tc>
                  <a:txBody>
                    <a:bodyPr/>
                    <a:lstStyle/>
                    <a:p>
                      <a:pPr>
                        <a:lnSpc>
                          <a:spcPct val="107000"/>
                        </a:lnSpc>
                        <a:spcAft>
                          <a:spcPts val="800"/>
                        </a:spcAft>
                      </a:pPr>
                      <a:r>
                        <a:rPr lang="en-GB" sz="1100" kern="100">
                          <a:effectLst/>
                        </a:rPr>
                        <a:t>Train Fare</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£5.00</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a:effectLst/>
                        </a:rPr>
                        <a:t>£8.50</a:t>
                      </a:r>
                      <a:endParaRPr lang="en-GB" sz="1100" kern="100">
                        <a:effectLst/>
                        <a:latin typeface="Aptos"/>
                        <a:ea typeface="Aptos"/>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kern="100" dirty="0">
                          <a:effectLst/>
                        </a:rPr>
                        <a:t>70%</a:t>
                      </a:r>
                      <a:endParaRPr lang="en-GB" sz="1100" kern="100" dirty="0">
                        <a:effectLst/>
                        <a:latin typeface="Aptos"/>
                        <a:ea typeface="Aptos"/>
                        <a:cs typeface="Times New Roman" panose="02020603050405020304" pitchFamily="18" charset="0"/>
                      </a:endParaRPr>
                    </a:p>
                  </a:txBody>
                  <a:tcPr marL="9525" marR="9525" marT="9525" marB="9525" anchor="ctr"/>
                </a:tc>
                <a:extLst>
                  <a:ext uri="{0D108BD9-81ED-4DB2-BD59-A6C34878D82A}">
                    <a16:rowId xmlns:a16="http://schemas.microsoft.com/office/drawing/2014/main" val="1085894784"/>
                  </a:ext>
                </a:extLst>
              </a:tr>
            </a:tbl>
          </a:graphicData>
        </a:graphic>
      </p:graphicFrame>
    </p:spTree>
    <p:extLst>
      <p:ext uri="{BB962C8B-B14F-4D97-AF65-F5344CB8AC3E}">
        <p14:creationId xmlns:p14="http://schemas.microsoft.com/office/powerpoint/2010/main" val="43945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0AE59D-BEDF-4DD3-BA8D-91584A1D1BB0}"/>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2A65F659-5973-44F0-8878-FD492FB7126A}"/>
              </a:ext>
            </a:extLst>
          </p:cNvPr>
          <p:cNvSpPr/>
          <p:nvPr/>
        </p:nvSpPr>
        <p:spPr>
          <a:xfrm>
            <a:off x="162364" y="3480101"/>
            <a:ext cx="6632194" cy="3662541"/>
          </a:xfrm>
          <a:prstGeom prst="rect">
            <a:avLst/>
          </a:prstGeom>
        </p:spPr>
        <p:txBody>
          <a:bodyPr wrap="square">
            <a:spAutoFit/>
          </a:bodyPr>
          <a:lstStyle/>
          <a:p>
            <a:r>
              <a:rPr lang="en-GB" sz="2000" b="1" dirty="0">
                <a:solidFill>
                  <a:srgbClr val="000000"/>
                </a:solidFill>
                <a:latin typeface="Calibri" panose="020F0502020204030204" pitchFamily="34" charset="0"/>
              </a:rPr>
              <a:t>Overview of the Specification </a:t>
            </a:r>
            <a:endParaRPr lang="en-GB" sz="2000" dirty="0">
              <a:solidFill>
                <a:srgbClr val="000000"/>
              </a:solidFill>
              <a:latin typeface="Calibri" panose="020F0502020204030204" pitchFamily="34" charset="0"/>
            </a:endParaRPr>
          </a:p>
          <a:p>
            <a:endParaRPr lang="en-GB" sz="1400" b="1" dirty="0">
              <a:solidFill>
                <a:srgbClr val="000000"/>
              </a:solidFill>
              <a:latin typeface="Calibri" panose="020F0502020204030204" pitchFamily="34" charset="0"/>
            </a:endParaRPr>
          </a:p>
          <a:p>
            <a:r>
              <a:rPr lang="en-GB" sz="1600" b="1" dirty="0">
                <a:solidFill>
                  <a:srgbClr val="000000"/>
                </a:solidFill>
                <a:latin typeface="Calibri" panose="020F0502020204030204" pitchFamily="34" charset="0"/>
              </a:rPr>
              <a:t>What will I learn? </a:t>
            </a:r>
            <a:endParaRPr lang="en-GB" sz="1600" dirty="0">
              <a:solidFill>
                <a:srgbClr val="000000"/>
              </a:solidFill>
              <a:latin typeface="Calibri" panose="020F0502020204030204" pitchFamily="34" charset="0"/>
            </a:endParaRPr>
          </a:p>
          <a:p>
            <a:endParaRPr lang="en-GB" sz="1400" dirty="0">
              <a:solidFill>
                <a:srgbClr val="000000"/>
              </a:solidFill>
              <a:latin typeface="Calibri" panose="020F0502020204030204" pitchFamily="34" charset="0"/>
            </a:endParaRPr>
          </a:p>
          <a:p>
            <a:r>
              <a:rPr lang="en-GB" sz="1400" dirty="0">
                <a:solidFill>
                  <a:srgbClr val="000000"/>
                </a:solidFill>
                <a:latin typeface="Calibri" panose="020F0502020204030204" pitchFamily="34" charset="0"/>
              </a:rPr>
              <a:t>You will: </a:t>
            </a:r>
          </a:p>
          <a:p>
            <a:pPr marL="285750" indent="-285750">
              <a:buFont typeface="Arial" panose="020B0604020202020204" pitchFamily="34" charset="0"/>
              <a:buChar char="•"/>
            </a:pPr>
            <a:r>
              <a:rPr lang="en-GB" sz="1400" dirty="0">
                <a:solidFill>
                  <a:srgbClr val="000000"/>
                </a:solidFill>
                <a:latin typeface="Calibri" panose="020F0502020204030204" pitchFamily="34" charset="0"/>
              </a:rPr>
              <a:t>develop an interest in, and enthusiasm for, the subject</a:t>
            </a:r>
          </a:p>
          <a:p>
            <a:pPr marL="285750" indent="-285750">
              <a:buFont typeface="Arial" panose="020B0604020202020204" pitchFamily="34" charset="0"/>
              <a:buChar char="•"/>
            </a:pPr>
            <a:r>
              <a:rPr lang="en-GB" sz="1400" dirty="0">
                <a:solidFill>
                  <a:srgbClr val="000000"/>
                </a:solidFill>
                <a:latin typeface="Calibri" panose="020F0502020204030204" pitchFamily="34" charset="0"/>
              </a:rPr>
              <a:t>appreciate the contribution of economics to the understanding of the wider economic and social environment</a:t>
            </a:r>
          </a:p>
          <a:p>
            <a:pPr marL="285750" indent="-285750">
              <a:buFont typeface="Arial" panose="020B0604020202020204" pitchFamily="34" charset="0"/>
              <a:buChar char="•"/>
            </a:pPr>
            <a:r>
              <a:rPr lang="en-GB" sz="1400" dirty="0">
                <a:solidFill>
                  <a:srgbClr val="000000"/>
                </a:solidFill>
                <a:latin typeface="Calibri" panose="020F0502020204030204" pitchFamily="34" charset="0"/>
              </a:rPr>
              <a:t>develop an understanding of a range of concepts and an ability to use those concepts in a variety of different contexts</a:t>
            </a:r>
          </a:p>
          <a:p>
            <a:pPr marL="285750" indent="-285750">
              <a:buFont typeface="Arial" panose="020B0604020202020204" pitchFamily="34" charset="0"/>
              <a:buChar char="•"/>
            </a:pPr>
            <a:r>
              <a:rPr lang="en-GB" sz="1400" dirty="0">
                <a:solidFill>
                  <a:srgbClr val="000000"/>
                </a:solidFill>
                <a:latin typeface="Calibri" panose="020F0502020204030204" pitchFamily="34" charset="0"/>
              </a:rPr>
              <a:t>use an enquiring, critical and thoughtful approach to the study of economics and develop an ability to think as an economist</a:t>
            </a:r>
          </a:p>
          <a:p>
            <a:pPr marL="285750" indent="-285750">
              <a:buFont typeface="Arial" panose="020B0604020202020204" pitchFamily="34" charset="0"/>
              <a:buChar char="•"/>
            </a:pPr>
            <a:r>
              <a:rPr lang="en-GB" sz="1400" dirty="0">
                <a:solidFill>
                  <a:srgbClr val="000000"/>
                </a:solidFill>
                <a:latin typeface="Calibri" panose="020F0502020204030204" pitchFamily="34" charset="0"/>
              </a:rPr>
              <a:t>understand that economic behaviour can be studied from a range of perspectives</a:t>
            </a:r>
          </a:p>
          <a:p>
            <a:pPr marL="285750" indent="-285750">
              <a:buFont typeface="Arial" panose="020B0604020202020204" pitchFamily="34" charset="0"/>
              <a:buChar char="•"/>
            </a:pPr>
            <a:r>
              <a:rPr lang="en-GB" sz="1400" dirty="0">
                <a:solidFill>
                  <a:srgbClr val="000000"/>
                </a:solidFill>
                <a:latin typeface="Calibri" panose="020F0502020204030204" pitchFamily="34" charset="0"/>
              </a:rPr>
              <a:t>develop analytical and quantitative skills, together with qualities and attitudes that will equip them for the challenges, opportunities and responsibilities of adult and working life</a:t>
            </a:r>
          </a:p>
        </p:txBody>
      </p:sp>
      <p:sp>
        <p:nvSpPr>
          <p:cNvPr id="7" name="Rectangle 6">
            <a:extLst>
              <a:ext uri="{FF2B5EF4-FFF2-40B4-BE49-F238E27FC236}">
                <a16:creationId xmlns:a16="http://schemas.microsoft.com/office/drawing/2014/main" id="{6F1850DD-C02A-4DAF-8FDA-BFEDE3695622}"/>
              </a:ext>
            </a:extLst>
          </p:cNvPr>
          <p:cNvSpPr/>
          <p:nvPr/>
        </p:nvSpPr>
        <p:spPr>
          <a:xfrm>
            <a:off x="170573" y="7217697"/>
            <a:ext cx="6632194" cy="1046440"/>
          </a:xfrm>
          <a:prstGeom prst="rect">
            <a:avLst/>
          </a:prstGeom>
        </p:spPr>
        <p:txBody>
          <a:bodyPr wrap="square">
            <a:spAutoFit/>
          </a:bodyPr>
          <a:lstStyle/>
          <a:p>
            <a:pPr>
              <a:spcAft>
                <a:spcPts val="0"/>
              </a:spcAft>
            </a:pPr>
            <a:r>
              <a:rPr lang="en-GB" b="1" dirty="0">
                <a:solidFill>
                  <a:srgbClr val="000000"/>
                </a:solidFill>
                <a:latin typeface="Calibri" panose="020F0502020204030204" pitchFamily="34" charset="0"/>
                <a:ea typeface="Calibri" panose="020F0502020204030204" pitchFamily="34" charset="0"/>
              </a:rPr>
              <a:t>Who will teach me? </a:t>
            </a:r>
          </a:p>
          <a:p>
            <a:pPr>
              <a:spcAft>
                <a:spcPts val="0"/>
              </a:spcAft>
            </a:pPr>
            <a:endParaRPr lang="en-GB" sz="1600" dirty="0">
              <a:solidFill>
                <a:srgbClr val="000000"/>
              </a:solidFill>
              <a:latin typeface="Calibri" panose="020F0502020204030204" pitchFamily="34" charset="0"/>
              <a:ea typeface="Calibri" panose="020F0502020204030204" pitchFamily="34" charset="0"/>
            </a:endParaRPr>
          </a:p>
          <a:p>
            <a:pPr>
              <a:spcAft>
                <a:spcPts val="0"/>
              </a:spcAft>
            </a:pPr>
            <a:r>
              <a:rPr lang="en-GB" sz="1400" dirty="0">
                <a:solidFill>
                  <a:srgbClr val="000000"/>
                </a:solidFill>
                <a:latin typeface="Calibri" panose="020F0502020204030204" pitchFamily="34" charset="0"/>
                <a:ea typeface="Calibri" panose="020F0502020204030204" pitchFamily="34" charset="0"/>
              </a:rPr>
              <a:t>You will have a mix of specialist Economics teachers throughout the 2-year course. These will include Mr. Stockwell and Mr </a:t>
            </a:r>
            <a:r>
              <a:rPr lang="en-GB" sz="1400" dirty="0" err="1">
                <a:solidFill>
                  <a:srgbClr val="000000"/>
                </a:solidFill>
                <a:latin typeface="Calibri" panose="020F0502020204030204" pitchFamily="34" charset="0"/>
                <a:ea typeface="Calibri" panose="020F0502020204030204" pitchFamily="34" charset="0"/>
              </a:rPr>
              <a:t>Jeyasothy</a:t>
            </a:r>
            <a:r>
              <a:rPr lang="en-GB" sz="1400" dirty="0">
                <a:solidFill>
                  <a:srgbClr val="000000"/>
                </a:solidFill>
                <a:latin typeface="Calibri" panose="020F0502020204030204" pitchFamily="34" charset="0"/>
                <a:ea typeface="Calibri" panose="020F0502020204030204" pitchFamily="34" charset="0"/>
              </a:rPr>
              <a:t>. </a:t>
            </a:r>
            <a:endParaRPr lang="en-GB" sz="1200" dirty="0">
              <a:solidFill>
                <a:srgbClr val="000000"/>
              </a:solidFill>
              <a:effectLst/>
              <a:latin typeface="Calibri" panose="020F05020202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F374BAA7-0139-44DC-A954-9C473C13A339}"/>
              </a:ext>
            </a:extLst>
          </p:cNvPr>
          <p:cNvSpPr/>
          <p:nvPr/>
        </p:nvSpPr>
        <p:spPr>
          <a:xfrm>
            <a:off x="158186" y="8408996"/>
            <a:ext cx="6624591" cy="1261884"/>
          </a:xfrm>
          <a:prstGeom prst="rect">
            <a:avLst/>
          </a:prstGeom>
        </p:spPr>
        <p:txBody>
          <a:bodyPr wrap="square">
            <a:spAutoFit/>
          </a:bodyPr>
          <a:lstStyle/>
          <a:p>
            <a:pPr>
              <a:spcAft>
                <a:spcPts val="0"/>
              </a:spcAft>
            </a:pPr>
            <a:r>
              <a:rPr lang="en-GB" b="1" dirty="0">
                <a:solidFill>
                  <a:srgbClr val="000000"/>
                </a:solidFill>
                <a:latin typeface="Calibri" panose="020F0502020204030204" pitchFamily="34" charset="0"/>
                <a:ea typeface="Calibri" panose="020F0502020204030204" pitchFamily="34" charset="0"/>
              </a:rPr>
              <a:t>What work will I do? </a:t>
            </a:r>
          </a:p>
          <a:p>
            <a:pPr>
              <a:spcAft>
                <a:spcPts val="0"/>
              </a:spcAft>
            </a:pPr>
            <a:endParaRPr lang="en-GB" sz="1600" dirty="0">
              <a:solidFill>
                <a:srgbClr val="000000"/>
              </a:solidFill>
              <a:latin typeface="Calibri" panose="020F0502020204030204" pitchFamily="34" charset="0"/>
              <a:ea typeface="Calibri" panose="020F0502020204030204" pitchFamily="34" charset="0"/>
            </a:endParaRPr>
          </a:p>
          <a:p>
            <a:pPr>
              <a:spcAft>
                <a:spcPts val="0"/>
              </a:spcAft>
            </a:pPr>
            <a:r>
              <a:rPr lang="en-GB" sz="1400" dirty="0">
                <a:solidFill>
                  <a:srgbClr val="000000"/>
                </a:solidFill>
                <a:latin typeface="Calibri" panose="020F0502020204030204" pitchFamily="34" charset="0"/>
                <a:ea typeface="Calibri" panose="020F0502020204030204" pitchFamily="34" charset="0"/>
              </a:rPr>
              <a:t>The Edexcel Economics A-Level comprises of 4 compulsory modules, which are externally examined in the summer of Year 13 in 3 synoptic examination papers. Details of the four units can be seen on the next two pages </a:t>
            </a:r>
          </a:p>
        </p:txBody>
      </p:sp>
      <p:sp>
        <p:nvSpPr>
          <p:cNvPr id="2" name="Slide Number Placeholder 1">
            <a:extLst>
              <a:ext uri="{FF2B5EF4-FFF2-40B4-BE49-F238E27FC236}">
                <a16:creationId xmlns:a16="http://schemas.microsoft.com/office/drawing/2014/main" id="{20EA4BFA-BD63-4D0A-A6B7-A9A63A3DAB20}"/>
              </a:ext>
            </a:extLst>
          </p:cNvPr>
          <p:cNvSpPr>
            <a:spLocks noGrp="1"/>
          </p:cNvSpPr>
          <p:nvPr>
            <p:ph type="sldNum" sz="quarter" idx="12"/>
          </p:nvPr>
        </p:nvSpPr>
        <p:spPr/>
        <p:txBody>
          <a:bodyPr/>
          <a:lstStyle/>
          <a:p>
            <a:fld id="{21C20057-CE16-4863-B1F2-6747A8A7684F}" type="slidenum">
              <a:rPr lang="en-GB" smtClean="0"/>
              <a:t>3</a:t>
            </a:fld>
            <a:endParaRPr lang="en-GB"/>
          </a:p>
        </p:txBody>
      </p:sp>
      <p:sp>
        <p:nvSpPr>
          <p:cNvPr id="3" name="Rectangle 2">
            <a:extLst>
              <a:ext uri="{FF2B5EF4-FFF2-40B4-BE49-F238E27FC236}">
                <a16:creationId xmlns:a16="http://schemas.microsoft.com/office/drawing/2014/main" id="{6AFF4747-239B-4AE1-8D42-03DC6389A46C}"/>
              </a:ext>
            </a:extLst>
          </p:cNvPr>
          <p:cNvSpPr/>
          <p:nvPr/>
        </p:nvSpPr>
        <p:spPr>
          <a:xfrm>
            <a:off x="264695" y="351070"/>
            <a:ext cx="6321736" cy="3129031"/>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GB" sz="1600" b="1" dirty="0"/>
              <a:t>Student Reflection Section</a:t>
            </a:r>
          </a:p>
          <a:p>
            <a:endParaRPr lang="en-GB" sz="1400" dirty="0"/>
          </a:p>
          <a:p>
            <a:r>
              <a:rPr lang="en-GB" sz="1400" dirty="0"/>
              <a:t>Why did I choose Economics?</a:t>
            </a:r>
          </a:p>
          <a:p>
            <a:endParaRPr lang="en-GB" sz="1400" dirty="0"/>
          </a:p>
          <a:p>
            <a:endParaRPr lang="en-GB" sz="1400" dirty="0"/>
          </a:p>
          <a:p>
            <a:endParaRPr lang="en-GB" sz="1400" dirty="0"/>
          </a:p>
          <a:p>
            <a:r>
              <a:rPr lang="en-GB" sz="1400" dirty="0"/>
              <a:t>What I hope to gain from this is…..</a:t>
            </a:r>
          </a:p>
          <a:p>
            <a:endParaRPr lang="en-GB" sz="1400" dirty="0"/>
          </a:p>
          <a:p>
            <a:endParaRPr lang="en-GB" sz="1400" dirty="0"/>
          </a:p>
          <a:p>
            <a:endParaRPr lang="en-GB" sz="1400" dirty="0"/>
          </a:p>
          <a:p>
            <a:r>
              <a:rPr lang="en-GB" sz="1400" dirty="0"/>
              <a:t>In the future, I would like to…..</a:t>
            </a:r>
          </a:p>
        </p:txBody>
      </p:sp>
    </p:spTree>
    <p:extLst>
      <p:ext uri="{BB962C8B-B14F-4D97-AF65-F5344CB8AC3E}">
        <p14:creationId xmlns:p14="http://schemas.microsoft.com/office/powerpoint/2010/main" val="1482989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BF722-800B-44DB-ACA5-7410A6911156}"/>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0" name="Slide Number Placeholder 9">
            <a:extLst>
              <a:ext uri="{FF2B5EF4-FFF2-40B4-BE49-F238E27FC236}">
                <a16:creationId xmlns:a16="http://schemas.microsoft.com/office/drawing/2014/main" id="{8AE485B3-2C46-423C-BFAE-14B67FB153F0}"/>
              </a:ext>
            </a:extLst>
          </p:cNvPr>
          <p:cNvSpPr>
            <a:spLocks noGrp="1"/>
          </p:cNvSpPr>
          <p:nvPr>
            <p:ph type="sldNum" sz="quarter" idx="12"/>
          </p:nvPr>
        </p:nvSpPr>
        <p:spPr/>
        <p:txBody>
          <a:bodyPr/>
          <a:lstStyle/>
          <a:p>
            <a:fld id="{21C20057-CE16-4863-B1F2-6747A8A7684F}" type="slidenum">
              <a:rPr lang="en-GB" smtClean="0"/>
              <a:t>30</a:t>
            </a:fld>
            <a:endParaRPr lang="en-GB"/>
          </a:p>
        </p:txBody>
      </p:sp>
      <p:sp>
        <p:nvSpPr>
          <p:cNvPr id="2" name="Rectangle 1">
            <a:extLst>
              <a:ext uri="{FF2B5EF4-FFF2-40B4-BE49-F238E27FC236}">
                <a16:creationId xmlns:a16="http://schemas.microsoft.com/office/drawing/2014/main" id="{54FA2E31-C91C-4C9F-8466-D1D53F1F3340}"/>
              </a:ext>
            </a:extLst>
          </p:cNvPr>
          <p:cNvSpPr/>
          <p:nvPr/>
        </p:nvSpPr>
        <p:spPr>
          <a:xfrm>
            <a:off x="258679" y="305868"/>
            <a:ext cx="6340642" cy="2772297"/>
          </a:xfrm>
          <a:prstGeom prst="rect">
            <a:avLst/>
          </a:prstGeom>
        </p:spPr>
        <p:txBody>
          <a:bodyPr wrap="square">
            <a:spAutoFit/>
          </a:bodyPr>
          <a:lstStyle/>
          <a:p>
            <a:pPr>
              <a:lnSpc>
                <a:spcPct val="107000"/>
              </a:lnSpc>
              <a:spcAft>
                <a:spcPts val="800"/>
              </a:spcAft>
            </a:pPr>
            <a:r>
              <a:rPr lang="en-GB" sz="1400" b="1" kern="100" dirty="0">
                <a:latin typeface="Aptos"/>
                <a:ea typeface="Aptos"/>
                <a:cs typeface="Times New Roman" panose="02020603050405020304" pitchFamily="18" charset="0"/>
              </a:rPr>
              <a:t>8. Supply and Demand Basics</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b="1" kern="100" dirty="0">
                <a:latin typeface="Aptos"/>
                <a:ea typeface="Aptos"/>
                <a:cs typeface="Times New Roman" panose="02020603050405020304" pitchFamily="18" charset="0"/>
              </a:rPr>
              <a:t>Task:</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kern="100" dirty="0">
                <a:latin typeface="Aptos"/>
                <a:ea typeface="Aptos"/>
                <a:cs typeface="Times New Roman" panose="02020603050405020304" pitchFamily="18" charset="0"/>
              </a:rPr>
              <a:t>Explore how </a:t>
            </a:r>
            <a:r>
              <a:rPr lang="en-GB" sz="1400" b="1" kern="100" dirty="0">
                <a:latin typeface="Aptos"/>
                <a:ea typeface="Aptos"/>
                <a:cs typeface="Times New Roman" panose="02020603050405020304" pitchFamily="18" charset="0"/>
              </a:rPr>
              <a:t>supply and demand</a:t>
            </a:r>
            <a:r>
              <a:rPr lang="en-GB" sz="1400" kern="100" dirty="0">
                <a:latin typeface="Aptos"/>
                <a:ea typeface="Aptos"/>
                <a:cs typeface="Times New Roman" panose="02020603050405020304" pitchFamily="18" charset="0"/>
              </a:rPr>
              <a:t> determine prices in a market.</a:t>
            </a:r>
          </a:p>
          <a:p>
            <a:pPr>
              <a:lnSpc>
                <a:spcPct val="107000"/>
              </a:lnSpc>
              <a:spcAft>
                <a:spcPts val="800"/>
              </a:spcAft>
            </a:pPr>
            <a:r>
              <a:rPr lang="en-GB" sz="1400" b="1" kern="100" dirty="0">
                <a:latin typeface="Aptos"/>
                <a:ea typeface="Aptos"/>
                <a:cs typeface="Times New Roman" panose="02020603050405020304" pitchFamily="18" charset="0"/>
              </a:rPr>
              <a:t>Activity:</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kern="100" dirty="0">
                <a:latin typeface="Aptos"/>
                <a:ea typeface="Aptos"/>
                <a:cs typeface="Times New Roman" panose="02020603050405020304" pitchFamily="18" charset="0"/>
              </a:rPr>
              <a:t>Draw a </a:t>
            </a:r>
            <a:r>
              <a:rPr lang="en-GB" sz="1400" b="1" kern="100" dirty="0">
                <a:latin typeface="Aptos"/>
                <a:ea typeface="Aptos"/>
                <a:cs typeface="Times New Roman" panose="02020603050405020304" pitchFamily="18" charset="0"/>
              </a:rPr>
              <a:t>basic supply and demand graph</a:t>
            </a:r>
            <a:r>
              <a:rPr lang="en-GB" sz="1400" kern="100" dirty="0">
                <a:latin typeface="Aptos"/>
                <a:ea typeface="Aptos"/>
                <a:cs typeface="Times New Roman" panose="02020603050405020304" pitchFamily="18" charset="0"/>
              </a:rPr>
              <a:t>. Then, choose an example (e.g., ice cream in summer) and show how demand changes, shifting the curve and affecting price.</a:t>
            </a:r>
          </a:p>
          <a:p>
            <a:pPr>
              <a:lnSpc>
                <a:spcPct val="107000"/>
              </a:lnSpc>
              <a:spcAft>
                <a:spcPts val="800"/>
              </a:spcAft>
            </a:pPr>
            <a:r>
              <a:rPr lang="en-GB" sz="1400" b="1" kern="100" dirty="0">
                <a:latin typeface="Aptos"/>
                <a:ea typeface="Aptos"/>
                <a:cs typeface="Times New Roman" panose="02020603050405020304" pitchFamily="18" charset="0"/>
              </a:rPr>
              <a:t>Example:</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kern="100" dirty="0">
                <a:latin typeface="Aptos"/>
                <a:ea typeface="Aptos"/>
                <a:cs typeface="Times New Roman" panose="02020603050405020304" pitchFamily="18" charset="0"/>
              </a:rPr>
              <a:t>In hot weather, the </a:t>
            </a:r>
            <a:r>
              <a:rPr lang="en-GB" sz="1400" b="1" kern="100" dirty="0">
                <a:latin typeface="Aptos"/>
                <a:ea typeface="Aptos"/>
                <a:cs typeface="Times New Roman" panose="02020603050405020304" pitchFamily="18" charset="0"/>
              </a:rPr>
              <a:t>demand for ice cream increases</a:t>
            </a:r>
            <a:r>
              <a:rPr lang="en-GB" sz="1400" kern="100" dirty="0">
                <a:latin typeface="Aptos"/>
                <a:ea typeface="Aptos"/>
                <a:cs typeface="Times New Roman" panose="02020603050405020304" pitchFamily="18" charset="0"/>
              </a:rPr>
              <a:t>, shifting the demand curve right. Price rises from £2 to £2.50 due to higher demand.</a:t>
            </a:r>
          </a:p>
        </p:txBody>
      </p:sp>
    </p:spTree>
    <p:extLst>
      <p:ext uri="{BB962C8B-B14F-4D97-AF65-F5344CB8AC3E}">
        <p14:creationId xmlns:p14="http://schemas.microsoft.com/office/powerpoint/2010/main" val="3538957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BF722-800B-44DB-ACA5-7410A6911156}"/>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0" name="Slide Number Placeholder 9">
            <a:extLst>
              <a:ext uri="{FF2B5EF4-FFF2-40B4-BE49-F238E27FC236}">
                <a16:creationId xmlns:a16="http://schemas.microsoft.com/office/drawing/2014/main" id="{8AE485B3-2C46-423C-BFAE-14B67FB153F0}"/>
              </a:ext>
            </a:extLst>
          </p:cNvPr>
          <p:cNvSpPr>
            <a:spLocks noGrp="1"/>
          </p:cNvSpPr>
          <p:nvPr>
            <p:ph type="sldNum" sz="quarter" idx="12"/>
          </p:nvPr>
        </p:nvSpPr>
        <p:spPr/>
        <p:txBody>
          <a:bodyPr/>
          <a:lstStyle/>
          <a:p>
            <a:fld id="{21C20057-CE16-4863-B1F2-6747A8A7684F}" type="slidenum">
              <a:rPr lang="en-GB" smtClean="0"/>
              <a:t>31</a:t>
            </a:fld>
            <a:endParaRPr lang="en-GB"/>
          </a:p>
        </p:txBody>
      </p:sp>
      <p:sp>
        <p:nvSpPr>
          <p:cNvPr id="2" name="Rectangle 1">
            <a:extLst>
              <a:ext uri="{FF2B5EF4-FFF2-40B4-BE49-F238E27FC236}">
                <a16:creationId xmlns:a16="http://schemas.microsoft.com/office/drawing/2014/main" id="{E126FC60-D304-4370-9BFC-69003AFE7085}"/>
              </a:ext>
            </a:extLst>
          </p:cNvPr>
          <p:cNvSpPr/>
          <p:nvPr/>
        </p:nvSpPr>
        <p:spPr>
          <a:xfrm>
            <a:off x="262658" y="197200"/>
            <a:ext cx="6352674" cy="4104713"/>
          </a:xfrm>
          <a:prstGeom prst="rect">
            <a:avLst/>
          </a:prstGeom>
        </p:spPr>
        <p:txBody>
          <a:bodyPr wrap="square">
            <a:spAutoFit/>
          </a:bodyPr>
          <a:lstStyle/>
          <a:p>
            <a:pPr>
              <a:lnSpc>
                <a:spcPct val="107000"/>
              </a:lnSpc>
              <a:spcAft>
                <a:spcPts val="800"/>
              </a:spcAft>
            </a:pPr>
            <a:r>
              <a:rPr lang="en-GB" sz="1400" b="1" kern="100" dirty="0">
                <a:latin typeface="Aptos"/>
                <a:ea typeface="Aptos"/>
                <a:cs typeface="Times New Roman" panose="02020603050405020304" pitchFamily="18" charset="0"/>
              </a:rPr>
              <a:t>9. The Circular Flow of Income</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b="1" kern="100" dirty="0">
                <a:latin typeface="Aptos"/>
                <a:ea typeface="Aptos"/>
                <a:cs typeface="Times New Roman" panose="02020603050405020304" pitchFamily="18" charset="0"/>
              </a:rPr>
              <a:t>Task:</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kern="100" dirty="0">
                <a:latin typeface="Aptos"/>
                <a:ea typeface="Aptos"/>
                <a:cs typeface="Times New Roman" panose="02020603050405020304" pitchFamily="18" charset="0"/>
              </a:rPr>
              <a:t>Learn how money moves between households, firms, and the government in the economy.</a:t>
            </a:r>
          </a:p>
          <a:p>
            <a:pPr>
              <a:lnSpc>
                <a:spcPct val="107000"/>
              </a:lnSpc>
              <a:spcAft>
                <a:spcPts val="800"/>
              </a:spcAft>
            </a:pPr>
            <a:r>
              <a:rPr lang="en-GB" sz="1400" b="1" kern="100" dirty="0">
                <a:latin typeface="Aptos"/>
                <a:ea typeface="Aptos"/>
                <a:cs typeface="Times New Roman" panose="02020603050405020304" pitchFamily="18" charset="0"/>
              </a:rPr>
              <a:t>Activity:</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kern="100" dirty="0">
                <a:latin typeface="Aptos"/>
                <a:ea typeface="Aptos"/>
                <a:cs typeface="Times New Roman" panose="02020603050405020304" pitchFamily="18" charset="0"/>
              </a:rPr>
              <a:t>Create a </a:t>
            </a:r>
            <a:r>
              <a:rPr lang="en-GB" sz="1400" b="1" kern="100" dirty="0">
                <a:latin typeface="Aptos"/>
                <a:ea typeface="Aptos"/>
                <a:cs typeface="Times New Roman" panose="02020603050405020304" pitchFamily="18" charset="0"/>
              </a:rPr>
              <a:t>labelled diagram</a:t>
            </a:r>
            <a:r>
              <a:rPr lang="en-GB" sz="1400" kern="100" dirty="0">
                <a:latin typeface="Aptos"/>
                <a:ea typeface="Aptos"/>
                <a:cs typeface="Times New Roman" panose="02020603050405020304" pitchFamily="18" charset="0"/>
              </a:rPr>
              <a:t> of the </a:t>
            </a:r>
            <a:r>
              <a:rPr lang="en-GB" sz="1400" b="1" kern="100" dirty="0">
                <a:latin typeface="Aptos"/>
                <a:ea typeface="Aptos"/>
                <a:cs typeface="Times New Roman" panose="02020603050405020304" pitchFamily="18" charset="0"/>
              </a:rPr>
              <a:t>circular flow of income</a:t>
            </a:r>
            <a:r>
              <a:rPr lang="en-GB" sz="1400" kern="100" dirty="0">
                <a:latin typeface="Aptos"/>
                <a:ea typeface="Aptos"/>
                <a:cs typeface="Times New Roman" panose="02020603050405020304" pitchFamily="18" charset="0"/>
              </a:rPr>
              <a:t>. Include:</a:t>
            </a:r>
          </a:p>
          <a:p>
            <a:pPr marL="342900" lvl="0" indent="-342900">
              <a:lnSpc>
                <a:spcPct val="107000"/>
              </a:lnSpc>
              <a:spcAft>
                <a:spcPts val="800"/>
              </a:spcAft>
              <a:buSzPts val="1000"/>
              <a:buFont typeface="Symbol" panose="05050102010706020507" pitchFamily="18" charset="2"/>
              <a:buChar char=""/>
              <a:tabLst>
                <a:tab pos="457200" algn="l"/>
              </a:tabLst>
            </a:pPr>
            <a:r>
              <a:rPr lang="en-GB" sz="1400" kern="100" dirty="0">
                <a:latin typeface="Aptos"/>
                <a:ea typeface="Aptos"/>
                <a:cs typeface="Times New Roman" panose="02020603050405020304" pitchFamily="18" charset="0"/>
              </a:rPr>
              <a:t>Households</a:t>
            </a:r>
          </a:p>
          <a:p>
            <a:pPr marL="342900" lvl="0" indent="-342900">
              <a:lnSpc>
                <a:spcPct val="107000"/>
              </a:lnSpc>
              <a:spcAft>
                <a:spcPts val="800"/>
              </a:spcAft>
              <a:buSzPts val="1000"/>
              <a:buFont typeface="Symbol" panose="05050102010706020507" pitchFamily="18" charset="2"/>
              <a:buChar char=""/>
              <a:tabLst>
                <a:tab pos="457200" algn="l"/>
              </a:tabLst>
            </a:pPr>
            <a:r>
              <a:rPr lang="en-GB" sz="1400" kern="100" dirty="0">
                <a:latin typeface="Aptos"/>
                <a:ea typeface="Aptos"/>
                <a:cs typeface="Times New Roman" panose="02020603050405020304" pitchFamily="18" charset="0"/>
              </a:rPr>
              <a:t>Firms</a:t>
            </a:r>
          </a:p>
          <a:p>
            <a:pPr marL="342900" lvl="0" indent="-342900">
              <a:lnSpc>
                <a:spcPct val="107000"/>
              </a:lnSpc>
              <a:spcAft>
                <a:spcPts val="800"/>
              </a:spcAft>
              <a:buSzPts val="1000"/>
              <a:buFont typeface="Symbol" panose="05050102010706020507" pitchFamily="18" charset="2"/>
              <a:buChar char=""/>
              <a:tabLst>
                <a:tab pos="457200" algn="l"/>
              </a:tabLst>
            </a:pPr>
            <a:r>
              <a:rPr lang="en-GB" sz="1400" kern="100" dirty="0">
                <a:latin typeface="Aptos"/>
                <a:ea typeface="Aptos"/>
                <a:cs typeface="Times New Roman" panose="02020603050405020304" pitchFamily="18" charset="0"/>
              </a:rPr>
              <a:t>Government (optional)</a:t>
            </a:r>
          </a:p>
          <a:p>
            <a:pPr marL="342900" lvl="0" indent="-342900">
              <a:lnSpc>
                <a:spcPct val="107000"/>
              </a:lnSpc>
              <a:spcAft>
                <a:spcPts val="800"/>
              </a:spcAft>
              <a:buSzPts val="1000"/>
              <a:buFont typeface="Symbol" panose="05050102010706020507" pitchFamily="18" charset="2"/>
              <a:buChar char=""/>
              <a:tabLst>
                <a:tab pos="457200" algn="l"/>
              </a:tabLst>
            </a:pPr>
            <a:r>
              <a:rPr lang="en-GB" sz="1400" kern="100" dirty="0">
                <a:latin typeface="Aptos"/>
                <a:ea typeface="Aptos"/>
                <a:cs typeface="Times New Roman" panose="02020603050405020304" pitchFamily="18" charset="0"/>
              </a:rPr>
              <a:t>Arrows showing income, spending, and goods/services</a:t>
            </a:r>
          </a:p>
          <a:p>
            <a:pPr>
              <a:lnSpc>
                <a:spcPct val="107000"/>
              </a:lnSpc>
              <a:spcAft>
                <a:spcPts val="800"/>
              </a:spcAft>
            </a:pPr>
            <a:r>
              <a:rPr lang="en-GB" sz="1400" b="1" kern="100" dirty="0">
                <a:latin typeface="Aptos"/>
                <a:ea typeface="Aptos"/>
                <a:cs typeface="Times New Roman" panose="02020603050405020304" pitchFamily="18" charset="0"/>
              </a:rPr>
              <a:t>Example:</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kern="100" dirty="0">
                <a:latin typeface="Aptos"/>
                <a:ea typeface="Aptos"/>
                <a:cs typeface="Times New Roman" panose="02020603050405020304" pitchFamily="18" charset="0"/>
              </a:rPr>
              <a:t>Households provide </a:t>
            </a:r>
            <a:r>
              <a:rPr lang="en-GB" sz="1400" b="1" kern="100" dirty="0">
                <a:latin typeface="Aptos"/>
                <a:ea typeface="Aptos"/>
                <a:cs typeface="Times New Roman" panose="02020603050405020304" pitchFamily="18" charset="0"/>
              </a:rPr>
              <a:t>labour</a:t>
            </a:r>
            <a:r>
              <a:rPr lang="en-GB" sz="1400" kern="100" dirty="0">
                <a:latin typeface="Aptos"/>
                <a:ea typeface="Aptos"/>
                <a:cs typeface="Times New Roman" panose="02020603050405020304" pitchFamily="18" charset="0"/>
              </a:rPr>
              <a:t> to firms and receive </a:t>
            </a:r>
            <a:r>
              <a:rPr lang="en-GB" sz="1400" b="1" kern="100" dirty="0">
                <a:latin typeface="Aptos"/>
                <a:ea typeface="Aptos"/>
                <a:cs typeface="Times New Roman" panose="02020603050405020304" pitchFamily="18" charset="0"/>
              </a:rPr>
              <a:t>wages</a:t>
            </a:r>
            <a:r>
              <a:rPr lang="en-GB" sz="1400" kern="100" dirty="0">
                <a:latin typeface="Aptos"/>
                <a:ea typeface="Aptos"/>
                <a:cs typeface="Times New Roman" panose="02020603050405020304" pitchFamily="18" charset="0"/>
              </a:rPr>
              <a:t>; they then use those wages to buy </a:t>
            </a:r>
            <a:r>
              <a:rPr lang="en-GB" sz="1400" b="1" kern="100" dirty="0">
                <a:latin typeface="Aptos"/>
                <a:ea typeface="Aptos"/>
                <a:cs typeface="Times New Roman" panose="02020603050405020304" pitchFamily="18" charset="0"/>
              </a:rPr>
              <a:t>goods and services</a:t>
            </a:r>
            <a:r>
              <a:rPr lang="en-GB" sz="1400" kern="100" dirty="0">
                <a:latin typeface="Aptos"/>
                <a:ea typeface="Aptos"/>
                <a:cs typeface="Times New Roman" panose="02020603050405020304" pitchFamily="18" charset="0"/>
              </a:rPr>
              <a:t> from firms.</a:t>
            </a:r>
          </a:p>
        </p:txBody>
      </p:sp>
    </p:spTree>
    <p:extLst>
      <p:ext uri="{BB962C8B-B14F-4D97-AF65-F5344CB8AC3E}">
        <p14:creationId xmlns:p14="http://schemas.microsoft.com/office/powerpoint/2010/main" val="359108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BF722-800B-44DB-ACA5-7410A6911156}"/>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0" name="Slide Number Placeholder 9">
            <a:extLst>
              <a:ext uri="{FF2B5EF4-FFF2-40B4-BE49-F238E27FC236}">
                <a16:creationId xmlns:a16="http://schemas.microsoft.com/office/drawing/2014/main" id="{8AE485B3-2C46-423C-BFAE-14B67FB153F0}"/>
              </a:ext>
            </a:extLst>
          </p:cNvPr>
          <p:cNvSpPr>
            <a:spLocks noGrp="1"/>
          </p:cNvSpPr>
          <p:nvPr>
            <p:ph type="sldNum" sz="quarter" idx="12"/>
          </p:nvPr>
        </p:nvSpPr>
        <p:spPr/>
        <p:txBody>
          <a:bodyPr/>
          <a:lstStyle/>
          <a:p>
            <a:fld id="{21C20057-CE16-4863-B1F2-6747A8A7684F}" type="slidenum">
              <a:rPr lang="en-GB" smtClean="0"/>
              <a:t>32</a:t>
            </a:fld>
            <a:endParaRPr lang="en-GB"/>
          </a:p>
        </p:txBody>
      </p:sp>
      <p:sp>
        <p:nvSpPr>
          <p:cNvPr id="2" name="Rectangle 1">
            <a:extLst>
              <a:ext uri="{FF2B5EF4-FFF2-40B4-BE49-F238E27FC236}">
                <a16:creationId xmlns:a16="http://schemas.microsoft.com/office/drawing/2014/main" id="{E17A9538-C92E-4998-A947-BACC58B45A30}"/>
              </a:ext>
            </a:extLst>
          </p:cNvPr>
          <p:cNvSpPr/>
          <p:nvPr/>
        </p:nvSpPr>
        <p:spPr>
          <a:xfrm>
            <a:off x="270710" y="325472"/>
            <a:ext cx="6316579" cy="4002121"/>
          </a:xfrm>
          <a:prstGeom prst="rect">
            <a:avLst/>
          </a:prstGeom>
        </p:spPr>
        <p:txBody>
          <a:bodyPr wrap="square">
            <a:spAutoFit/>
          </a:bodyPr>
          <a:lstStyle/>
          <a:p>
            <a:pPr>
              <a:lnSpc>
                <a:spcPct val="107000"/>
              </a:lnSpc>
              <a:spcAft>
                <a:spcPts val="800"/>
              </a:spcAft>
            </a:pPr>
            <a:r>
              <a:rPr lang="en-GB" sz="1400" b="1" kern="100" dirty="0">
                <a:latin typeface="Aptos"/>
                <a:ea typeface="Aptos"/>
                <a:cs typeface="Times New Roman" panose="02020603050405020304" pitchFamily="18" charset="0"/>
              </a:rPr>
              <a:t>10. Careers and Relevance of Economics</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b="1" kern="100" dirty="0">
                <a:latin typeface="Aptos"/>
                <a:ea typeface="Aptos"/>
                <a:cs typeface="Times New Roman" panose="02020603050405020304" pitchFamily="18" charset="0"/>
              </a:rPr>
              <a:t>Task:</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kern="100" dirty="0">
                <a:latin typeface="Aptos"/>
                <a:ea typeface="Aptos"/>
                <a:cs typeface="Times New Roman" panose="02020603050405020304" pitchFamily="18" charset="0"/>
              </a:rPr>
              <a:t>Discover where economics is used in the real world.</a:t>
            </a:r>
          </a:p>
          <a:p>
            <a:pPr>
              <a:lnSpc>
                <a:spcPct val="107000"/>
              </a:lnSpc>
              <a:spcAft>
                <a:spcPts val="800"/>
              </a:spcAft>
            </a:pPr>
            <a:r>
              <a:rPr lang="en-GB" sz="1400" b="1" kern="100" dirty="0">
                <a:latin typeface="Aptos"/>
                <a:ea typeface="Aptos"/>
                <a:cs typeface="Times New Roman" panose="02020603050405020304" pitchFamily="18" charset="0"/>
              </a:rPr>
              <a:t>Activity:</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kern="100" dirty="0">
                <a:latin typeface="Aptos"/>
                <a:ea typeface="Aptos"/>
                <a:cs typeface="Times New Roman" panose="02020603050405020304" pitchFamily="18" charset="0"/>
              </a:rPr>
              <a:t>Find a </a:t>
            </a:r>
            <a:r>
              <a:rPr lang="en-GB" sz="1400" b="1" kern="100" dirty="0">
                <a:latin typeface="Aptos"/>
                <a:ea typeface="Aptos"/>
                <a:cs typeface="Times New Roman" panose="02020603050405020304" pitchFamily="18" charset="0"/>
              </a:rPr>
              <a:t>career profile</a:t>
            </a:r>
            <a:r>
              <a:rPr lang="en-GB" sz="1400" kern="100" dirty="0">
                <a:latin typeface="Aptos"/>
                <a:ea typeface="Aptos"/>
                <a:cs typeface="Times New Roman" panose="02020603050405020304" pitchFamily="18" charset="0"/>
              </a:rPr>
              <a:t> (from a site like Prospects.ac.uk or BBC Bitesize) or interview someone working in business, government, or finance.</a:t>
            </a:r>
            <a:br>
              <a:rPr lang="en-GB" sz="1400" kern="100" dirty="0">
                <a:latin typeface="Aptos"/>
                <a:ea typeface="Aptos"/>
                <a:cs typeface="Times New Roman" panose="02020603050405020304" pitchFamily="18" charset="0"/>
              </a:rPr>
            </a:br>
            <a:r>
              <a:rPr lang="en-GB" sz="1400" kern="100" dirty="0">
                <a:latin typeface="Aptos"/>
                <a:ea typeface="Aptos"/>
                <a:cs typeface="Times New Roman" panose="02020603050405020304" pitchFamily="18" charset="0"/>
              </a:rPr>
              <a:t>Write a </a:t>
            </a:r>
            <a:r>
              <a:rPr lang="en-GB" sz="1400" b="1" kern="100" dirty="0">
                <a:latin typeface="Aptos"/>
                <a:ea typeface="Aptos"/>
                <a:cs typeface="Times New Roman" panose="02020603050405020304" pitchFamily="18" charset="0"/>
              </a:rPr>
              <a:t>short reflection</a:t>
            </a:r>
            <a:r>
              <a:rPr lang="en-GB" sz="1400" kern="100" dirty="0">
                <a:latin typeface="Aptos"/>
                <a:ea typeface="Aptos"/>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en-GB" sz="1400" kern="100" dirty="0">
                <a:latin typeface="Aptos"/>
                <a:ea typeface="Aptos"/>
                <a:cs typeface="Times New Roman" panose="02020603050405020304" pitchFamily="18" charset="0"/>
              </a:rPr>
              <a:t>What do they do?</a:t>
            </a:r>
          </a:p>
          <a:p>
            <a:pPr marL="342900" lvl="0" indent="-342900">
              <a:lnSpc>
                <a:spcPct val="107000"/>
              </a:lnSpc>
              <a:spcAft>
                <a:spcPts val="800"/>
              </a:spcAft>
              <a:buSzPts val="1000"/>
              <a:buFont typeface="Symbol" panose="05050102010706020507" pitchFamily="18" charset="2"/>
              <a:buChar char=""/>
              <a:tabLst>
                <a:tab pos="457200" algn="l"/>
              </a:tabLst>
            </a:pPr>
            <a:r>
              <a:rPr lang="en-GB" sz="1400" kern="100" dirty="0">
                <a:latin typeface="Aptos"/>
                <a:ea typeface="Aptos"/>
                <a:cs typeface="Times New Roman" panose="02020603050405020304" pitchFamily="18" charset="0"/>
              </a:rPr>
              <a:t>How does economics help them?</a:t>
            </a:r>
          </a:p>
          <a:p>
            <a:pPr marL="342900" lvl="0" indent="-342900">
              <a:lnSpc>
                <a:spcPct val="107000"/>
              </a:lnSpc>
              <a:spcAft>
                <a:spcPts val="800"/>
              </a:spcAft>
              <a:buSzPts val="1000"/>
              <a:buFont typeface="Symbol" panose="05050102010706020507" pitchFamily="18" charset="2"/>
              <a:buChar char=""/>
              <a:tabLst>
                <a:tab pos="457200" algn="l"/>
              </a:tabLst>
            </a:pPr>
            <a:r>
              <a:rPr lang="en-GB" sz="1400" kern="100" dirty="0">
                <a:latin typeface="Aptos"/>
                <a:ea typeface="Aptos"/>
                <a:cs typeface="Times New Roman" panose="02020603050405020304" pitchFamily="18" charset="0"/>
              </a:rPr>
              <a:t>What skills are important?</a:t>
            </a:r>
          </a:p>
          <a:p>
            <a:pPr>
              <a:lnSpc>
                <a:spcPct val="107000"/>
              </a:lnSpc>
              <a:spcAft>
                <a:spcPts val="800"/>
              </a:spcAft>
            </a:pPr>
            <a:r>
              <a:rPr lang="en-GB" sz="1400" b="1" kern="100" dirty="0">
                <a:latin typeface="Aptos"/>
                <a:ea typeface="Aptos"/>
                <a:cs typeface="Times New Roman" panose="02020603050405020304" pitchFamily="18" charset="0"/>
              </a:rPr>
              <a:t>Example:</a:t>
            </a:r>
            <a:endParaRPr lang="en-GB" sz="1400" kern="100" dirty="0">
              <a:latin typeface="Aptos"/>
              <a:ea typeface="Aptos"/>
              <a:cs typeface="Times New Roman" panose="02020603050405020304" pitchFamily="18" charset="0"/>
            </a:endParaRPr>
          </a:p>
          <a:p>
            <a:pPr>
              <a:lnSpc>
                <a:spcPct val="107000"/>
              </a:lnSpc>
              <a:spcAft>
                <a:spcPts val="800"/>
              </a:spcAft>
            </a:pPr>
            <a:r>
              <a:rPr lang="en-GB" sz="1400" kern="100" dirty="0">
                <a:latin typeface="Aptos"/>
                <a:ea typeface="Aptos"/>
                <a:cs typeface="Times New Roman" panose="02020603050405020304" pitchFamily="18" charset="0"/>
              </a:rPr>
              <a:t>An economist at the Bank of England helps forecast inflation and interest rates. They use data analysis and economic theory to guide policy.</a:t>
            </a:r>
          </a:p>
        </p:txBody>
      </p:sp>
    </p:spTree>
    <p:extLst>
      <p:ext uri="{BB962C8B-B14F-4D97-AF65-F5344CB8AC3E}">
        <p14:creationId xmlns:p14="http://schemas.microsoft.com/office/powerpoint/2010/main" val="3946231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50A2B4-C18F-4223-AD86-D7D0128F4BC8}"/>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 name="Title 1">
            <a:extLst>
              <a:ext uri="{FF2B5EF4-FFF2-40B4-BE49-F238E27FC236}">
                <a16:creationId xmlns:a16="http://schemas.microsoft.com/office/drawing/2014/main" id="{6E08A5BA-2371-400A-B289-5521B2441CC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57E5B8F-1E70-49E0-82CD-11DF056BE384}"/>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39320721-E4C7-414F-A77C-C7F0EE1BD421}"/>
              </a:ext>
            </a:extLst>
          </p:cNvPr>
          <p:cNvSpPr>
            <a:spLocks noGrp="1"/>
          </p:cNvSpPr>
          <p:nvPr>
            <p:ph type="sldNum" sz="quarter" idx="12"/>
          </p:nvPr>
        </p:nvSpPr>
        <p:spPr/>
        <p:txBody>
          <a:bodyPr/>
          <a:lstStyle/>
          <a:p>
            <a:fld id="{21C20057-CE16-4863-B1F2-6747A8A7684F}" type="slidenum">
              <a:rPr lang="en-GB" smtClean="0"/>
              <a:t>33</a:t>
            </a:fld>
            <a:endParaRPr lang="en-GB"/>
          </a:p>
        </p:txBody>
      </p:sp>
      <p:sp>
        <p:nvSpPr>
          <p:cNvPr id="5" name="Rectangle 4">
            <a:extLst>
              <a:ext uri="{FF2B5EF4-FFF2-40B4-BE49-F238E27FC236}">
                <a16:creationId xmlns:a16="http://schemas.microsoft.com/office/drawing/2014/main" id="{C212762F-042D-4719-B3B2-C3FC2C933E91}"/>
              </a:ext>
            </a:extLst>
          </p:cNvPr>
          <p:cNvSpPr/>
          <p:nvPr/>
        </p:nvSpPr>
        <p:spPr>
          <a:xfrm>
            <a:off x="75222" y="284427"/>
            <a:ext cx="6614335" cy="9787295"/>
          </a:xfrm>
          <a:prstGeom prst="rect">
            <a:avLst/>
          </a:prstGeom>
        </p:spPr>
        <p:txBody>
          <a:bodyPr wrap="square">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dirty="0"/>
          </a:p>
        </p:txBody>
      </p:sp>
      <p:sp>
        <p:nvSpPr>
          <p:cNvPr id="7" name="Rectangle 6">
            <a:extLst>
              <a:ext uri="{FF2B5EF4-FFF2-40B4-BE49-F238E27FC236}">
                <a16:creationId xmlns:a16="http://schemas.microsoft.com/office/drawing/2014/main" id="{AFB9A78E-2125-4447-B449-BC4BB7248EA5}"/>
              </a:ext>
            </a:extLst>
          </p:cNvPr>
          <p:cNvSpPr/>
          <p:nvPr/>
        </p:nvSpPr>
        <p:spPr>
          <a:xfrm>
            <a:off x="75221" y="85197"/>
            <a:ext cx="6424863" cy="312650"/>
          </a:xfrm>
          <a:prstGeom prst="rect">
            <a:avLst/>
          </a:prstGeom>
        </p:spPr>
        <p:txBody>
          <a:bodyPr wrap="square">
            <a:spAutoFit/>
          </a:bodyPr>
          <a:lstStyle/>
          <a:p>
            <a:pPr>
              <a:lnSpc>
                <a:spcPct val="107000"/>
              </a:lnSpc>
              <a:spcAft>
                <a:spcPts val="800"/>
              </a:spcAft>
            </a:pPr>
            <a:r>
              <a:rPr lang="en-GB" sz="1400" b="1" dirty="0">
                <a:ea typeface="Times New Roman" panose="02020603050405020304" pitchFamily="18" charset="0"/>
                <a:cs typeface="Times New Roman" panose="02020603050405020304" pitchFamily="18" charset="0"/>
              </a:rPr>
              <a:t>Additional Notes Section</a:t>
            </a:r>
            <a:endParaRPr lang="en-GB" sz="1400" dirty="0"/>
          </a:p>
        </p:txBody>
      </p:sp>
    </p:spTree>
    <p:extLst>
      <p:ext uri="{BB962C8B-B14F-4D97-AF65-F5344CB8AC3E}">
        <p14:creationId xmlns:p14="http://schemas.microsoft.com/office/powerpoint/2010/main" val="2951796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6E94B9-E54F-4722-ABAE-32BAB773A7B4}"/>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 name="Title 1">
            <a:extLst>
              <a:ext uri="{FF2B5EF4-FFF2-40B4-BE49-F238E27FC236}">
                <a16:creationId xmlns:a16="http://schemas.microsoft.com/office/drawing/2014/main" id="{9F0B3AAA-14AC-4C02-941E-96B8484E1D8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EC6F357-1D9B-4FA8-814B-D6DE32EF0E5B}"/>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C66891E5-9484-4A66-97C4-278DF5616979}"/>
              </a:ext>
            </a:extLst>
          </p:cNvPr>
          <p:cNvSpPr>
            <a:spLocks noGrp="1"/>
          </p:cNvSpPr>
          <p:nvPr>
            <p:ph type="sldNum" sz="quarter" idx="12"/>
          </p:nvPr>
        </p:nvSpPr>
        <p:spPr/>
        <p:txBody>
          <a:bodyPr/>
          <a:lstStyle/>
          <a:p>
            <a:fld id="{21C20057-CE16-4863-B1F2-6747A8A7684F}" type="slidenum">
              <a:rPr lang="en-GB" smtClean="0"/>
              <a:t>34</a:t>
            </a:fld>
            <a:endParaRPr lang="en-GB"/>
          </a:p>
        </p:txBody>
      </p:sp>
      <p:sp>
        <p:nvSpPr>
          <p:cNvPr id="7" name="Rectangle 6">
            <a:extLst>
              <a:ext uri="{FF2B5EF4-FFF2-40B4-BE49-F238E27FC236}">
                <a16:creationId xmlns:a16="http://schemas.microsoft.com/office/drawing/2014/main" id="{6CD1B4C1-D181-4792-B94A-99EEF9B835E3}"/>
              </a:ext>
            </a:extLst>
          </p:cNvPr>
          <p:cNvSpPr/>
          <p:nvPr/>
        </p:nvSpPr>
        <p:spPr>
          <a:xfrm>
            <a:off x="75222" y="284427"/>
            <a:ext cx="6614335" cy="9787295"/>
          </a:xfrm>
          <a:prstGeom prst="rect">
            <a:avLst/>
          </a:prstGeom>
        </p:spPr>
        <p:txBody>
          <a:bodyPr wrap="square">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dirty="0"/>
          </a:p>
        </p:txBody>
      </p:sp>
      <p:sp>
        <p:nvSpPr>
          <p:cNvPr id="8" name="Rectangle 7">
            <a:extLst>
              <a:ext uri="{FF2B5EF4-FFF2-40B4-BE49-F238E27FC236}">
                <a16:creationId xmlns:a16="http://schemas.microsoft.com/office/drawing/2014/main" id="{5E5AE0FA-3769-4243-BD3A-44D99D50DCD5}"/>
              </a:ext>
            </a:extLst>
          </p:cNvPr>
          <p:cNvSpPr/>
          <p:nvPr/>
        </p:nvSpPr>
        <p:spPr>
          <a:xfrm>
            <a:off x="75221" y="85197"/>
            <a:ext cx="6424863" cy="312650"/>
          </a:xfrm>
          <a:prstGeom prst="rect">
            <a:avLst/>
          </a:prstGeom>
        </p:spPr>
        <p:txBody>
          <a:bodyPr wrap="square">
            <a:spAutoFit/>
          </a:bodyPr>
          <a:lstStyle/>
          <a:p>
            <a:pPr>
              <a:lnSpc>
                <a:spcPct val="107000"/>
              </a:lnSpc>
              <a:spcAft>
                <a:spcPts val="800"/>
              </a:spcAft>
            </a:pPr>
            <a:r>
              <a:rPr lang="en-GB" sz="1400" b="1" dirty="0">
                <a:ea typeface="Times New Roman" panose="02020603050405020304" pitchFamily="18" charset="0"/>
                <a:cs typeface="Times New Roman" panose="02020603050405020304" pitchFamily="18" charset="0"/>
              </a:rPr>
              <a:t>Additional Notes Section</a:t>
            </a:r>
            <a:endParaRPr lang="en-GB" sz="1400" dirty="0"/>
          </a:p>
        </p:txBody>
      </p:sp>
    </p:spTree>
    <p:extLst>
      <p:ext uri="{BB962C8B-B14F-4D97-AF65-F5344CB8AC3E}">
        <p14:creationId xmlns:p14="http://schemas.microsoft.com/office/powerpoint/2010/main" val="137980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0658F4-C490-4BB8-966D-07F51D94CB41}"/>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Rectangle 3">
            <a:extLst>
              <a:ext uri="{FF2B5EF4-FFF2-40B4-BE49-F238E27FC236}">
                <a16:creationId xmlns:a16="http://schemas.microsoft.com/office/drawing/2014/main" id="{AF13644F-DC8C-4EA1-83B9-D5EA9B26B4DC}"/>
              </a:ext>
            </a:extLst>
          </p:cNvPr>
          <p:cNvSpPr/>
          <p:nvPr/>
        </p:nvSpPr>
        <p:spPr>
          <a:xfrm>
            <a:off x="249091" y="153134"/>
            <a:ext cx="6352673" cy="4893647"/>
          </a:xfrm>
          <a:prstGeom prst="rect">
            <a:avLst/>
          </a:prstGeom>
        </p:spPr>
        <p:txBody>
          <a:bodyPr wrap="square">
            <a:spAutoFit/>
          </a:bodyPr>
          <a:lstStyle/>
          <a:p>
            <a:pPr>
              <a:spcAft>
                <a:spcPts val="0"/>
              </a:spcAft>
            </a:pPr>
            <a:r>
              <a:rPr lang="en-GB" b="1" dirty="0">
                <a:solidFill>
                  <a:srgbClr val="000000"/>
                </a:solidFill>
                <a:latin typeface="Calibri" panose="020F0502020204030204" pitchFamily="34" charset="0"/>
                <a:ea typeface="Calibri" panose="020F0502020204030204" pitchFamily="34" charset="0"/>
              </a:rPr>
              <a:t>Theme 1: Introduction to markets and market failure</a:t>
            </a:r>
            <a:endParaRPr lang="en-GB" dirty="0">
              <a:solidFill>
                <a:srgbClr val="000000"/>
              </a:solidFill>
              <a:latin typeface="Calibri" panose="020F0502020204030204" pitchFamily="34" charset="0"/>
              <a:ea typeface="Calibri" panose="020F0502020204030204" pitchFamily="34" charset="0"/>
            </a:endParaRPr>
          </a:p>
          <a:p>
            <a:pPr>
              <a:spcAft>
                <a:spcPts val="0"/>
              </a:spcAft>
            </a:pPr>
            <a:r>
              <a:rPr lang="en-GB" sz="1400" dirty="0"/>
              <a:t>This theme is one of two in this qualification that focuses on microeconomics. This theme introduces students to the microeconomic nature of economics, looking at economic problems and the ways economists think and work. Students will need to build upon the knowledge, skills and understanding developed from Theme 1 in Theme 3, making connections across these two microeconomic themes for Paper 1, and across Themes 1, 2, 3 and 4 in Paper 3. Teaching approaches to content must reflect this. Students will need to apply their knowledge and understanding to both familiar and unfamiliar contexts in the assessments and demonstrate an awareness of current economic events and policies</a:t>
            </a:r>
          </a:p>
          <a:p>
            <a:pPr>
              <a:spcAft>
                <a:spcPts val="0"/>
              </a:spcAft>
            </a:pPr>
            <a:endParaRPr lang="en-GB" sz="1400" dirty="0">
              <a:solidFill>
                <a:srgbClr val="000000"/>
              </a:solidFill>
              <a:latin typeface="Calibri" panose="020F0502020204030204" pitchFamily="34" charset="0"/>
              <a:ea typeface="Calibri" panose="020F0502020204030204" pitchFamily="34" charset="0"/>
            </a:endParaRPr>
          </a:p>
          <a:p>
            <a:pPr>
              <a:spcAft>
                <a:spcPts val="0"/>
              </a:spcAft>
            </a:pPr>
            <a:r>
              <a:rPr lang="en-GB" sz="1400" dirty="0"/>
              <a:t>In this theme students will consider how markets work, looking at how supply and demand interact to allocate resources in local, national and international markets. They will learn how to apply supply and demand analysis to real-world situations and be able to offer explanations of consumer behaviour. This will involve looking at both how consumers act in a rational way to maximise utility and how firms maximise profit, but also why consumers may not behave rationally. Having investigated how markets work, students will then look at market failure. They will look at the nature and causes of market failure before considering the strengths and weaknesses of possible government intervention to remedy market failures. This theme will provide a coherent coverage of microeconomic content with students drawing on local, national and global contexts.</a:t>
            </a:r>
            <a:endParaRPr lang="en-GB" sz="1400" dirty="0">
              <a:solidFill>
                <a:srgbClr val="000000"/>
              </a:solidFill>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F1322660-11BD-4F93-88E4-B4D25DE5572A}"/>
              </a:ext>
            </a:extLst>
          </p:cNvPr>
          <p:cNvSpPr/>
          <p:nvPr/>
        </p:nvSpPr>
        <p:spPr>
          <a:xfrm>
            <a:off x="200964" y="5062902"/>
            <a:ext cx="6448925" cy="4678204"/>
          </a:xfrm>
          <a:prstGeom prst="rect">
            <a:avLst/>
          </a:prstGeom>
        </p:spPr>
        <p:txBody>
          <a:bodyPr wrap="square">
            <a:spAutoFit/>
          </a:bodyPr>
          <a:lstStyle/>
          <a:p>
            <a:pPr>
              <a:spcAft>
                <a:spcPts val="0"/>
              </a:spcAft>
            </a:pPr>
            <a:r>
              <a:rPr lang="en-GB" b="1" dirty="0">
                <a:solidFill>
                  <a:srgbClr val="000000"/>
                </a:solidFill>
                <a:ea typeface="Calibri" panose="020F0502020204030204" pitchFamily="34" charset="0"/>
              </a:rPr>
              <a:t>Theme 2: The UK economy – performance and policies</a:t>
            </a:r>
            <a:endParaRPr lang="en-GB" dirty="0">
              <a:solidFill>
                <a:srgbClr val="000000"/>
              </a:solidFill>
              <a:ea typeface="Calibri" panose="020F0502020204030204" pitchFamily="34" charset="0"/>
            </a:endParaRPr>
          </a:p>
          <a:p>
            <a:pPr>
              <a:spcAft>
                <a:spcPts val="0"/>
              </a:spcAft>
            </a:pPr>
            <a:r>
              <a:rPr lang="en-GB" sz="1400" dirty="0"/>
              <a:t>This theme is one of two in this qualification that focuses on macroeconomics. This theme introduces the key measures of economic performance and the main instruments of economic policy primarily in a UK context. Students will need to build upon the knowledge, skills and understanding developed from Theme 2 in Theme 4, making connections across these two macroeconomic themes for Paper 2, and across Themes 1, 2, 3 and 4 in Paper 3. Teaching approaches to content must reflect this. Students will need to apply their knowledge and understanding to both familiar and unfamiliar contexts in the assessments and demonstrate an awareness of current economic events and policies.</a:t>
            </a:r>
          </a:p>
          <a:p>
            <a:pPr>
              <a:spcAft>
                <a:spcPts val="0"/>
              </a:spcAft>
            </a:pPr>
            <a:endParaRPr lang="en-GB" sz="1400" dirty="0"/>
          </a:p>
          <a:p>
            <a:pPr>
              <a:spcAft>
                <a:spcPts val="0"/>
              </a:spcAft>
            </a:pPr>
            <a:r>
              <a:rPr lang="en-GB" sz="1400" dirty="0"/>
              <a:t>Students will be introduced to the aggregate demand/aggregate supply model so that they can use it to analyse changes in real output and the price level. They will: examine the use of demand-side policies, supply-side policies and direct controls as means of improving an economy's performance; recognise the underlying assumptions; predict the likely impact and effectiveness of such policies; and consider these in an historical context. Students should consider the different approaches that may be used by policymakers to address macroeconomic issues and be able to identify the criteria for success. Students should have knowledge of the UK economy in the last 10 years. This theme will provide a coherent coverage of macroeconomic content with students drawing on local and national contexts, as appropriate</a:t>
            </a:r>
            <a:endParaRPr lang="en-GB" sz="1400" dirty="0">
              <a:solidFill>
                <a:srgbClr val="000000"/>
              </a:solidFill>
              <a:ea typeface="Calibri" panose="020F0502020204030204" pitchFamily="34" charset="0"/>
            </a:endParaRPr>
          </a:p>
        </p:txBody>
      </p:sp>
      <p:sp>
        <p:nvSpPr>
          <p:cNvPr id="6" name="Slide Number Placeholder 5">
            <a:extLst>
              <a:ext uri="{FF2B5EF4-FFF2-40B4-BE49-F238E27FC236}">
                <a16:creationId xmlns:a16="http://schemas.microsoft.com/office/drawing/2014/main" id="{0D8C02FD-E2EB-4159-A983-CA1B7454FE0C}"/>
              </a:ext>
            </a:extLst>
          </p:cNvPr>
          <p:cNvSpPr>
            <a:spLocks noGrp="1"/>
          </p:cNvSpPr>
          <p:nvPr>
            <p:ph type="sldNum" sz="quarter" idx="12"/>
          </p:nvPr>
        </p:nvSpPr>
        <p:spPr/>
        <p:txBody>
          <a:bodyPr/>
          <a:lstStyle/>
          <a:p>
            <a:fld id="{21C20057-CE16-4863-B1F2-6747A8A7684F}" type="slidenum">
              <a:rPr lang="en-GB" smtClean="0"/>
              <a:t>4</a:t>
            </a:fld>
            <a:endParaRPr lang="en-GB"/>
          </a:p>
        </p:txBody>
      </p:sp>
    </p:spTree>
    <p:extLst>
      <p:ext uri="{BB962C8B-B14F-4D97-AF65-F5344CB8AC3E}">
        <p14:creationId xmlns:p14="http://schemas.microsoft.com/office/powerpoint/2010/main" val="675818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4F4DF4-21F8-47F1-90A1-60484A93664C}"/>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DCCB99E8-F1F1-491A-A913-17754921635F}"/>
              </a:ext>
            </a:extLst>
          </p:cNvPr>
          <p:cNvSpPr/>
          <p:nvPr/>
        </p:nvSpPr>
        <p:spPr>
          <a:xfrm>
            <a:off x="273154" y="249531"/>
            <a:ext cx="6304548" cy="5109091"/>
          </a:xfrm>
          <a:prstGeom prst="rect">
            <a:avLst/>
          </a:prstGeom>
        </p:spPr>
        <p:txBody>
          <a:bodyPr wrap="square">
            <a:spAutoFit/>
          </a:bodyPr>
          <a:lstStyle/>
          <a:p>
            <a:pPr>
              <a:spcAft>
                <a:spcPts val="0"/>
              </a:spcAft>
            </a:pPr>
            <a:r>
              <a:rPr lang="en-GB" b="1" dirty="0">
                <a:solidFill>
                  <a:srgbClr val="000000"/>
                </a:solidFill>
                <a:latin typeface="Calibri" panose="020F0502020204030204" pitchFamily="34" charset="0"/>
                <a:ea typeface="Calibri" panose="020F0502020204030204" pitchFamily="34" charset="0"/>
              </a:rPr>
              <a:t>Theme 3: Business behaviour and the labour market</a:t>
            </a:r>
            <a:endParaRPr lang="en-GB" dirty="0">
              <a:solidFill>
                <a:srgbClr val="000000"/>
              </a:solidFill>
              <a:latin typeface="Calibri" panose="020F0502020204030204" pitchFamily="34" charset="0"/>
              <a:ea typeface="Calibri" panose="020F0502020204030204" pitchFamily="34" charset="0"/>
            </a:endParaRPr>
          </a:p>
          <a:p>
            <a:pPr>
              <a:spcAft>
                <a:spcPts val="0"/>
              </a:spcAft>
            </a:pPr>
            <a:r>
              <a:rPr lang="en-GB" sz="1400" dirty="0"/>
              <a:t>This theme builds on the content of Theme 1: Introduction to markets and market failure and focuses on business economics. Students will need to build upon the knowledge, skills and understanding developed from Theme 1 in Theme 3, making connections across these two microeconomic themes in Paper 1, and across Themes 1, 2, 3 and 4 in Paper 3. Teaching approaches to content must reflect this. Students will need to apply their knowledge and understanding to both familiar and unfamiliar contexts in the assessments and demonstrate an awareness of current economic events and policies</a:t>
            </a:r>
          </a:p>
          <a:p>
            <a:pPr>
              <a:spcAft>
                <a:spcPts val="0"/>
              </a:spcAft>
            </a:pPr>
            <a:r>
              <a:rPr lang="en-GB" sz="1400" dirty="0"/>
              <a:t>This theme examines how the number and size of market participants, and the level of contestability, affect the pricing and nature of competition among firms. Students will consider the size and growth of firms through exploring organic growth, mergers and takeovers. They will look at the reasons for demergers and why some firms tend to remain small. Students will look at the rational assumption that firms are profit maximisers and then challenge this by looking at alternative business objectives. Revenues, costs and profits are explored before linking these ideas to different market structures. Students will then be able to analyse and evaluate the pricing and output decisions of firms in different contexts and understand the role of competition in business decision making. Supply and demand analysis is specifically applied to the labour market to see how wages are determined in competitive and non-competitive markets. At the end of this theme students should be capable of making an appraisal of government intervention aimed at promoting competitive markets. </a:t>
            </a:r>
            <a:endParaRPr lang="en-GB" sz="1400" dirty="0">
              <a:solidFill>
                <a:srgbClr val="000000"/>
              </a:solidFill>
              <a:latin typeface="Calibri" panose="020F05020202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CDE870A-3555-407B-A3FA-D433ED27A52C}"/>
              </a:ext>
            </a:extLst>
          </p:cNvPr>
          <p:cNvSpPr/>
          <p:nvPr/>
        </p:nvSpPr>
        <p:spPr>
          <a:xfrm>
            <a:off x="273154" y="5574066"/>
            <a:ext cx="6242133" cy="4247317"/>
          </a:xfrm>
          <a:prstGeom prst="rect">
            <a:avLst/>
          </a:prstGeom>
        </p:spPr>
        <p:txBody>
          <a:bodyPr wrap="square">
            <a:spAutoFit/>
          </a:bodyPr>
          <a:lstStyle/>
          <a:p>
            <a:pPr>
              <a:spcAft>
                <a:spcPts val="0"/>
              </a:spcAft>
            </a:pPr>
            <a:r>
              <a:rPr lang="en-GB" b="1" dirty="0">
                <a:solidFill>
                  <a:srgbClr val="000000"/>
                </a:solidFill>
                <a:latin typeface="Calibri" panose="020F0502020204030204" pitchFamily="34" charset="0"/>
                <a:ea typeface="Calibri" panose="020F0502020204030204" pitchFamily="34" charset="0"/>
              </a:rPr>
              <a:t>Theme 4: Global Business </a:t>
            </a:r>
          </a:p>
          <a:p>
            <a:pPr>
              <a:spcAft>
                <a:spcPts val="0"/>
              </a:spcAft>
            </a:pPr>
            <a:r>
              <a:rPr lang="en-GB" sz="1400" dirty="0">
                <a:solidFill>
                  <a:srgbClr val="000000"/>
                </a:solidFill>
                <a:latin typeface="Calibri" panose="020F0502020204030204" pitchFamily="34" charset="0"/>
                <a:ea typeface="Calibri" panose="020F0502020204030204" pitchFamily="34" charset="0"/>
              </a:rPr>
              <a:t>This theme builds on the knowledge and skills gained in Theme 2: The UK economy – performance and policies, and applies them in a global context. Students will need to build upon the knowledge, skills and understanding developed from Theme 2 in Theme 4, making connections across these two macroeconomic themes in Paper 2, and across Themes 1, 2, 3 and 4 in Paper 3. Teaching approaches to content must reflect this. Students will need to apply their knowledge and understanding to both familiar and unfamiliar contexts in the assessments and demonstrate an awareness of current economic events and policies. </a:t>
            </a:r>
          </a:p>
          <a:p>
            <a:pPr>
              <a:spcAft>
                <a:spcPts val="0"/>
              </a:spcAft>
            </a:pPr>
            <a:r>
              <a:rPr lang="en-GB" sz="1400" dirty="0"/>
              <a:t>Students will be expected to understand the significance of globalisation, international trade, the balance of payments and exchange rates. They will examine public finance, macroeconomic policies and the role of the financial sector in a global context. Students will consider the factors influencing the growth and development of emerging and developing countries. In examining these areas, application, analysis and evaluation of economic models is required as well as an ability to assess policies that might be used to address national and global economic challenges. Students should develop an awareness of trends in the global economy over the last 25 years through wider reading and research so that they can include relevant examples in their analysis and evaluation</a:t>
            </a:r>
            <a:endParaRPr lang="en-GB" sz="1400" dirty="0">
              <a:solidFill>
                <a:srgbClr val="000000"/>
              </a:solidFill>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AC0CF45D-0B89-4BBD-B2C7-6AD8608517B0}"/>
              </a:ext>
            </a:extLst>
          </p:cNvPr>
          <p:cNvSpPr>
            <a:spLocks noGrp="1"/>
          </p:cNvSpPr>
          <p:nvPr>
            <p:ph type="sldNum" sz="quarter" idx="12"/>
          </p:nvPr>
        </p:nvSpPr>
        <p:spPr/>
        <p:txBody>
          <a:bodyPr/>
          <a:lstStyle/>
          <a:p>
            <a:fld id="{21C20057-CE16-4863-B1F2-6747A8A7684F}" type="slidenum">
              <a:rPr lang="en-GB" smtClean="0"/>
              <a:t>5</a:t>
            </a:fld>
            <a:endParaRPr lang="en-GB"/>
          </a:p>
        </p:txBody>
      </p:sp>
    </p:spTree>
    <p:extLst>
      <p:ext uri="{BB962C8B-B14F-4D97-AF65-F5344CB8AC3E}">
        <p14:creationId xmlns:p14="http://schemas.microsoft.com/office/powerpoint/2010/main" val="185997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96E5D9-A0C8-48B2-AEB0-B8C572DC404E}"/>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59302A5-0F61-4BE9-9ADA-06A5658C3344}"/>
              </a:ext>
            </a:extLst>
          </p:cNvPr>
          <p:cNvSpPr>
            <a:spLocks noGrp="1"/>
          </p:cNvSpPr>
          <p:nvPr>
            <p:ph idx="1"/>
          </p:nvPr>
        </p:nvSpPr>
        <p:spPr/>
        <p:txBody>
          <a:bodyPr/>
          <a:lstStyle/>
          <a:p>
            <a:endParaRPr lang="en-GB"/>
          </a:p>
        </p:txBody>
      </p:sp>
      <p:sp>
        <p:nvSpPr>
          <p:cNvPr id="7" name="Slide Number Placeholder 6">
            <a:extLst>
              <a:ext uri="{FF2B5EF4-FFF2-40B4-BE49-F238E27FC236}">
                <a16:creationId xmlns:a16="http://schemas.microsoft.com/office/drawing/2014/main" id="{A4A8595A-EE40-49C4-8844-589CE575E7A8}"/>
              </a:ext>
            </a:extLst>
          </p:cNvPr>
          <p:cNvSpPr>
            <a:spLocks noGrp="1"/>
          </p:cNvSpPr>
          <p:nvPr>
            <p:ph type="sldNum" sz="quarter" idx="12"/>
          </p:nvPr>
        </p:nvSpPr>
        <p:spPr/>
        <p:txBody>
          <a:bodyPr/>
          <a:lstStyle/>
          <a:p>
            <a:fld id="{3E0C6992-8E1B-4154-8EF3-BE9D14DF2A3E}" type="slidenum">
              <a:rPr lang="en-GB" smtClean="0"/>
              <a:t>6</a:t>
            </a:fld>
            <a:endParaRPr lang="en-GB"/>
          </a:p>
        </p:txBody>
      </p:sp>
      <p:pic>
        <p:nvPicPr>
          <p:cNvPr id="5" name="Picture 4">
            <a:extLst>
              <a:ext uri="{FF2B5EF4-FFF2-40B4-BE49-F238E27FC236}">
                <a16:creationId xmlns:a16="http://schemas.microsoft.com/office/drawing/2014/main" id="{23EBE815-5F25-4A64-BA9F-0A04A706DEB7}"/>
              </a:ext>
            </a:extLst>
          </p:cNvPr>
          <p:cNvPicPr>
            <a:picLocks noChangeAspect="1"/>
          </p:cNvPicPr>
          <p:nvPr/>
        </p:nvPicPr>
        <p:blipFill>
          <a:blip r:embed="rId2"/>
          <a:stretch>
            <a:fillRect/>
          </a:stretch>
        </p:blipFill>
        <p:spPr>
          <a:xfrm>
            <a:off x="151892" y="372522"/>
            <a:ext cx="6574205" cy="8549758"/>
          </a:xfrm>
          <a:prstGeom prst="rect">
            <a:avLst/>
          </a:prstGeom>
        </p:spPr>
      </p:pic>
    </p:spTree>
    <p:extLst>
      <p:ext uri="{BB962C8B-B14F-4D97-AF65-F5344CB8AC3E}">
        <p14:creationId xmlns:p14="http://schemas.microsoft.com/office/powerpoint/2010/main" val="1783523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5824C3-A0CC-43A3-9561-4E26FC6129BE}"/>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a:extLst>
              <a:ext uri="{FF2B5EF4-FFF2-40B4-BE49-F238E27FC236}">
                <a16:creationId xmlns:a16="http://schemas.microsoft.com/office/drawing/2014/main" id="{0B3FC4B9-2CC3-40DD-933E-7060A29EC1FF}"/>
              </a:ext>
            </a:extLst>
          </p:cNvPr>
          <p:cNvSpPr/>
          <p:nvPr/>
        </p:nvSpPr>
        <p:spPr>
          <a:xfrm>
            <a:off x="300624" y="4156016"/>
            <a:ext cx="6085887" cy="1668214"/>
          </a:xfrm>
          <a:prstGeom prst="rect">
            <a:avLst/>
          </a:prstGeom>
        </p:spPr>
        <p:txBody>
          <a:bodyPr wrap="square">
            <a:spAutoFit/>
          </a:bodyPr>
          <a:lstStyle/>
          <a:p>
            <a:r>
              <a:rPr lang="en-GB" sz="1463" dirty="0"/>
              <a:t>The A level Economics Assessment Objectives have been revised. The objectives have been made more explicit to exemplify the skills developed through the A level specifications. </a:t>
            </a:r>
          </a:p>
          <a:p>
            <a:endParaRPr lang="en-GB" sz="1463" dirty="0"/>
          </a:p>
          <a:p>
            <a:r>
              <a:rPr lang="en-GB" sz="1463" dirty="0"/>
              <a:t>Note; the weighting for the three exam papers is different. Paper 1 &amp; Paper 2 will be marked up by 1.17% per mark and paper 3 will be marked at its raw grade.</a:t>
            </a:r>
          </a:p>
        </p:txBody>
      </p:sp>
      <p:sp>
        <p:nvSpPr>
          <p:cNvPr id="2" name="Slide Number Placeholder 1">
            <a:extLst>
              <a:ext uri="{FF2B5EF4-FFF2-40B4-BE49-F238E27FC236}">
                <a16:creationId xmlns:a16="http://schemas.microsoft.com/office/drawing/2014/main" id="{52AD1476-040B-490A-8C93-DAD084201900}"/>
              </a:ext>
            </a:extLst>
          </p:cNvPr>
          <p:cNvSpPr>
            <a:spLocks noGrp="1"/>
          </p:cNvSpPr>
          <p:nvPr>
            <p:ph type="sldNum" sz="quarter" idx="12"/>
          </p:nvPr>
        </p:nvSpPr>
        <p:spPr/>
        <p:txBody>
          <a:bodyPr/>
          <a:lstStyle/>
          <a:p>
            <a:fld id="{3E0C6992-8E1B-4154-8EF3-BE9D14DF2A3E}" type="slidenum">
              <a:rPr lang="en-GB" smtClean="0"/>
              <a:t>7</a:t>
            </a:fld>
            <a:endParaRPr lang="en-GB"/>
          </a:p>
        </p:txBody>
      </p:sp>
      <p:pic>
        <p:nvPicPr>
          <p:cNvPr id="4" name="Picture 3">
            <a:extLst>
              <a:ext uri="{FF2B5EF4-FFF2-40B4-BE49-F238E27FC236}">
                <a16:creationId xmlns:a16="http://schemas.microsoft.com/office/drawing/2014/main" id="{2A16DD83-5034-4EF0-BCD5-761E8DC2F328}"/>
              </a:ext>
            </a:extLst>
          </p:cNvPr>
          <p:cNvPicPr>
            <a:picLocks noChangeAspect="1"/>
          </p:cNvPicPr>
          <p:nvPr/>
        </p:nvPicPr>
        <p:blipFill>
          <a:blip r:embed="rId2"/>
          <a:stretch>
            <a:fillRect/>
          </a:stretch>
        </p:blipFill>
        <p:spPr>
          <a:xfrm>
            <a:off x="467018" y="315753"/>
            <a:ext cx="5753100" cy="3819525"/>
          </a:xfrm>
          <a:prstGeom prst="rect">
            <a:avLst/>
          </a:prstGeom>
        </p:spPr>
      </p:pic>
    </p:spTree>
    <p:extLst>
      <p:ext uri="{BB962C8B-B14F-4D97-AF65-F5344CB8AC3E}">
        <p14:creationId xmlns:p14="http://schemas.microsoft.com/office/powerpoint/2010/main" val="387248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AB4D2F-DFB5-4B44-8468-8FB4D2418D90}"/>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F7FA8B48-84DA-42BB-8221-B9174F6C0681}"/>
              </a:ext>
            </a:extLst>
          </p:cNvPr>
          <p:cNvSpPr>
            <a:spLocks noGrp="1"/>
          </p:cNvSpPr>
          <p:nvPr>
            <p:ph type="title"/>
          </p:nvPr>
        </p:nvSpPr>
        <p:spPr>
          <a:xfrm>
            <a:off x="383976" y="3910749"/>
            <a:ext cx="5915025" cy="4120620"/>
          </a:xfrm>
        </p:spPr>
        <p:txBody>
          <a:bodyPr/>
          <a:lstStyle/>
          <a:p>
            <a:r>
              <a:rPr lang="en-GB" dirty="0"/>
              <a:t>Edexcel A-Level Economics: </a:t>
            </a:r>
            <a:br>
              <a:rPr lang="en-GB" dirty="0"/>
            </a:br>
            <a:br>
              <a:rPr lang="en-GB" dirty="0"/>
            </a:br>
            <a:r>
              <a:rPr lang="en-GB" dirty="0"/>
              <a:t>PLC</a:t>
            </a:r>
          </a:p>
        </p:txBody>
      </p:sp>
      <p:sp>
        <p:nvSpPr>
          <p:cNvPr id="8" name="Text Placeholder 7">
            <a:extLst>
              <a:ext uri="{FF2B5EF4-FFF2-40B4-BE49-F238E27FC236}">
                <a16:creationId xmlns:a16="http://schemas.microsoft.com/office/drawing/2014/main" id="{A3EC701E-6E0B-42BA-BFC8-5C6B94C5631F}"/>
              </a:ext>
            </a:extLst>
          </p:cNvPr>
          <p:cNvSpPr>
            <a:spLocks noGrp="1"/>
          </p:cNvSpPr>
          <p:nvPr>
            <p:ph type="body" idx="1"/>
          </p:nvPr>
        </p:nvSpPr>
        <p:spPr>
          <a:xfrm>
            <a:off x="389240" y="8067522"/>
            <a:ext cx="5915025" cy="2166937"/>
          </a:xfrm>
        </p:spPr>
        <p:txBody>
          <a:bodyPr/>
          <a:lstStyle/>
          <a:p>
            <a:r>
              <a:rPr lang="en-GB" dirty="0"/>
              <a:t>This is the course overview of units and lessons. Go through this section by ticking the boxes where you feel you have some knowledge from your GCSE study from year 11</a:t>
            </a:r>
          </a:p>
          <a:p>
            <a:endParaRPr lang="en-GB" b="1" dirty="0"/>
          </a:p>
        </p:txBody>
      </p:sp>
      <p:sp>
        <p:nvSpPr>
          <p:cNvPr id="4" name="Slide Number Placeholder 3">
            <a:extLst>
              <a:ext uri="{FF2B5EF4-FFF2-40B4-BE49-F238E27FC236}">
                <a16:creationId xmlns:a16="http://schemas.microsoft.com/office/drawing/2014/main" id="{A327F31F-0E00-44F0-AAB4-B6CB98414C7A}"/>
              </a:ext>
            </a:extLst>
          </p:cNvPr>
          <p:cNvSpPr>
            <a:spLocks noGrp="1"/>
          </p:cNvSpPr>
          <p:nvPr>
            <p:ph type="sldNum" sz="quarter" idx="12"/>
          </p:nvPr>
        </p:nvSpPr>
        <p:spPr/>
        <p:txBody>
          <a:bodyPr/>
          <a:lstStyle/>
          <a:p>
            <a:fld id="{3E0C6992-8E1B-4154-8EF3-BE9D14DF2A3E}" type="slidenum">
              <a:rPr lang="en-GB" smtClean="0"/>
              <a:t>8</a:t>
            </a:fld>
            <a:endParaRPr lang="en-GB"/>
          </a:p>
        </p:txBody>
      </p:sp>
      <p:pic>
        <p:nvPicPr>
          <p:cNvPr id="6" name="Picture 5">
            <a:extLst>
              <a:ext uri="{FF2B5EF4-FFF2-40B4-BE49-F238E27FC236}">
                <a16:creationId xmlns:a16="http://schemas.microsoft.com/office/drawing/2014/main" id="{4078DD0A-B08E-42E9-AB23-1E850DFAA04A}"/>
              </a:ext>
            </a:extLst>
          </p:cNvPr>
          <p:cNvPicPr>
            <a:picLocks noChangeAspect="1"/>
          </p:cNvPicPr>
          <p:nvPr/>
        </p:nvPicPr>
        <p:blipFill>
          <a:blip r:embed="rId2">
            <a:grayscl/>
          </a:blip>
          <a:stretch>
            <a:fillRect/>
          </a:stretch>
        </p:blipFill>
        <p:spPr>
          <a:xfrm>
            <a:off x="698156" y="268113"/>
            <a:ext cx="5461687" cy="1008846"/>
          </a:xfrm>
          <a:prstGeom prst="rect">
            <a:avLst/>
          </a:prstGeom>
        </p:spPr>
      </p:pic>
      <p:pic>
        <p:nvPicPr>
          <p:cNvPr id="7" name="Picture 2" descr="5 Reasons Why You Should Study A-Level Business Studies">
            <a:extLst>
              <a:ext uri="{FF2B5EF4-FFF2-40B4-BE49-F238E27FC236}">
                <a16:creationId xmlns:a16="http://schemas.microsoft.com/office/drawing/2014/main" id="{EF4F7DA3-744E-45E3-A077-93BCBCD716B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9365" y="1424756"/>
            <a:ext cx="5572125" cy="37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7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100F43-83F2-40C4-820F-89FE597319A4}"/>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21893F83-F63A-4DF3-954B-E8591E8A4B66}"/>
              </a:ext>
            </a:extLst>
          </p:cNvPr>
          <p:cNvSpPr>
            <a:spLocks noGrp="1"/>
          </p:cNvSpPr>
          <p:nvPr>
            <p:ph type="sldNum" sz="quarter" idx="12"/>
          </p:nvPr>
        </p:nvSpPr>
        <p:spPr/>
        <p:txBody>
          <a:bodyPr/>
          <a:lstStyle/>
          <a:p>
            <a:fld id="{3E0C6992-8E1B-4154-8EF3-BE9D14DF2A3E}" type="slidenum">
              <a:rPr lang="en-GB" smtClean="0"/>
              <a:t>9</a:t>
            </a:fld>
            <a:endParaRPr lang="en-GB"/>
          </a:p>
        </p:txBody>
      </p:sp>
      <p:sp>
        <p:nvSpPr>
          <p:cNvPr id="11" name="TextBox 10">
            <a:extLst>
              <a:ext uri="{FF2B5EF4-FFF2-40B4-BE49-F238E27FC236}">
                <a16:creationId xmlns:a16="http://schemas.microsoft.com/office/drawing/2014/main" id="{4A9F4823-F896-4DF0-A7A9-A74B24B47E84}"/>
              </a:ext>
            </a:extLst>
          </p:cNvPr>
          <p:cNvSpPr txBox="1"/>
          <p:nvPr/>
        </p:nvSpPr>
        <p:spPr>
          <a:xfrm>
            <a:off x="350024" y="202037"/>
            <a:ext cx="5822176" cy="461665"/>
          </a:xfrm>
          <a:prstGeom prst="rect">
            <a:avLst/>
          </a:prstGeom>
          <a:noFill/>
        </p:spPr>
        <p:txBody>
          <a:bodyPr wrap="square" rtlCol="0">
            <a:spAutoFit/>
          </a:bodyPr>
          <a:lstStyle/>
          <a:p>
            <a:r>
              <a:rPr lang="en-GB" sz="2400" b="1" u="sng" dirty="0">
                <a:effectLst>
                  <a:outerShdw blurRad="38100" dist="38100" dir="2700000" algn="tl">
                    <a:srgbClr val="000000">
                      <a:alpha val="43137"/>
                    </a:srgbClr>
                  </a:outerShdw>
                </a:effectLst>
              </a:rPr>
              <a:t>PLC – Theme 1</a:t>
            </a:r>
          </a:p>
        </p:txBody>
      </p:sp>
      <p:sp>
        <p:nvSpPr>
          <p:cNvPr id="13" name="TextBox 12">
            <a:extLst>
              <a:ext uri="{FF2B5EF4-FFF2-40B4-BE49-F238E27FC236}">
                <a16:creationId xmlns:a16="http://schemas.microsoft.com/office/drawing/2014/main" id="{B46C1F88-E63C-4149-A02F-6BA59E491438}"/>
              </a:ext>
            </a:extLst>
          </p:cNvPr>
          <p:cNvSpPr txBox="1"/>
          <p:nvPr/>
        </p:nvSpPr>
        <p:spPr>
          <a:xfrm>
            <a:off x="342881" y="682930"/>
            <a:ext cx="6040060" cy="738664"/>
          </a:xfrm>
          <a:prstGeom prst="rect">
            <a:avLst/>
          </a:prstGeom>
          <a:noFill/>
        </p:spPr>
        <p:txBody>
          <a:bodyPr wrap="square" rtlCol="0">
            <a:spAutoFit/>
          </a:bodyPr>
          <a:lstStyle/>
          <a:p>
            <a:r>
              <a:rPr lang="en-GB" sz="1400" dirty="0"/>
              <a:t>This is the course overview of units and lessons. Go through this section by ticking the boxes where you feel you have some knowledge from your GCSE study from year 11</a:t>
            </a:r>
          </a:p>
        </p:txBody>
      </p:sp>
      <p:graphicFrame>
        <p:nvGraphicFramePr>
          <p:cNvPr id="5" name="Table 4">
            <a:extLst>
              <a:ext uri="{FF2B5EF4-FFF2-40B4-BE49-F238E27FC236}">
                <a16:creationId xmlns:a16="http://schemas.microsoft.com/office/drawing/2014/main" id="{1AF3411B-4AA8-46E8-A7EB-1C865828F9AD}"/>
              </a:ext>
            </a:extLst>
          </p:cNvPr>
          <p:cNvGraphicFramePr>
            <a:graphicFrameLocks noGrp="1"/>
          </p:cNvGraphicFramePr>
          <p:nvPr>
            <p:extLst>
              <p:ext uri="{D42A27DB-BD31-4B8C-83A1-F6EECF244321}">
                <p14:modId xmlns:p14="http://schemas.microsoft.com/office/powerpoint/2010/main" val="327532761"/>
              </p:ext>
            </p:extLst>
          </p:nvPr>
        </p:nvGraphicFramePr>
        <p:xfrm>
          <a:off x="195993" y="1447983"/>
          <a:ext cx="6486004" cy="7775087"/>
        </p:xfrm>
        <a:graphic>
          <a:graphicData uri="http://schemas.openxmlformats.org/drawingml/2006/table">
            <a:tbl>
              <a:tblPr>
                <a:tableStyleId>{616DA210-FB5B-4158-B5E0-FEB733F419BA}</a:tableStyleId>
              </a:tblPr>
              <a:tblGrid>
                <a:gridCol w="881817">
                  <a:extLst>
                    <a:ext uri="{9D8B030D-6E8A-4147-A177-3AD203B41FA5}">
                      <a16:colId xmlns:a16="http://schemas.microsoft.com/office/drawing/2014/main" val="598364834"/>
                    </a:ext>
                  </a:extLst>
                </a:gridCol>
                <a:gridCol w="3956580">
                  <a:extLst>
                    <a:ext uri="{9D8B030D-6E8A-4147-A177-3AD203B41FA5}">
                      <a16:colId xmlns:a16="http://schemas.microsoft.com/office/drawing/2014/main" val="2773146358"/>
                    </a:ext>
                  </a:extLst>
                </a:gridCol>
                <a:gridCol w="1647607">
                  <a:extLst>
                    <a:ext uri="{9D8B030D-6E8A-4147-A177-3AD203B41FA5}">
                      <a16:colId xmlns:a16="http://schemas.microsoft.com/office/drawing/2014/main" val="1195660857"/>
                    </a:ext>
                  </a:extLst>
                </a:gridCol>
              </a:tblGrid>
              <a:tr h="569332">
                <a:tc>
                  <a:txBody>
                    <a:bodyPr/>
                    <a:lstStyle/>
                    <a:p>
                      <a:pPr algn="ctr" fontAlgn="ctr"/>
                      <a:r>
                        <a:rPr lang="en-GB" sz="1600" u="none" strike="noStrike">
                          <a:solidFill>
                            <a:schemeClr val="bg1"/>
                          </a:solidFill>
                          <a:effectLst/>
                        </a:rPr>
                        <a:t>Topic</a:t>
                      </a:r>
                      <a:endParaRPr lang="en-GB" sz="1600" b="1" i="0" u="none" strike="noStrike">
                        <a:solidFill>
                          <a:schemeClr val="bg1"/>
                        </a:solidFill>
                        <a:effectLst/>
                        <a:latin typeface="Calibri" panose="020F0502020204030204" pitchFamily="34" charset="0"/>
                      </a:endParaRPr>
                    </a:p>
                  </a:txBody>
                  <a:tcPr marL="7936" marR="7936" marT="7936" marB="0" anchor="ctr">
                    <a:solidFill>
                      <a:schemeClr val="bg2">
                        <a:lumMod val="50000"/>
                      </a:schemeClr>
                    </a:solidFill>
                  </a:tcPr>
                </a:tc>
                <a:tc>
                  <a:txBody>
                    <a:bodyPr/>
                    <a:lstStyle/>
                    <a:p>
                      <a:pPr algn="ctr" fontAlgn="ctr"/>
                      <a:r>
                        <a:rPr lang="en-GB" sz="1600" u="none" strike="noStrike">
                          <a:solidFill>
                            <a:schemeClr val="bg1"/>
                          </a:solidFill>
                          <a:effectLst/>
                        </a:rPr>
                        <a:t>Theme 1: Introduction to markets and market</a:t>
                      </a:r>
                      <a:br>
                        <a:rPr lang="en-GB" sz="1600" u="none" strike="noStrike">
                          <a:solidFill>
                            <a:schemeClr val="bg1"/>
                          </a:solidFill>
                          <a:effectLst/>
                        </a:rPr>
                      </a:br>
                      <a:r>
                        <a:rPr lang="en-GB" sz="1600" u="none" strike="noStrike">
                          <a:solidFill>
                            <a:schemeClr val="bg1"/>
                          </a:solidFill>
                          <a:effectLst/>
                        </a:rPr>
                        <a:t>failure</a:t>
                      </a:r>
                      <a:endParaRPr lang="en-GB" sz="1600" b="1" i="0" u="none" strike="noStrike">
                        <a:solidFill>
                          <a:schemeClr val="bg1"/>
                        </a:solidFill>
                        <a:effectLst/>
                        <a:latin typeface="Calibri" panose="020F0502020204030204" pitchFamily="34" charset="0"/>
                      </a:endParaRPr>
                    </a:p>
                  </a:txBody>
                  <a:tcPr marL="7936" marR="7936" marT="7936" marB="0" anchor="ctr">
                    <a:solidFill>
                      <a:schemeClr val="bg2">
                        <a:lumMod val="50000"/>
                      </a:schemeClr>
                    </a:solidFill>
                  </a:tcPr>
                </a:tc>
                <a:tc>
                  <a:txBody>
                    <a:bodyPr/>
                    <a:lstStyle/>
                    <a:p>
                      <a:pPr algn="ctr" fontAlgn="t"/>
                      <a:r>
                        <a:rPr lang="en-GB" sz="1600" u="none" strike="noStrike" dirty="0">
                          <a:solidFill>
                            <a:schemeClr val="bg1"/>
                          </a:solidFill>
                          <a:effectLst/>
                        </a:rPr>
                        <a:t>Check</a:t>
                      </a:r>
                      <a:endParaRPr lang="en-GB" sz="1600" b="1" i="0" u="none" strike="noStrike" dirty="0">
                        <a:solidFill>
                          <a:schemeClr val="bg1"/>
                        </a:solidFill>
                        <a:effectLst/>
                        <a:latin typeface="Calibri" panose="020F0502020204030204" pitchFamily="34" charset="0"/>
                      </a:endParaRPr>
                    </a:p>
                  </a:txBody>
                  <a:tcPr marL="7936" marR="7936" marT="7936" marB="0">
                    <a:solidFill>
                      <a:schemeClr val="bg2">
                        <a:lumMod val="50000"/>
                      </a:schemeClr>
                    </a:solidFill>
                  </a:tcPr>
                </a:tc>
                <a:extLst>
                  <a:ext uri="{0D108BD9-81ED-4DB2-BD59-A6C34878D82A}">
                    <a16:rowId xmlns:a16="http://schemas.microsoft.com/office/drawing/2014/main" val="976790844"/>
                  </a:ext>
                </a:extLst>
              </a:tr>
              <a:tr h="289224">
                <a:tc rowSpan="6">
                  <a:txBody>
                    <a:bodyPr/>
                    <a:lstStyle/>
                    <a:p>
                      <a:pPr algn="ctr" fontAlgn="b"/>
                      <a:r>
                        <a:rPr lang="en-GB" sz="1200" u="none" strike="noStrike" dirty="0">
                          <a:effectLst/>
                        </a:rPr>
                        <a:t>1.1 Nature of economics</a:t>
                      </a:r>
                      <a:endParaRPr lang="en-GB" sz="1200" b="0" i="0" u="none" strike="noStrike" dirty="0">
                        <a:solidFill>
                          <a:srgbClr val="000000"/>
                        </a:solidFill>
                        <a:effectLst/>
                        <a:latin typeface="Calibri" panose="020F0502020204030204" pitchFamily="34" charset="0"/>
                      </a:endParaRPr>
                    </a:p>
                  </a:txBody>
                  <a:tcPr marL="7936" marR="7936" marT="7936" marB="0" vert="vert270" anchor="b"/>
                </a:tc>
                <a:tc>
                  <a:txBody>
                    <a:bodyPr/>
                    <a:lstStyle/>
                    <a:p>
                      <a:pPr algn="l" fontAlgn="b"/>
                      <a:r>
                        <a:rPr lang="en-GB" sz="1600" u="none" strike="noStrike" dirty="0">
                          <a:effectLst/>
                        </a:rPr>
                        <a:t>1.1.1 Economics as a social science</a:t>
                      </a:r>
                      <a:endParaRPr lang="en-GB" sz="1600" b="0" i="0" u="none" strike="noStrike" dirty="0">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4068140585"/>
                  </a:ext>
                </a:extLst>
              </a:tr>
              <a:tr h="569332">
                <a:tc vMerge="1">
                  <a:txBody>
                    <a:bodyPr/>
                    <a:lstStyle/>
                    <a:p>
                      <a:endParaRPr lang="en-GB"/>
                    </a:p>
                  </a:txBody>
                  <a:tcPr/>
                </a:tc>
                <a:tc>
                  <a:txBody>
                    <a:bodyPr/>
                    <a:lstStyle/>
                    <a:p>
                      <a:pPr algn="l" fontAlgn="b"/>
                      <a:r>
                        <a:rPr lang="en-GB" sz="1600" u="none" strike="noStrike">
                          <a:effectLst/>
                        </a:rPr>
                        <a:t>1.1.2 Positive and normative economic statements</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1778723339"/>
                  </a:ext>
                </a:extLst>
              </a:tr>
              <a:tr h="289224">
                <a:tc vMerge="1">
                  <a:txBody>
                    <a:bodyPr/>
                    <a:lstStyle/>
                    <a:p>
                      <a:endParaRPr lang="en-GB"/>
                    </a:p>
                  </a:txBody>
                  <a:tcPr/>
                </a:tc>
                <a:tc>
                  <a:txBody>
                    <a:bodyPr/>
                    <a:lstStyle/>
                    <a:p>
                      <a:pPr algn="l" fontAlgn="b"/>
                      <a:r>
                        <a:rPr lang="en-GB" sz="1600" u="none" strike="noStrike">
                          <a:effectLst/>
                        </a:rPr>
                        <a:t>1.1.3 The economic problem</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4229093662"/>
                  </a:ext>
                </a:extLst>
              </a:tr>
              <a:tr h="289224">
                <a:tc vMerge="1">
                  <a:txBody>
                    <a:bodyPr/>
                    <a:lstStyle/>
                    <a:p>
                      <a:endParaRPr lang="en-GB"/>
                    </a:p>
                  </a:txBody>
                  <a:tcPr/>
                </a:tc>
                <a:tc>
                  <a:txBody>
                    <a:bodyPr/>
                    <a:lstStyle/>
                    <a:p>
                      <a:pPr algn="l" fontAlgn="b"/>
                      <a:r>
                        <a:rPr lang="en-GB" sz="1600" u="none" strike="noStrike">
                          <a:effectLst/>
                        </a:rPr>
                        <a:t>1.1.4 Production possibility frontiers</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1152064285"/>
                  </a:ext>
                </a:extLst>
              </a:tr>
              <a:tr h="289224">
                <a:tc vMerge="1">
                  <a:txBody>
                    <a:bodyPr/>
                    <a:lstStyle/>
                    <a:p>
                      <a:endParaRPr lang="en-GB"/>
                    </a:p>
                  </a:txBody>
                  <a:tcPr/>
                </a:tc>
                <a:tc>
                  <a:txBody>
                    <a:bodyPr/>
                    <a:lstStyle/>
                    <a:p>
                      <a:pPr algn="l" fontAlgn="b"/>
                      <a:r>
                        <a:rPr lang="en-GB" sz="1600" u="none" strike="noStrike">
                          <a:effectLst/>
                        </a:rPr>
                        <a:t>1.1.5 Specialisation and the division of labour</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1221103497"/>
                  </a:ext>
                </a:extLst>
              </a:tr>
              <a:tr h="569332">
                <a:tc vMerge="1">
                  <a:txBody>
                    <a:bodyPr/>
                    <a:lstStyle/>
                    <a:p>
                      <a:endParaRPr lang="en-GB"/>
                    </a:p>
                  </a:txBody>
                  <a:tcPr/>
                </a:tc>
                <a:tc>
                  <a:txBody>
                    <a:bodyPr/>
                    <a:lstStyle/>
                    <a:p>
                      <a:pPr algn="l" fontAlgn="b"/>
                      <a:r>
                        <a:rPr lang="en-GB" sz="1600" u="none" strike="noStrike">
                          <a:effectLst/>
                        </a:rPr>
                        <a:t>1.1.6 Free market economies, mixed economy and command economy</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1914103768"/>
                  </a:ext>
                </a:extLst>
              </a:tr>
              <a:tr h="289224">
                <a:tc rowSpan="10">
                  <a:txBody>
                    <a:bodyPr/>
                    <a:lstStyle/>
                    <a:p>
                      <a:pPr algn="ctr" fontAlgn="b"/>
                      <a:r>
                        <a:rPr lang="en-GB" sz="1200" u="none" strike="noStrike" dirty="0">
                          <a:effectLst/>
                        </a:rPr>
                        <a:t>1.2 How markets work</a:t>
                      </a:r>
                      <a:endParaRPr lang="en-GB" sz="1200" b="0" i="0" u="none" strike="noStrike" dirty="0">
                        <a:solidFill>
                          <a:srgbClr val="000000"/>
                        </a:solidFill>
                        <a:effectLst/>
                        <a:latin typeface="Calibri" panose="020F0502020204030204" pitchFamily="34" charset="0"/>
                      </a:endParaRPr>
                    </a:p>
                  </a:txBody>
                  <a:tcPr marL="7936" marR="7936" marT="7936" marB="0" vert="vert270" anchor="b">
                    <a:solidFill>
                      <a:schemeClr val="bg2">
                        <a:lumMod val="90000"/>
                      </a:schemeClr>
                    </a:solidFill>
                  </a:tcPr>
                </a:tc>
                <a:tc>
                  <a:txBody>
                    <a:bodyPr/>
                    <a:lstStyle/>
                    <a:p>
                      <a:pPr algn="l" fontAlgn="b"/>
                      <a:r>
                        <a:rPr lang="en-GB" sz="1600" u="none" strike="noStrike">
                          <a:effectLst/>
                        </a:rPr>
                        <a:t>1.2.1 Rational decision making</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1879073953"/>
                  </a:ext>
                </a:extLst>
              </a:tr>
              <a:tr h="289224">
                <a:tc vMerge="1">
                  <a:txBody>
                    <a:bodyPr/>
                    <a:lstStyle/>
                    <a:p>
                      <a:endParaRPr lang="en-GB"/>
                    </a:p>
                  </a:txBody>
                  <a:tcPr/>
                </a:tc>
                <a:tc>
                  <a:txBody>
                    <a:bodyPr/>
                    <a:lstStyle/>
                    <a:p>
                      <a:pPr algn="l" fontAlgn="b"/>
                      <a:r>
                        <a:rPr lang="en-GB" sz="1600" u="none" strike="noStrike">
                          <a:effectLst/>
                        </a:rPr>
                        <a:t>1.2.2 Demand</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3800121381"/>
                  </a:ext>
                </a:extLst>
              </a:tr>
              <a:tr h="569332">
                <a:tc vMerge="1">
                  <a:txBody>
                    <a:bodyPr/>
                    <a:lstStyle/>
                    <a:p>
                      <a:endParaRPr lang="en-GB"/>
                    </a:p>
                  </a:txBody>
                  <a:tcPr/>
                </a:tc>
                <a:tc>
                  <a:txBody>
                    <a:bodyPr/>
                    <a:lstStyle/>
                    <a:p>
                      <a:pPr algn="l" fontAlgn="b"/>
                      <a:r>
                        <a:rPr lang="en-GB" sz="1600" u="none" strike="noStrike">
                          <a:effectLst/>
                        </a:rPr>
                        <a:t>1.2.3 Price, income and cross elasticities of demand</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932708492"/>
                  </a:ext>
                </a:extLst>
              </a:tr>
              <a:tr h="289224">
                <a:tc vMerge="1">
                  <a:txBody>
                    <a:bodyPr/>
                    <a:lstStyle/>
                    <a:p>
                      <a:endParaRPr lang="en-GB"/>
                    </a:p>
                  </a:txBody>
                  <a:tcPr/>
                </a:tc>
                <a:tc>
                  <a:txBody>
                    <a:bodyPr/>
                    <a:lstStyle/>
                    <a:p>
                      <a:pPr algn="l" fontAlgn="b"/>
                      <a:r>
                        <a:rPr lang="en-GB" sz="1600" u="none" strike="noStrike">
                          <a:effectLst/>
                        </a:rPr>
                        <a:t>1.2.4 Supply</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3285109854"/>
                  </a:ext>
                </a:extLst>
              </a:tr>
              <a:tr h="289224">
                <a:tc vMerge="1">
                  <a:txBody>
                    <a:bodyPr/>
                    <a:lstStyle/>
                    <a:p>
                      <a:endParaRPr lang="en-GB"/>
                    </a:p>
                  </a:txBody>
                  <a:tcPr/>
                </a:tc>
                <a:tc>
                  <a:txBody>
                    <a:bodyPr/>
                    <a:lstStyle/>
                    <a:p>
                      <a:pPr algn="l" fontAlgn="b"/>
                      <a:r>
                        <a:rPr lang="en-GB" sz="1600" u="none" strike="noStrike">
                          <a:effectLst/>
                        </a:rPr>
                        <a:t>1.2.5 Elasticity of supply</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1323801772"/>
                  </a:ext>
                </a:extLst>
              </a:tr>
              <a:tr h="289224">
                <a:tc vMerge="1">
                  <a:txBody>
                    <a:bodyPr/>
                    <a:lstStyle/>
                    <a:p>
                      <a:endParaRPr lang="en-GB"/>
                    </a:p>
                  </a:txBody>
                  <a:tcPr/>
                </a:tc>
                <a:tc>
                  <a:txBody>
                    <a:bodyPr/>
                    <a:lstStyle/>
                    <a:p>
                      <a:pPr algn="l" fontAlgn="b"/>
                      <a:r>
                        <a:rPr lang="en-GB" sz="1600" u="none" strike="noStrike">
                          <a:effectLst/>
                        </a:rPr>
                        <a:t>1.2.6 Price determination</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222963402"/>
                  </a:ext>
                </a:extLst>
              </a:tr>
              <a:tr h="289224">
                <a:tc vMerge="1">
                  <a:txBody>
                    <a:bodyPr/>
                    <a:lstStyle/>
                    <a:p>
                      <a:endParaRPr lang="en-GB"/>
                    </a:p>
                  </a:txBody>
                  <a:tcPr/>
                </a:tc>
                <a:tc>
                  <a:txBody>
                    <a:bodyPr/>
                    <a:lstStyle/>
                    <a:p>
                      <a:pPr algn="l" fontAlgn="b"/>
                      <a:r>
                        <a:rPr lang="en-GB" sz="1600" u="none" strike="noStrike">
                          <a:effectLst/>
                        </a:rPr>
                        <a:t>1.2.7 Price mechanism</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895914788"/>
                  </a:ext>
                </a:extLst>
              </a:tr>
              <a:tr h="289224">
                <a:tc vMerge="1">
                  <a:txBody>
                    <a:bodyPr/>
                    <a:lstStyle/>
                    <a:p>
                      <a:endParaRPr lang="en-GB"/>
                    </a:p>
                  </a:txBody>
                  <a:tcPr/>
                </a:tc>
                <a:tc>
                  <a:txBody>
                    <a:bodyPr/>
                    <a:lstStyle/>
                    <a:p>
                      <a:pPr algn="l" fontAlgn="b"/>
                      <a:r>
                        <a:rPr lang="en-GB" sz="1600" u="none" strike="noStrike">
                          <a:effectLst/>
                        </a:rPr>
                        <a:t>1.2.8 Consumer and producer surplus</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2555862266"/>
                  </a:ext>
                </a:extLst>
              </a:tr>
              <a:tr h="289224">
                <a:tc vMerge="1">
                  <a:txBody>
                    <a:bodyPr/>
                    <a:lstStyle/>
                    <a:p>
                      <a:endParaRPr lang="en-GB"/>
                    </a:p>
                  </a:txBody>
                  <a:tcPr/>
                </a:tc>
                <a:tc>
                  <a:txBody>
                    <a:bodyPr/>
                    <a:lstStyle/>
                    <a:p>
                      <a:pPr algn="l" fontAlgn="b"/>
                      <a:r>
                        <a:rPr lang="en-GB" sz="1600" u="none" strike="noStrike" dirty="0">
                          <a:effectLst/>
                        </a:rPr>
                        <a:t>1.2.9 Indirect taxes and subsidies</a:t>
                      </a:r>
                      <a:endParaRPr lang="en-GB" sz="1600" b="0" i="0" u="none" strike="noStrike" dirty="0">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4063264846"/>
                  </a:ext>
                </a:extLst>
              </a:tr>
              <a:tr h="289224">
                <a:tc vMerge="1">
                  <a:txBody>
                    <a:bodyPr/>
                    <a:lstStyle/>
                    <a:p>
                      <a:endParaRPr lang="en-GB"/>
                    </a:p>
                  </a:txBody>
                  <a:tcPr/>
                </a:tc>
                <a:tc>
                  <a:txBody>
                    <a:bodyPr/>
                    <a:lstStyle/>
                    <a:p>
                      <a:pPr algn="l" fontAlgn="b"/>
                      <a:r>
                        <a:rPr lang="en-GB" sz="1600" u="none" strike="noStrike">
                          <a:effectLst/>
                        </a:rPr>
                        <a:t>1.2.10 Alternative views of consumer behaviour</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1586018412"/>
                  </a:ext>
                </a:extLst>
              </a:tr>
              <a:tr h="289224">
                <a:tc rowSpan="4">
                  <a:txBody>
                    <a:bodyPr/>
                    <a:lstStyle/>
                    <a:p>
                      <a:pPr algn="ctr" fontAlgn="b"/>
                      <a:r>
                        <a:rPr lang="en-GB" sz="1200" u="none" strike="noStrike" dirty="0">
                          <a:effectLst/>
                        </a:rPr>
                        <a:t>1.3 Market failure</a:t>
                      </a:r>
                      <a:endParaRPr lang="en-GB" sz="1200" b="0" i="0" u="none" strike="noStrike" dirty="0">
                        <a:solidFill>
                          <a:srgbClr val="000000"/>
                        </a:solidFill>
                        <a:effectLst/>
                        <a:latin typeface="Calibri" panose="020F0502020204030204" pitchFamily="34" charset="0"/>
                      </a:endParaRPr>
                    </a:p>
                  </a:txBody>
                  <a:tcPr marL="7936" marR="7936" marT="7936" marB="0" vert="vert270" anchor="b"/>
                </a:tc>
                <a:tc>
                  <a:txBody>
                    <a:bodyPr/>
                    <a:lstStyle/>
                    <a:p>
                      <a:pPr algn="l" fontAlgn="b"/>
                      <a:r>
                        <a:rPr lang="en-GB" sz="1600" u="none" strike="noStrike">
                          <a:effectLst/>
                        </a:rPr>
                        <a:t>1.3.1 Types of market failure</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3481753918"/>
                  </a:ext>
                </a:extLst>
              </a:tr>
              <a:tr h="289224">
                <a:tc vMerge="1">
                  <a:txBody>
                    <a:bodyPr/>
                    <a:lstStyle/>
                    <a:p>
                      <a:endParaRPr lang="en-GB"/>
                    </a:p>
                  </a:txBody>
                  <a:tcPr/>
                </a:tc>
                <a:tc>
                  <a:txBody>
                    <a:bodyPr/>
                    <a:lstStyle/>
                    <a:p>
                      <a:pPr algn="l" fontAlgn="b"/>
                      <a:r>
                        <a:rPr lang="en-GB" sz="1600" u="none" strike="noStrike">
                          <a:effectLst/>
                        </a:rPr>
                        <a:t>1.3.2 Externalities</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1608761909"/>
                  </a:ext>
                </a:extLst>
              </a:tr>
              <a:tr h="289224">
                <a:tc vMerge="1">
                  <a:txBody>
                    <a:bodyPr/>
                    <a:lstStyle/>
                    <a:p>
                      <a:endParaRPr lang="en-GB"/>
                    </a:p>
                  </a:txBody>
                  <a:tcPr/>
                </a:tc>
                <a:tc>
                  <a:txBody>
                    <a:bodyPr/>
                    <a:lstStyle/>
                    <a:p>
                      <a:pPr algn="l" fontAlgn="b"/>
                      <a:r>
                        <a:rPr lang="en-GB" sz="1600" u="none" strike="noStrike">
                          <a:effectLst/>
                        </a:rPr>
                        <a:t>1.3.3 Public goods</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2610049933"/>
                  </a:ext>
                </a:extLst>
              </a:tr>
              <a:tr h="289224">
                <a:tc vMerge="1">
                  <a:txBody>
                    <a:bodyPr/>
                    <a:lstStyle/>
                    <a:p>
                      <a:endParaRPr lang="en-GB"/>
                    </a:p>
                  </a:txBody>
                  <a:tcPr/>
                </a:tc>
                <a:tc>
                  <a:txBody>
                    <a:bodyPr/>
                    <a:lstStyle/>
                    <a:p>
                      <a:pPr algn="l" fontAlgn="b"/>
                      <a:r>
                        <a:rPr lang="en-GB" sz="1600" u="none" strike="noStrike">
                          <a:effectLst/>
                        </a:rPr>
                        <a:t>1.3.4 Information gaps </a:t>
                      </a:r>
                      <a:endParaRPr lang="en-GB" sz="1600" b="0" i="0" u="none" strike="noStrike">
                        <a:solidFill>
                          <a:srgbClr val="000000"/>
                        </a:solidFill>
                        <a:effectLst/>
                        <a:latin typeface="Calibri" panose="020F0502020204030204" pitchFamily="34" charset="0"/>
                      </a:endParaRPr>
                    </a:p>
                  </a:txBody>
                  <a:tcPr marL="7936" marR="7936" marT="7936"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tc>
                <a:extLst>
                  <a:ext uri="{0D108BD9-81ED-4DB2-BD59-A6C34878D82A}">
                    <a16:rowId xmlns:a16="http://schemas.microsoft.com/office/drawing/2014/main" val="1307293985"/>
                  </a:ext>
                </a:extLst>
              </a:tr>
              <a:tr h="289224">
                <a:tc rowSpan="2">
                  <a:txBody>
                    <a:bodyPr/>
                    <a:lstStyle/>
                    <a:p>
                      <a:pPr algn="ctr" fontAlgn="b"/>
                      <a:r>
                        <a:rPr lang="en-GB" sz="1200" u="none" strike="noStrike" dirty="0">
                          <a:effectLst/>
                        </a:rPr>
                        <a:t>1.4 </a:t>
                      </a:r>
                      <a:r>
                        <a:rPr lang="en-GB" sz="1100" u="none" strike="noStrike" dirty="0">
                          <a:effectLst/>
                        </a:rPr>
                        <a:t>Government intervention</a:t>
                      </a:r>
                      <a:endParaRPr lang="en-GB" sz="1200" b="0" i="0" u="none" strike="noStrike" dirty="0">
                        <a:solidFill>
                          <a:srgbClr val="000000"/>
                        </a:solidFill>
                        <a:effectLst/>
                        <a:latin typeface="Calibri" panose="020F0502020204030204" pitchFamily="34" charset="0"/>
                      </a:endParaRPr>
                    </a:p>
                  </a:txBody>
                  <a:tcPr marL="7936" marR="7936" marT="7936" marB="0" vert="vert270" anchor="b">
                    <a:solidFill>
                      <a:schemeClr val="bg2">
                        <a:lumMod val="90000"/>
                      </a:schemeClr>
                    </a:solidFill>
                  </a:tcPr>
                </a:tc>
                <a:tc>
                  <a:txBody>
                    <a:bodyPr/>
                    <a:lstStyle/>
                    <a:p>
                      <a:pPr algn="l" fontAlgn="b"/>
                      <a:r>
                        <a:rPr lang="en-GB" sz="1600" u="none" strike="noStrike">
                          <a:effectLst/>
                        </a:rPr>
                        <a:t>1.4.1 Government intervention in markets</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3419912826"/>
                  </a:ext>
                </a:extLst>
              </a:tr>
              <a:tr h="291727">
                <a:tc vMerge="1">
                  <a:txBody>
                    <a:bodyPr/>
                    <a:lstStyle/>
                    <a:p>
                      <a:endParaRPr lang="en-GB"/>
                    </a:p>
                  </a:txBody>
                  <a:tcPr/>
                </a:tc>
                <a:tc>
                  <a:txBody>
                    <a:bodyPr/>
                    <a:lstStyle/>
                    <a:p>
                      <a:pPr algn="l" fontAlgn="b"/>
                      <a:r>
                        <a:rPr lang="en-GB" sz="1600" u="none" strike="noStrike" dirty="0">
                          <a:effectLst/>
                        </a:rPr>
                        <a:t>1.4.2 Government Failure</a:t>
                      </a:r>
                      <a:endParaRPr lang="en-GB" sz="1600" b="0" i="0" u="none" strike="noStrike" dirty="0">
                        <a:solidFill>
                          <a:srgbClr val="000000"/>
                        </a:solidFill>
                        <a:effectLst/>
                        <a:latin typeface="Calibri" panose="020F0502020204030204" pitchFamily="34" charset="0"/>
                      </a:endParaRPr>
                    </a:p>
                  </a:txBody>
                  <a:tcPr marL="7936" marR="7936" marT="7936" marB="0" anchor="b">
                    <a:solidFill>
                      <a:schemeClr val="bg2">
                        <a:lumMod val="90000"/>
                      </a:schemeClr>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936" marR="7936" marT="7936" marB="0" anchor="b">
                    <a:solidFill>
                      <a:schemeClr val="bg2">
                        <a:lumMod val="90000"/>
                      </a:schemeClr>
                    </a:solidFill>
                  </a:tcPr>
                </a:tc>
                <a:extLst>
                  <a:ext uri="{0D108BD9-81ED-4DB2-BD59-A6C34878D82A}">
                    <a16:rowId xmlns:a16="http://schemas.microsoft.com/office/drawing/2014/main" val="2112146082"/>
                  </a:ext>
                </a:extLst>
              </a:tr>
            </a:tbl>
          </a:graphicData>
        </a:graphic>
      </p:graphicFrame>
      <p:pic>
        <p:nvPicPr>
          <p:cNvPr id="14" name="Picture 2" descr="Check Mark And Cross Sign PNG Transparent Images Free Download | Vector  Files | Pngtree">
            <a:extLst>
              <a:ext uri="{FF2B5EF4-FFF2-40B4-BE49-F238E27FC236}">
                <a16:creationId xmlns:a16="http://schemas.microsoft.com/office/drawing/2014/main" id="{F3E78292-2626-4C0E-BDE7-1A0422CC9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988" y="1574177"/>
            <a:ext cx="507242" cy="50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8765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8F134825D4A54693DB3AA8C4E41EBC" ma:contentTypeVersion="25" ma:contentTypeDescription="Create a new document." ma:contentTypeScope="" ma:versionID="60382d54b5bc3df291fb03490d5df2c1">
  <xsd:schema xmlns:xsd="http://www.w3.org/2001/XMLSchema" xmlns:xs="http://www.w3.org/2001/XMLSchema" xmlns:p="http://schemas.microsoft.com/office/2006/metadata/properties" xmlns:ns2="3a2ad050-3c60-42b7-a2ae-5288fc534a37" xmlns:ns3="b26a1134-8e7b-43e4-abc0-9133c44f8f68" targetNamespace="http://schemas.microsoft.com/office/2006/metadata/properties" ma:root="true" ma:fieldsID="a02746516604c7f0fed23b396aa3ab3a" ns2:_="" ns3:_="">
    <xsd:import namespace="3a2ad050-3c60-42b7-a2ae-5288fc534a37"/>
    <xsd:import namespace="b26a1134-8e7b-43e4-abc0-9133c44f8f68"/>
    <xsd:element name="properties">
      <xsd:complexType>
        <xsd:sequence>
          <xsd:element name="documentManagement">
            <xsd:complexType>
              <xsd:all>
                <xsd:element ref="ns2:eaee99a3b65741ec86433ec881e2607b" minOccurs="0"/>
                <xsd:element ref="ns2:TaxCatchAll" minOccurs="0"/>
                <xsd:element ref="ns2:l5bca6976c3f46b4b72ac5f892968213" minOccurs="0"/>
                <xsd:element ref="ns2:f5c6631f7d284bf8a1eb86232792c18a" minOccurs="0"/>
                <xsd:element ref="ns2:i81f589b0b304aa59ac6ce540d9ea722" minOccurs="0"/>
                <xsd:element ref="ns2:PersonalIdentificationData" minOccurs="0"/>
                <xsd:element ref="ns2:KeyStage" minOccurs="0"/>
                <xsd:element ref="ns2:Year" minOccurs="0"/>
                <xsd:element ref="ns2:Lesson" minOccurs="0"/>
                <xsd:element ref="ns2:CustomTags" minOccurs="0"/>
                <xsd:element ref="ns2:CurriculumSubject"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2ad050-3c60-42b7-a2ae-5288fc534a37" elementFormDefault="qualified">
    <xsd:import namespace="http://schemas.microsoft.com/office/2006/documentManagement/types"/>
    <xsd:import namespace="http://schemas.microsoft.com/office/infopath/2007/PartnerControls"/>
    <xsd:element name="eaee99a3b65741ec86433ec881e2607b" ma:index="9" nillable="true" ma:taxonomy="true" ma:internalName="eaee99a3b65741ec86433ec881e2607b" ma:taxonomyFieldName="Topic" ma:displayName="Topic" ma:fieldId="{eaee99a3-b657-41ec-8643-3ec881e2607b}" ma:sspId="59225b58-e3d2-4ce2-b8c8-b95fb5472c4f" ma:termSetId="a8c5a09f-93dc-43eb-a947-5f7308f0125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16da183c-2164-4b47-a29e-14a7c14f4a33}" ma:internalName="TaxCatchAll" ma:showField="CatchAllData" ma:web="3a2ad050-3c60-42b7-a2ae-5288fc534a37">
      <xsd:complexType>
        <xsd:complexContent>
          <xsd:extension base="dms:MultiChoiceLookup">
            <xsd:sequence>
              <xsd:element name="Value" type="dms:Lookup" maxOccurs="unbounded" minOccurs="0" nillable="true"/>
            </xsd:sequence>
          </xsd:extension>
        </xsd:complexContent>
      </xsd:complexType>
    </xsd:element>
    <xsd:element name="l5bca6976c3f46b4b72ac5f892968213" ma:index="12" nillable="true" ma:taxonomy="true" ma:internalName="l5bca6976c3f46b4b72ac5f892968213" ma:taxonomyFieldName="Exam_x0020_Board" ma:displayName="Exam Board" ma:fieldId="{55bca697-6c3f-46b4-b72a-c5f892968213}" ma:sspId="59225b58-e3d2-4ce2-b8c8-b95fb5472c4f" ma:termSetId="7ff01458-f10a-4d8b-8ea8-0251811fd9dc" ma:anchorId="00000000-0000-0000-0000-000000000000" ma:open="false" ma:isKeyword="false">
      <xsd:complexType>
        <xsd:sequence>
          <xsd:element ref="pc:Terms" minOccurs="0" maxOccurs="1"/>
        </xsd:sequence>
      </xsd:complexType>
    </xsd:element>
    <xsd:element name="f5c6631f7d284bf8a1eb86232792c18a" ma:index="14" nillable="true" ma:taxonomy="true" ma:internalName="f5c6631f7d284bf8a1eb86232792c18a" ma:taxonomyFieldName="Week" ma:displayName="Week" ma:fieldId="{f5c6631f-7d28-4bf8-a1eb-86232792c18a}" ma:sspId="59225b58-e3d2-4ce2-b8c8-b95fb5472c4f" ma:termSetId="e6742770-d5b4-4644-98a0-94f43a02e985" ma:anchorId="00000000-0000-0000-0000-000000000000" ma:open="false" ma:isKeyword="false">
      <xsd:complexType>
        <xsd:sequence>
          <xsd:element ref="pc:Terms" minOccurs="0" maxOccurs="1"/>
        </xsd:sequence>
      </xsd:complexType>
    </xsd:element>
    <xsd:element name="i81f589b0b304aa59ac6ce540d9ea722" ma:index="16" nillable="true" ma:taxonomy="true" ma:internalName="i81f589b0b304aa59ac6ce540d9ea722" ma:taxonomyFieldName="Term" ma:displayName="Term" ma:fieldId="{281f589b-0b30-4aa5-9ac6-ce540d9ea722}" ma:sspId="59225b58-e3d2-4ce2-b8c8-b95fb5472c4f" ma:termSetId="7bb8ffaa-c7a0-4459-9259-f630ab84ca9b" ma:anchorId="00000000-0000-0000-0000-000000000000" ma:open="false" ma:isKeyword="false">
      <xsd:complexType>
        <xsd:sequence>
          <xsd:element ref="pc:Terms" minOccurs="0" maxOccurs="1"/>
        </xsd:sequence>
      </xsd:complexType>
    </xsd:element>
    <xsd:element name="PersonalIdentificationData" ma:index="17" nillable="true" ma:displayName="Personal Identification Data" ma:internalName="Personal_x0020_Identification_x0020_Data">
      <xsd:simpleType>
        <xsd:restriction base="dms:Choice">
          <xsd:enumeration value="No"/>
          <xsd:enumeration value="Yes"/>
        </xsd:restriction>
      </xsd:simpleType>
    </xsd:element>
    <xsd:element name="KeyStage" ma:index="18" nillable="true" ma:displayName="Key Stage" ma:default="KS4" ma:internalName="Key_x0020_Stage">
      <xsd:simpleType>
        <xsd:restriction base="dms:Text"/>
      </xsd:simpleType>
    </xsd:element>
    <xsd:element name="Year" ma:index="19" nillable="true" ma:displayName="Year" ma:default="Year 11" ma:internalName="Year">
      <xsd:simpleType>
        <xsd:restriction base="dms:Text"/>
      </xsd:simpleType>
    </xsd:element>
    <xsd:element name="Lesson" ma:index="20" nillable="true" ma:displayName="Lesson" ma:internalName="Lesson">
      <xsd:simpleType>
        <xsd:restriction base="dms:Text"/>
      </xsd:simpleType>
    </xsd:element>
    <xsd:element name="CustomTags" ma:index="21" nillable="true" ma:displayName="Custom Tags" ma:internalName="Custom_x0020_Tags">
      <xsd:simpleType>
        <xsd:restriction base="dms:Text"/>
      </xsd:simpleType>
    </xsd:element>
    <xsd:element name="CurriculumSubject" ma:index="22" nillable="true" ma:displayName="Curriculum Subject" ma:default="Registration Year 11" ma:internalName="Curriculum_x0020_Subject">
      <xsd:simpleType>
        <xsd:restriction base="dms:Text"/>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6a1134-8e7b-43e4-abc0-9133c44f8f68"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81f589b0b304aa59ac6ce540d9ea722 xmlns="3a2ad050-3c60-42b7-a2ae-5288fc534a37">
      <Terms xmlns="http://schemas.microsoft.com/office/infopath/2007/PartnerControls"/>
    </i81f589b0b304aa59ac6ce540d9ea722>
    <Year xmlns="3a2ad050-3c60-42b7-a2ae-5288fc534a37">Year 11</Year>
    <l5bca6976c3f46b4b72ac5f892968213 xmlns="3a2ad050-3c60-42b7-a2ae-5288fc534a37">
      <Terms xmlns="http://schemas.microsoft.com/office/infopath/2007/PartnerControls"/>
    </l5bca6976c3f46b4b72ac5f892968213>
    <PersonalIdentificationData xmlns="3a2ad050-3c60-42b7-a2ae-5288fc534a37" xsi:nil="true"/>
    <f5c6631f7d284bf8a1eb86232792c18a xmlns="3a2ad050-3c60-42b7-a2ae-5288fc534a37">
      <Terms xmlns="http://schemas.microsoft.com/office/infopath/2007/PartnerControls"/>
    </f5c6631f7d284bf8a1eb86232792c18a>
    <eaee99a3b65741ec86433ec881e2607b xmlns="3a2ad050-3c60-42b7-a2ae-5288fc534a37">
      <Terms xmlns="http://schemas.microsoft.com/office/infopath/2007/PartnerControls"/>
    </eaee99a3b65741ec86433ec881e2607b>
    <TaxCatchAll xmlns="3a2ad050-3c60-42b7-a2ae-5288fc534a37" xsi:nil="true"/>
    <Lesson xmlns="3a2ad050-3c60-42b7-a2ae-5288fc534a37" xsi:nil="true"/>
    <CustomTags xmlns="3a2ad050-3c60-42b7-a2ae-5288fc534a37" xsi:nil="true"/>
    <KeyStage xmlns="3a2ad050-3c60-42b7-a2ae-5288fc534a37">KS4</KeyStage>
    <CurriculumSubject xmlns="3a2ad050-3c60-42b7-a2ae-5288fc534a37">Registration Year 11</CurriculumSubject>
  </documentManagement>
</p:properties>
</file>

<file path=customXml/itemProps1.xml><?xml version="1.0" encoding="utf-8"?>
<ds:datastoreItem xmlns:ds="http://schemas.openxmlformats.org/officeDocument/2006/customXml" ds:itemID="{C251FB21-098E-4C68-8472-E3B6E9B5FCC1}">
  <ds:schemaRefs>
    <ds:schemaRef ds:uri="http://schemas.microsoft.com/sharepoint/v3/contenttype/forms"/>
  </ds:schemaRefs>
</ds:datastoreItem>
</file>

<file path=customXml/itemProps2.xml><?xml version="1.0" encoding="utf-8"?>
<ds:datastoreItem xmlns:ds="http://schemas.openxmlformats.org/officeDocument/2006/customXml" ds:itemID="{3EA45DAB-F77B-4984-A322-8DEECE7416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2ad050-3c60-42b7-a2ae-5288fc534a37"/>
    <ds:schemaRef ds:uri="b26a1134-8e7b-43e4-abc0-9133c44f8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050213-5BCE-4580-AC62-20B7FA1C6467}">
  <ds:schemaRefs>
    <ds:schemaRef ds:uri="http://schemas.microsoft.com/office/2006/metadata/properties"/>
    <ds:schemaRef ds:uri="http://schemas.microsoft.com/office/infopath/2007/PartnerControls"/>
    <ds:schemaRef ds:uri="3a2ad050-3c60-42b7-a2ae-5288fc534a37"/>
  </ds:schemaRefs>
</ds:datastoreItem>
</file>

<file path=docProps/app.xml><?xml version="1.0" encoding="utf-8"?>
<Properties xmlns="http://schemas.openxmlformats.org/officeDocument/2006/extended-properties" xmlns:vt="http://schemas.openxmlformats.org/officeDocument/2006/docPropsVTypes">
  <Template>Office Theme</Template>
  <TotalTime>278</TotalTime>
  <Words>5182</Words>
  <Application>Microsoft Office PowerPoint</Application>
  <PresentationFormat>A4 Paper (210x297 mm)</PresentationFormat>
  <Paragraphs>654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A-Level Economics Bridging Work Course code: 9EC0</vt:lpstr>
      <vt:lpstr>Edexcel A-Level Economics A:  Course/qualification Overview</vt:lpstr>
      <vt:lpstr>PowerPoint Presentation</vt:lpstr>
      <vt:lpstr>PowerPoint Presentation</vt:lpstr>
      <vt:lpstr>PowerPoint Presentation</vt:lpstr>
      <vt:lpstr>PowerPoint Presentation</vt:lpstr>
      <vt:lpstr>PowerPoint Presentation</vt:lpstr>
      <vt:lpstr>Edexcel A-Level Economics:   PLC</vt:lpstr>
      <vt:lpstr>PowerPoint Presentation</vt:lpstr>
      <vt:lpstr>PowerPoint Presentation</vt:lpstr>
      <vt:lpstr>PowerPoint Presentation</vt:lpstr>
      <vt:lpstr>PowerPoint Presentation</vt:lpstr>
      <vt:lpstr>Edexcel A-Level Economics:  Home learning Charter and Reading List</vt:lpstr>
      <vt:lpstr>CHSG Key Stage 5 Home learning Charter</vt:lpstr>
      <vt:lpstr>CHSG Key Stage 5 Home learning Charter</vt:lpstr>
      <vt:lpstr>KS5 Reading Journey</vt:lpstr>
      <vt:lpstr>Edexcel A-Level Economics:  VESPA Skills</vt:lpstr>
      <vt:lpstr>VESPA Skills</vt:lpstr>
      <vt:lpstr>VESPA Skills Pre-course Audit</vt:lpstr>
      <vt:lpstr>Edexcel A-Level  Economics:  Pre-course Planning</vt:lpstr>
      <vt:lpstr>PowerPoint Presentation</vt:lpstr>
      <vt:lpstr>Edexcel A-Level  Economics:  Pre-course Bridging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A-Level Business bridging work</dc:title>
  <dc:creator>Jim Stockwell</dc:creator>
  <cp:lastModifiedBy>Jim Stockwell</cp:lastModifiedBy>
  <cp:revision>32</cp:revision>
  <dcterms:created xsi:type="dcterms:W3CDTF">2025-02-13T17:17:30Z</dcterms:created>
  <dcterms:modified xsi:type="dcterms:W3CDTF">2025-06-04T13:54:44Z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0x010100638F134825D4A54693DB3AA8C4E41EBC</vt:lpwstr>
  </property>
  <property fmtid="{D5CDD505-2E9C-101B-9397-08002B2CF9AE}" pid="3" name="Exam_x0020_Board">
    <vt:lpwstr/>
  </property>
  <property fmtid="{D5CDD505-2E9C-101B-9397-08002B2CF9AE}" pid="4" name="Topic">
    <vt:lpwstr/>
  </property>
  <property fmtid="{D5CDD505-2E9C-101B-9397-08002B2CF9AE}" pid="5" name="Term">
    <vt:lpwstr/>
  </property>
  <property fmtid="{D5CDD505-2E9C-101B-9397-08002B2CF9AE}" pid="6" name="Week">
    <vt:lpwstr/>
  </property>
  <property fmtid="{D5CDD505-2E9C-101B-9397-08002B2CF9AE}" pid="7" name="Exam Board">
    <vt:lpwstr/>
  </property>
</Properties>
</file>