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33"/>
  </p:notesMasterIdLst>
  <p:sldIdLst>
    <p:sldId id="257" r:id="rId5"/>
    <p:sldId id="275" r:id="rId6"/>
    <p:sldId id="277" r:id="rId7"/>
    <p:sldId id="349" r:id="rId8"/>
    <p:sldId id="350" r:id="rId9"/>
    <p:sldId id="351" r:id="rId10"/>
    <p:sldId id="352" r:id="rId11"/>
    <p:sldId id="353" r:id="rId12"/>
    <p:sldId id="354" r:id="rId13"/>
    <p:sldId id="355" r:id="rId14"/>
    <p:sldId id="356" r:id="rId15"/>
    <p:sldId id="357" r:id="rId16"/>
    <p:sldId id="358" r:id="rId17"/>
    <p:sldId id="359" r:id="rId18"/>
    <p:sldId id="360" r:id="rId19"/>
    <p:sldId id="361" r:id="rId20"/>
    <p:sldId id="362" r:id="rId21"/>
    <p:sldId id="363" r:id="rId22"/>
    <p:sldId id="364" r:id="rId23"/>
    <p:sldId id="365" r:id="rId24"/>
    <p:sldId id="366" r:id="rId25"/>
    <p:sldId id="367" r:id="rId26"/>
    <p:sldId id="368" r:id="rId27"/>
    <p:sldId id="369" r:id="rId28"/>
    <p:sldId id="370" r:id="rId29"/>
    <p:sldId id="371" r:id="rId30"/>
    <p:sldId id="372" r:id="rId31"/>
    <p:sldId id="373" r:id="rId32"/>
  </p:sldIdLst>
  <p:sldSz cx="6858000" cy="9144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781C0F-DB83-8981-C132-4EC53B516B75}" v="269" dt="2025-06-05T14:03:45.259"/>
    <p1510:client id="{2D621E7F-C614-9670-2C2A-3CEE31BD7BFC}" v="3135" dt="2025-06-04T15:23:13.442"/>
    <p1510:client id="{875CF3C4-F95F-9FEA-786B-8D666C075B7C}" v="65" dt="2025-06-05T13:53:09.585"/>
    <p1510:client id="{E051AF12-59AD-F00E-89C1-02B349A0B856}" v="801" dt="2025-06-05T13:49:39.8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F1B385E3-9CD5-C840-BE34-66DAB1795E65}" type="datetimeFigureOut">
              <a:rPr lang="en-US" smtClean="0"/>
              <a:t>6/5/2025</a:t>
            </a:fld>
            <a:endParaRPr lang="en-US"/>
          </a:p>
        </p:txBody>
      </p:sp>
      <p:sp>
        <p:nvSpPr>
          <p:cNvPr id="4" name="Slide Image Placeholder 3"/>
          <p:cNvSpPr>
            <a:spLocks noGrp="1" noRot="1" noChangeAspect="1"/>
          </p:cNvSpPr>
          <p:nvPr>
            <p:ph type="sldImg" idx="2"/>
          </p:nvPr>
        </p:nvSpPr>
        <p:spPr>
          <a:xfrm>
            <a:off x="2143125" y="1241425"/>
            <a:ext cx="25114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DD4D0B9-7FAD-AD42-841C-706032E22579}" type="slidenum">
              <a:rPr lang="en-US" smtClean="0"/>
              <a:t>‹#›</a:t>
            </a:fld>
            <a:endParaRPr lang="en-US"/>
          </a:p>
        </p:txBody>
      </p:sp>
    </p:spTree>
    <p:extLst>
      <p:ext uri="{BB962C8B-B14F-4D97-AF65-F5344CB8AC3E}">
        <p14:creationId xmlns:p14="http://schemas.microsoft.com/office/powerpoint/2010/main" val="2157891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2079691-3E10-4C82-AB53-4FE6E49930DA}" type="datetimeFigureOut">
              <a:rPr lang="en-GB" smtClean="0"/>
              <a:t>05/06/2025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FE0E4B-1280-4D17-A395-AD5F94DD8D13}" type="slidenum">
              <a:rPr lang="en-GB" smtClean="0"/>
              <a:t>‹#›</a:t>
            </a:fld>
            <a:endParaRPr lang="en-GB"/>
          </a:p>
        </p:txBody>
      </p:sp>
    </p:spTree>
    <p:extLst>
      <p:ext uri="{BB962C8B-B14F-4D97-AF65-F5344CB8AC3E}">
        <p14:creationId xmlns:p14="http://schemas.microsoft.com/office/powerpoint/2010/main" val="40027451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079691-3E10-4C82-AB53-4FE6E49930DA}" type="datetimeFigureOut">
              <a:rPr lang="en-GB" smtClean="0"/>
              <a:t>05/06/2025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FE0E4B-1280-4D17-A395-AD5F94DD8D13}" type="slidenum">
              <a:rPr lang="en-GB" smtClean="0"/>
              <a:t>‹#›</a:t>
            </a:fld>
            <a:endParaRPr lang="en-GB"/>
          </a:p>
        </p:txBody>
      </p:sp>
    </p:spTree>
    <p:extLst>
      <p:ext uri="{BB962C8B-B14F-4D97-AF65-F5344CB8AC3E}">
        <p14:creationId xmlns:p14="http://schemas.microsoft.com/office/powerpoint/2010/main" val="3981263702"/>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079691-3E10-4C82-AB53-4FE6E49930DA}" type="datetimeFigureOut">
              <a:rPr lang="en-GB" smtClean="0"/>
              <a:t>05/06/2025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FE0E4B-1280-4D17-A395-AD5F94DD8D13}" type="slidenum">
              <a:rPr lang="en-GB" smtClean="0"/>
              <a:t>‹#›</a:t>
            </a:fld>
            <a:endParaRPr lang="en-GB"/>
          </a:p>
        </p:txBody>
      </p:sp>
    </p:spTree>
    <p:extLst>
      <p:ext uri="{BB962C8B-B14F-4D97-AF65-F5344CB8AC3E}">
        <p14:creationId xmlns:p14="http://schemas.microsoft.com/office/powerpoint/2010/main" val="704541974"/>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079691-3E10-4C82-AB53-4FE6E49930DA}" type="datetimeFigureOut">
              <a:rPr lang="en-GB" smtClean="0"/>
              <a:t>05/06/2025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FE0E4B-1280-4D17-A395-AD5F94DD8D13}" type="slidenum">
              <a:rPr lang="en-GB" smtClean="0"/>
              <a:t>‹#›</a:t>
            </a:fld>
            <a:endParaRPr lang="en-GB"/>
          </a:p>
        </p:txBody>
      </p:sp>
    </p:spTree>
    <p:extLst>
      <p:ext uri="{BB962C8B-B14F-4D97-AF65-F5344CB8AC3E}">
        <p14:creationId xmlns:p14="http://schemas.microsoft.com/office/powerpoint/2010/main" val="792113539"/>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079691-3E10-4C82-AB53-4FE6E49930DA}" type="datetimeFigureOut">
              <a:rPr lang="en-GB" smtClean="0"/>
              <a:t>05/06/2025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FE0E4B-1280-4D17-A395-AD5F94DD8D13}" type="slidenum">
              <a:rPr lang="en-GB" smtClean="0"/>
              <a:t>‹#›</a:t>
            </a:fld>
            <a:endParaRPr lang="en-GB"/>
          </a:p>
        </p:txBody>
      </p:sp>
    </p:spTree>
    <p:extLst>
      <p:ext uri="{BB962C8B-B14F-4D97-AF65-F5344CB8AC3E}">
        <p14:creationId xmlns:p14="http://schemas.microsoft.com/office/powerpoint/2010/main" val="2865843399"/>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079691-3E10-4C82-AB53-4FE6E49930DA}" type="datetimeFigureOut">
              <a:rPr lang="en-GB" smtClean="0"/>
              <a:t>05/06/2025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FE0E4B-1280-4D17-A395-AD5F94DD8D13}" type="slidenum">
              <a:rPr lang="en-GB" smtClean="0"/>
              <a:t>‹#›</a:t>
            </a:fld>
            <a:endParaRPr lang="en-GB"/>
          </a:p>
        </p:txBody>
      </p:sp>
    </p:spTree>
    <p:extLst>
      <p:ext uri="{BB962C8B-B14F-4D97-AF65-F5344CB8AC3E}">
        <p14:creationId xmlns:p14="http://schemas.microsoft.com/office/powerpoint/2010/main" val="278057182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079691-3E10-4C82-AB53-4FE6E49930DA}" type="datetimeFigureOut">
              <a:rPr lang="en-GB" smtClean="0"/>
              <a:t>05/06/2025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FE0E4B-1280-4D17-A395-AD5F94DD8D13}" type="slidenum">
              <a:rPr lang="en-GB" smtClean="0"/>
              <a:t>‹#›</a:t>
            </a:fld>
            <a:endParaRPr lang="en-GB"/>
          </a:p>
        </p:txBody>
      </p:sp>
    </p:spTree>
    <p:extLst>
      <p:ext uri="{BB962C8B-B14F-4D97-AF65-F5344CB8AC3E}">
        <p14:creationId xmlns:p14="http://schemas.microsoft.com/office/powerpoint/2010/main" val="1602758523"/>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079691-3E10-4C82-AB53-4FE6E49930DA}" type="datetimeFigureOut">
              <a:rPr lang="en-GB" smtClean="0"/>
              <a:t>05/06/2025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FE0E4B-1280-4D17-A395-AD5F94DD8D13}" type="slidenum">
              <a:rPr lang="en-GB" smtClean="0"/>
              <a:t>‹#›</a:t>
            </a:fld>
            <a:endParaRPr lang="en-GB"/>
          </a:p>
        </p:txBody>
      </p:sp>
    </p:spTree>
    <p:extLst>
      <p:ext uri="{BB962C8B-B14F-4D97-AF65-F5344CB8AC3E}">
        <p14:creationId xmlns:p14="http://schemas.microsoft.com/office/powerpoint/2010/main" val="334325082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079691-3E10-4C82-AB53-4FE6E49930DA}" type="datetimeFigureOut">
              <a:rPr lang="en-GB" smtClean="0"/>
              <a:t>05/06/2025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FE0E4B-1280-4D17-A395-AD5F94DD8D13}" type="slidenum">
              <a:rPr lang="en-GB" smtClean="0"/>
              <a:t>‹#›</a:t>
            </a:fld>
            <a:endParaRPr lang="en-GB"/>
          </a:p>
        </p:txBody>
      </p:sp>
    </p:spTree>
    <p:extLst>
      <p:ext uri="{BB962C8B-B14F-4D97-AF65-F5344CB8AC3E}">
        <p14:creationId xmlns:p14="http://schemas.microsoft.com/office/powerpoint/2010/main" val="1395536029"/>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2079691-3E10-4C82-AB53-4FE6E49930DA}" type="datetimeFigureOut">
              <a:rPr lang="en-GB" smtClean="0"/>
              <a:t>05/06/2025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FE0E4B-1280-4D17-A395-AD5F94DD8D13}" type="slidenum">
              <a:rPr lang="en-GB" smtClean="0"/>
              <a:t>‹#›</a:t>
            </a:fld>
            <a:endParaRPr lang="en-GB"/>
          </a:p>
        </p:txBody>
      </p:sp>
    </p:spTree>
    <p:extLst>
      <p:ext uri="{BB962C8B-B14F-4D97-AF65-F5344CB8AC3E}">
        <p14:creationId xmlns:p14="http://schemas.microsoft.com/office/powerpoint/2010/main" val="20412210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2079691-3E10-4C82-AB53-4FE6E49930DA}" type="datetimeFigureOut">
              <a:rPr lang="en-GB" smtClean="0"/>
              <a:t>05/06/2025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FE0E4B-1280-4D17-A395-AD5F94DD8D13}" type="slidenum">
              <a:rPr lang="en-GB" smtClean="0"/>
              <a:t>‹#›</a:t>
            </a:fld>
            <a:endParaRPr lang="en-GB"/>
          </a:p>
        </p:txBody>
      </p:sp>
    </p:spTree>
    <p:extLst>
      <p:ext uri="{BB962C8B-B14F-4D97-AF65-F5344CB8AC3E}">
        <p14:creationId xmlns:p14="http://schemas.microsoft.com/office/powerpoint/2010/main" val="1150434050"/>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12079691-3E10-4C82-AB53-4FE6E49930DA}" type="datetimeFigureOut">
              <a:rPr lang="en-GB" smtClean="0"/>
              <a:t>05/06/2025</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E0FE0E4B-1280-4D17-A395-AD5F94DD8D13}" type="slidenum">
              <a:rPr lang="en-GB" smtClean="0"/>
              <a:t>‹#›</a:t>
            </a:fld>
            <a:endParaRPr lang="en-GB"/>
          </a:p>
        </p:txBody>
      </p:sp>
    </p:spTree>
    <p:extLst>
      <p:ext uri="{BB962C8B-B14F-4D97-AF65-F5344CB8AC3E}">
        <p14:creationId xmlns:p14="http://schemas.microsoft.com/office/powerpoint/2010/main" val="6904151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kBdfcR-8hEY"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393" y="919443"/>
            <a:ext cx="5780920" cy="625049"/>
          </a:xfrm>
        </p:spPr>
        <p:txBody>
          <a:bodyPr>
            <a:normAutofit fontScale="90000"/>
          </a:bodyPr>
          <a:lstStyle/>
          <a:p>
            <a:br>
              <a:rPr lang="en-GB"/>
            </a:br>
            <a:r>
              <a:rPr lang="en-GB">
                <a:ea typeface="Calibri Light"/>
                <a:cs typeface="Calibri Light"/>
              </a:rPr>
              <a:t>Exam board AQA (7172)</a:t>
            </a:r>
          </a:p>
        </p:txBody>
      </p:sp>
      <p:pic>
        <p:nvPicPr>
          <p:cNvPr id="5" name="Picture 4" descr="A close up of a logo&#10;&#10;Description automatically generated">
            <a:extLst>
              <a:ext uri="{FF2B5EF4-FFF2-40B4-BE49-F238E27FC236}">
                <a16:creationId xmlns:a16="http://schemas.microsoft.com/office/drawing/2014/main" id="{34CA0D35-56F3-4DAA-BA8B-C627CB88E84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980" b="76667"/>
          <a:stretch/>
        </p:blipFill>
        <p:spPr>
          <a:xfrm>
            <a:off x="541755" y="1961"/>
            <a:ext cx="4746390" cy="918705"/>
          </a:xfrm>
          <a:prstGeom prst="rect">
            <a:avLst/>
          </a:prstGeom>
        </p:spPr>
      </p:pic>
      <p:sp>
        <p:nvSpPr>
          <p:cNvPr id="8" name="TextBox 7">
            <a:extLst>
              <a:ext uri="{FF2B5EF4-FFF2-40B4-BE49-F238E27FC236}">
                <a16:creationId xmlns:a16="http://schemas.microsoft.com/office/drawing/2014/main" id="{19D665CB-7178-4AE5-A176-065A36E03EB2}"/>
              </a:ext>
            </a:extLst>
          </p:cNvPr>
          <p:cNvSpPr txBox="1"/>
          <p:nvPr/>
        </p:nvSpPr>
        <p:spPr>
          <a:xfrm>
            <a:off x="275662" y="8447643"/>
            <a:ext cx="4747846" cy="319639"/>
          </a:xfrm>
          <a:prstGeom prst="rect">
            <a:avLst/>
          </a:prstGeom>
          <a:solidFill>
            <a:schemeClr val="bg1"/>
          </a:solidFill>
        </p:spPr>
        <p:txBody>
          <a:bodyPr wrap="square" lIns="91440" tIns="45720" rIns="91440" bIns="45720" rtlCol="0" anchor="t">
            <a:spAutoFit/>
          </a:bodyPr>
          <a:lstStyle/>
          <a:p>
            <a:r>
              <a:rPr lang="en-GB" sz="1450" b="1"/>
              <a:t>Name:                                       </a:t>
            </a:r>
          </a:p>
        </p:txBody>
      </p:sp>
      <p:sp>
        <p:nvSpPr>
          <p:cNvPr id="6" name="TextBox 5">
            <a:extLst>
              <a:ext uri="{FF2B5EF4-FFF2-40B4-BE49-F238E27FC236}">
                <a16:creationId xmlns:a16="http://schemas.microsoft.com/office/drawing/2014/main" id="{A8C6CE5C-F06A-D980-5F2A-23214402C7F5}"/>
              </a:ext>
            </a:extLst>
          </p:cNvPr>
          <p:cNvSpPr txBox="1"/>
          <p:nvPr/>
        </p:nvSpPr>
        <p:spPr>
          <a:xfrm>
            <a:off x="544005" y="6226460"/>
            <a:ext cx="5668751" cy="23391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ea typeface="Calibri"/>
                <a:cs typeface="Calibri"/>
              </a:rPr>
              <a:t>What you need to have done by September:</a:t>
            </a:r>
          </a:p>
          <a:p>
            <a:pPr marL="285750" indent="-285750">
              <a:buFont typeface="Wingdings"/>
              <a:buChar char="q"/>
            </a:pPr>
            <a:r>
              <a:rPr lang="en-US" sz="1400" dirty="0">
                <a:ea typeface="Calibri"/>
                <a:cs typeface="Calibri"/>
              </a:rPr>
              <a:t>Bring in 2 lever arch ring binders and a set of file dividers for each one</a:t>
            </a:r>
          </a:p>
          <a:p>
            <a:pPr marL="285750" indent="-285750">
              <a:buFont typeface="Wingdings"/>
              <a:buChar char="q"/>
            </a:pPr>
            <a:r>
              <a:rPr lang="en-US" sz="1400" dirty="0">
                <a:ea typeface="Calibri"/>
                <a:cs typeface="Calibri"/>
              </a:rPr>
              <a:t>Complete all 4 of the following tasks:</a:t>
            </a:r>
          </a:p>
          <a:p>
            <a:pPr marL="742950" lvl="1" indent="-285750">
              <a:buFont typeface="Courier New"/>
              <a:buChar char="o"/>
            </a:pPr>
            <a:r>
              <a:rPr lang="en-US" sz="1200" b="1" dirty="0">
                <a:ea typeface="Calibri"/>
                <a:cs typeface="Calibri"/>
              </a:rPr>
              <a:t>TASK 1 : WHAT IS PHILOSOPHY?</a:t>
            </a:r>
            <a:endParaRPr lang="en-US" sz="1400" dirty="0">
              <a:ea typeface="Calibri"/>
              <a:cs typeface="Calibri"/>
            </a:endParaRPr>
          </a:p>
          <a:p>
            <a:pPr marL="742950" lvl="1" indent="-285750">
              <a:buFont typeface="Courier New"/>
              <a:buChar char="o"/>
            </a:pPr>
            <a:r>
              <a:rPr lang="en-US" sz="1200" b="1" dirty="0">
                <a:ea typeface="Calibri"/>
                <a:cs typeface="Calibri"/>
              </a:rPr>
              <a:t>TASK 2 : SHOULD YOU KILL ONE TO SAVE FIVE?</a:t>
            </a:r>
          </a:p>
          <a:p>
            <a:pPr marL="742950" lvl="1" indent="-285750">
              <a:buFont typeface="Courier New"/>
              <a:buChar char="o"/>
            </a:pPr>
            <a:r>
              <a:rPr lang="en-US" sz="1200" b="1" dirty="0">
                <a:ea typeface="Calibri"/>
                <a:cs typeface="Calibri"/>
              </a:rPr>
              <a:t>TASK 3 : KEY TERMINOLOGY</a:t>
            </a:r>
          </a:p>
          <a:p>
            <a:pPr marL="742950" lvl="1" indent="-285750">
              <a:buFont typeface="Courier New"/>
              <a:buChar char="o"/>
            </a:pPr>
            <a:r>
              <a:rPr lang="en-US" sz="1200" b="1">
                <a:ea typeface="Calibri"/>
                <a:cs typeface="Calibri"/>
              </a:rPr>
              <a:t>TASK 4: ARE MORAL FACTS REAL?</a:t>
            </a:r>
            <a:endParaRPr lang="en-US" sz="1200" b="1" dirty="0">
              <a:ea typeface="Calibri"/>
              <a:cs typeface="Calibri"/>
            </a:endParaRPr>
          </a:p>
          <a:p>
            <a:pPr marL="742950" lvl="1" indent="-285750">
              <a:buFont typeface="Courier New"/>
              <a:buChar char="o"/>
            </a:pPr>
            <a:endParaRPr lang="en-US" sz="1200" b="1" dirty="0">
              <a:ea typeface="Calibri"/>
              <a:cs typeface="Calibri"/>
            </a:endParaRPr>
          </a:p>
          <a:p>
            <a:pPr marL="742950" lvl="1" indent="-285750">
              <a:buFont typeface="Courier New"/>
              <a:buChar char="o"/>
            </a:pPr>
            <a:endParaRPr lang="en-US" sz="1200" b="1" dirty="0">
              <a:ea typeface="Calibri"/>
              <a:cs typeface="Calibri"/>
            </a:endParaRPr>
          </a:p>
          <a:p>
            <a:pPr marL="742950" lvl="1" indent="-285750">
              <a:buFont typeface="Courier New"/>
              <a:buChar char="o"/>
            </a:pPr>
            <a:endParaRPr lang="en-US" sz="1400" dirty="0">
              <a:ea typeface="Calibri"/>
              <a:cs typeface="Calibri"/>
            </a:endParaRPr>
          </a:p>
          <a:p>
            <a:pPr marL="742950" lvl="1" indent="-285750">
              <a:buFont typeface="Courier New"/>
              <a:buChar char="o"/>
            </a:pPr>
            <a:endParaRPr lang="en-US">
              <a:ea typeface="Calibri"/>
              <a:cs typeface="Calibri"/>
            </a:endParaRPr>
          </a:p>
        </p:txBody>
      </p:sp>
      <p:pic>
        <p:nvPicPr>
          <p:cNvPr id="7" name="Picture 6" descr="Generated image">
            <a:extLst>
              <a:ext uri="{FF2B5EF4-FFF2-40B4-BE49-F238E27FC236}">
                <a16:creationId xmlns:a16="http://schemas.microsoft.com/office/drawing/2014/main" id="{AD710EF2-9E24-85F8-E077-0EC0864BE899}"/>
              </a:ext>
            </a:extLst>
          </p:cNvPr>
          <p:cNvPicPr>
            <a:picLocks noChangeAspect="1"/>
          </p:cNvPicPr>
          <p:nvPr/>
        </p:nvPicPr>
        <p:blipFill>
          <a:blip r:embed="rId3"/>
          <a:stretch>
            <a:fillRect/>
          </a:stretch>
        </p:blipFill>
        <p:spPr>
          <a:xfrm>
            <a:off x="1270000" y="1554238"/>
            <a:ext cx="4535714" cy="4511524"/>
          </a:xfrm>
          <a:prstGeom prst="rect">
            <a:avLst/>
          </a:prstGeom>
        </p:spPr>
      </p:pic>
    </p:spTree>
    <p:extLst>
      <p:ext uri="{BB962C8B-B14F-4D97-AF65-F5344CB8AC3E}">
        <p14:creationId xmlns:p14="http://schemas.microsoft.com/office/powerpoint/2010/main" val="249536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9E008DC-4AE2-22C4-619D-3F8AC6BC499E}"/>
              </a:ext>
            </a:extLst>
          </p:cNvPr>
          <p:cNvSpPr>
            <a:spLocks noGrp="1"/>
          </p:cNvSpPr>
          <p:nvPr>
            <p:ph type="ftr" sz="quarter" idx="11"/>
          </p:nvPr>
        </p:nvSpPr>
        <p:spPr/>
        <p:txBody>
          <a:bodyPr/>
          <a:lstStyle/>
          <a:p>
            <a:endParaRPr lang="en-GB"/>
          </a:p>
        </p:txBody>
      </p:sp>
      <p:sp>
        <p:nvSpPr>
          <p:cNvPr id="3" name="Slide Number Placeholder 2">
            <a:extLst>
              <a:ext uri="{FF2B5EF4-FFF2-40B4-BE49-F238E27FC236}">
                <a16:creationId xmlns:a16="http://schemas.microsoft.com/office/drawing/2014/main" id="{3E4D630D-2C88-DFA7-B746-0E4352379711}"/>
              </a:ext>
            </a:extLst>
          </p:cNvPr>
          <p:cNvSpPr>
            <a:spLocks noGrp="1"/>
          </p:cNvSpPr>
          <p:nvPr>
            <p:ph type="sldNum" sz="quarter" idx="12"/>
          </p:nvPr>
        </p:nvSpPr>
        <p:spPr/>
        <p:txBody>
          <a:bodyPr/>
          <a:lstStyle/>
          <a:p>
            <a:fld id="{E0FE0E4B-1280-4D17-A395-AD5F94DD8D13}" type="slidenum">
              <a:rPr lang="en-GB" smtClean="0"/>
              <a:t>10</a:t>
            </a:fld>
            <a:endParaRPr lang="en-GB"/>
          </a:p>
        </p:txBody>
      </p:sp>
      <p:pic>
        <p:nvPicPr>
          <p:cNvPr id="4" name="Picture 3" descr="A page of a book&#10;&#10;AI-generated content may be incorrect.">
            <a:extLst>
              <a:ext uri="{FF2B5EF4-FFF2-40B4-BE49-F238E27FC236}">
                <a16:creationId xmlns:a16="http://schemas.microsoft.com/office/drawing/2014/main" id="{F930A979-79BD-66E2-90E0-CF3F6FC1D12D}"/>
              </a:ext>
            </a:extLst>
          </p:cNvPr>
          <p:cNvPicPr>
            <a:picLocks noChangeAspect="1"/>
          </p:cNvPicPr>
          <p:nvPr/>
        </p:nvPicPr>
        <p:blipFill>
          <a:blip r:embed="rId2"/>
          <a:stretch>
            <a:fillRect/>
          </a:stretch>
        </p:blipFill>
        <p:spPr>
          <a:xfrm>
            <a:off x="276755" y="311604"/>
            <a:ext cx="6304491" cy="8968316"/>
          </a:xfrm>
          <a:prstGeom prst="rect">
            <a:avLst/>
          </a:prstGeom>
        </p:spPr>
      </p:pic>
    </p:spTree>
    <p:extLst>
      <p:ext uri="{BB962C8B-B14F-4D97-AF65-F5344CB8AC3E}">
        <p14:creationId xmlns:p14="http://schemas.microsoft.com/office/powerpoint/2010/main" val="492656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D4CE28E-D229-498C-B7BD-E898EF0DBA00}"/>
              </a:ext>
            </a:extLst>
          </p:cNvPr>
          <p:cNvSpPr>
            <a:spLocks noGrp="1"/>
          </p:cNvSpPr>
          <p:nvPr>
            <p:ph type="ftr" sz="quarter" idx="11"/>
          </p:nvPr>
        </p:nvSpPr>
        <p:spPr/>
        <p:txBody>
          <a:bodyPr/>
          <a:lstStyle/>
          <a:p>
            <a:endParaRPr lang="en-GB"/>
          </a:p>
        </p:txBody>
      </p:sp>
      <p:sp>
        <p:nvSpPr>
          <p:cNvPr id="3" name="Slide Number Placeholder 2">
            <a:extLst>
              <a:ext uri="{FF2B5EF4-FFF2-40B4-BE49-F238E27FC236}">
                <a16:creationId xmlns:a16="http://schemas.microsoft.com/office/drawing/2014/main" id="{A90978EB-C316-8A72-7FDD-E38B48025BF0}"/>
              </a:ext>
            </a:extLst>
          </p:cNvPr>
          <p:cNvSpPr>
            <a:spLocks noGrp="1"/>
          </p:cNvSpPr>
          <p:nvPr>
            <p:ph type="sldNum" sz="quarter" idx="12"/>
          </p:nvPr>
        </p:nvSpPr>
        <p:spPr/>
        <p:txBody>
          <a:bodyPr/>
          <a:lstStyle/>
          <a:p>
            <a:fld id="{E0FE0E4B-1280-4D17-A395-AD5F94DD8D13}" type="slidenum">
              <a:rPr lang="en-GB" smtClean="0"/>
              <a:t>11</a:t>
            </a:fld>
            <a:endParaRPr lang="en-GB"/>
          </a:p>
        </p:txBody>
      </p:sp>
      <p:pic>
        <p:nvPicPr>
          <p:cNvPr id="4" name="Picture 3" descr="A screenshot of a text&#10;&#10;AI-generated content may be incorrect.">
            <a:extLst>
              <a:ext uri="{FF2B5EF4-FFF2-40B4-BE49-F238E27FC236}">
                <a16:creationId xmlns:a16="http://schemas.microsoft.com/office/drawing/2014/main" id="{0D5CDE46-FB15-5B52-1742-E4EBE7DEB9D9}"/>
              </a:ext>
            </a:extLst>
          </p:cNvPr>
          <p:cNvPicPr>
            <a:picLocks noChangeAspect="1"/>
          </p:cNvPicPr>
          <p:nvPr/>
        </p:nvPicPr>
        <p:blipFill>
          <a:blip r:embed="rId2"/>
          <a:stretch>
            <a:fillRect/>
          </a:stretch>
        </p:blipFill>
        <p:spPr>
          <a:xfrm>
            <a:off x="227996" y="185511"/>
            <a:ext cx="6160104" cy="8942311"/>
          </a:xfrm>
          <a:prstGeom prst="rect">
            <a:avLst/>
          </a:prstGeom>
        </p:spPr>
      </p:pic>
    </p:spTree>
    <p:extLst>
      <p:ext uri="{BB962C8B-B14F-4D97-AF65-F5344CB8AC3E}">
        <p14:creationId xmlns:p14="http://schemas.microsoft.com/office/powerpoint/2010/main" val="824123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8DC50BE-756A-0B8C-0DD8-6F37383F7A1D}"/>
              </a:ext>
            </a:extLst>
          </p:cNvPr>
          <p:cNvSpPr>
            <a:spLocks noGrp="1"/>
          </p:cNvSpPr>
          <p:nvPr>
            <p:ph type="ftr" sz="quarter" idx="11"/>
          </p:nvPr>
        </p:nvSpPr>
        <p:spPr/>
        <p:txBody>
          <a:bodyPr/>
          <a:lstStyle/>
          <a:p>
            <a:endParaRPr lang="en-GB"/>
          </a:p>
        </p:txBody>
      </p:sp>
      <p:sp>
        <p:nvSpPr>
          <p:cNvPr id="3" name="Slide Number Placeholder 2">
            <a:extLst>
              <a:ext uri="{FF2B5EF4-FFF2-40B4-BE49-F238E27FC236}">
                <a16:creationId xmlns:a16="http://schemas.microsoft.com/office/drawing/2014/main" id="{D490131F-2DD8-6546-F7BD-8F5619199303}"/>
              </a:ext>
            </a:extLst>
          </p:cNvPr>
          <p:cNvSpPr>
            <a:spLocks noGrp="1"/>
          </p:cNvSpPr>
          <p:nvPr>
            <p:ph type="sldNum" sz="quarter" idx="12"/>
          </p:nvPr>
        </p:nvSpPr>
        <p:spPr/>
        <p:txBody>
          <a:bodyPr/>
          <a:lstStyle/>
          <a:p>
            <a:fld id="{E0FE0E4B-1280-4D17-A395-AD5F94DD8D13}" type="slidenum">
              <a:rPr lang="en-GB" smtClean="0"/>
              <a:t>12</a:t>
            </a:fld>
            <a:endParaRPr lang="en-GB"/>
          </a:p>
        </p:txBody>
      </p:sp>
      <p:pic>
        <p:nvPicPr>
          <p:cNvPr id="4" name="Picture 3" descr="A screenshot of a text&#10;&#10;AI-generated content may be incorrect.">
            <a:extLst>
              <a:ext uri="{FF2B5EF4-FFF2-40B4-BE49-F238E27FC236}">
                <a16:creationId xmlns:a16="http://schemas.microsoft.com/office/drawing/2014/main" id="{252C5660-E392-1439-B3D9-AD77D49CBA7B}"/>
              </a:ext>
            </a:extLst>
          </p:cNvPr>
          <p:cNvPicPr>
            <a:picLocks noChangeAspect="1"/>
          </p:cNvPicPr>
          <p:nvPr/>
        </p:nvPicPr>
        <p:blipFill>
          <a:blip r:embed="rId2"/>
          <a:stretch>
            <a:fillRect/>
          </a:stretch>
        </p:blipFill>
        <p:spPr>
          <a:xfrm>
            <a:off x="167898" y="213481"/>
            <a:ext cx="6461729" cy="6225419"/>
          </a:xfrm>
          <a:prstGeom prst="rect">
            <a:avLst/>
          </a:prstGeom>
        </p:spPr>
      </p:pic>
    </p:spTree>
    <p:extLst>
      <p:ext uri="{BB962C8B-B14F-4D97-AF65-F5344CB8AC3E}">
        <p14:creationId xmlns:p14="http://schemas.microsoft.com/office/powerpoint/2010/main" val="1427940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AB3ECA2-A813-3728-C027-ACB3EBF794B9}"/>
              </a:ext>
            </a:extLst>
          </p:cNvPr>
          <p:cNvSpPr>
            <a:spLocks noGrp="1"/>
          </p:cNvSpPr>
          <p:nvPr>
            <p:ph type="ftr" sz="quarter" idx="11"/>
          </p:nvPr>
        </p:nvSpPr>
        <p:spPr/>
        <p:txBody>
          <a:bodyPr/>
          <a:lstStyle/>
          <a:p>
            <a:endParaRPr lang="en-GB"/>
          </a:p>
        </p:txBody>
      </p:sp>
      <p:sp>
        <p:nvSpPr>
          <p:cNvPr id="3" name="Slide Number Placeholder 2">
            <a:extLst>
              <a:ext uri="{FF2B5EF4-FFF2-40B4-BE49-F238E27FC236}">
                <a16:creationId xmlns:a16="http://schemas.microsoft.com/office/drawing/2014/main" id="{D3BF51F4-C5EE-B443-7F51-E3BAC1527356}"/>
              </a:ext>
            </a:extLst>
          </p:cNvPr>
          <p:cNvSpPr>
            <a:spLocks noGrp="1"/>
          </p:cNvSpPr>
          <p:nvPr>
            <p:ph type="sldNum" sz="quarter" idx="12"/>
          </p:nvPr>
        </p:nvSpPr>
        <p:spPr/>
        <p:txBody>
          <a:bodyPr/>
          <a:lstStyle/>
          <a:p>
            <a:fld id="{E0FE0E4B-1280-4D17-A395-AD5F94DD8D13}" type="slidenum">
              <a:rPr lang="en-GB" smtClean="0"/>
              <a:t>13</a:t>
            </a:fld>
            <a:endParaRPr lang="en-GB"/>
          </a:p>
        </p:txBody>
      </p:sp>
      <p:sp>
        <p:nvSpPr>
          <p:cNvPr id="4" name="TextBox 3">
            <a:extLst>
              <a:ext uri="{FF2B5EF4-FFF2-40B4-BE49-F238E27FC236}">
                <a16:creationId xmlns:a16="http://schemas.microsoft.com/office/drawing/2014/main" id="{CFE4B39F-7C87-073C-C990-EDE78DF8854C}"/>
              </a:ext>
            </a:extLst>
          </p:cNvPr>
          <p:cNvSpPr txBox="1"/>
          <p:nvPr/>
        </p:nvSpPr>
        <p:spPr>
          <a:xfrm>
            <a:off x="182638" y="315686"/>
            <a:ext cx="6311295" cy="47727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1200" b="1"/>
              <a:t>TASK 2 : SHOULD YOU KILL ONE TO SAVE FIVE?</a:t>
            </a:r>
            <a:endParaRPr lang="en-US" b="1">
              <a:ea typeface="Calibri" panose="020F0502020204030204"/>
              <a:cs typeface="Calibri" panose="020F0502020204030204"/>
            </a:endParaRPr>
          </a:p>
          <a:p>
            <a:pPr>
              <a:lnSpc>
                <a:spcPct val="150000"/>
              </a:lnSpc>
            </a:pPr>
            <a:r>
              <a:rPr lang="en-US" sz="1200" b="1">
                <a:ea typeface="Calibri"/>
                <a:cs typeface="Calibri"/>
              </a:rPr>
              <a:t>Purpose of the Task:</a:t>
            </a:r>
            <a:endParaRPr lang="en-US" sz="1200">
              <a:ea typeface="Calibri"/>
              <a:cs typeface="Calibri"/>
            </a:endParaRPr>
          </a:p>
          <a:p>
            <a:pPr>
              <a:lnSpc>
                <a:spcPct val="150000"/>
              </a:lnSpc>
            </a:pPr>
            <a:r>
              <a:rPr lang="en-US" sz="1200">
                <a:ea typeface="Calibri"/>
                <a:cs typeface="Calibri"/>
              </a:rPr>
              <a:t>This activity develops your ability to:</a:t>
            </a:r>
          </a:p>
          <a:p>
            <a:pPr marL="228600" indent="-228600">
              <a:lnSpc>
                <a:spcPct val="150000"/>
              </a:lnSpc>
              <a:buFont typeface="Arial"/>
              <a:buChar char="•"/>
            </a:pPr>
            <a:r>
              <a:rPr lang="en-US" sz="1200">
                <a:ea typeface="Calibri"/>
                <a:cs typeface="Calibri"/>
              </a:rPr>
              <a:t>Analyse philosophical arguments</a:t>
            </a:r>
          </a:p>
          <a:p>
            <a:pPr marL="228600" indent="-228600">
              <a:lnSpc>
                <a:spcPct val="150000"/>
              </a:lnSpc>
              <a:buFont typeface="Arial"/>
              <a:buChar char="•"/>
            </a:pPr>
            <a:r>
              <a:rPr lang="en-US" sz="1200">
                <a:ea typeface="Calibri"/>
                <a:cs typeface="Calibri"/>
              </a:rPr>
              <a:t>Apply ethical theories to real-life situations</a:t>
            </a:r>
          </a:p>
          <a:p>
            <a:pPr marL="228600" indent="-228600">
              <a:lnSpc>
                <a:spcPct val="150000"/>
              </a:lnSpc>
              <a:buFont typeface="Arial"/>
              <a:buChar char="•"/>
            </a:pPr>
            <a:r>
              <a:rPr lang="en-US" sz="1200">
                <a:ea typeface="Calibri"/>
                <a:cs typeface="Calibri"/>
              </a:rPr>
              <a:t>Express your own reasoning clearly and persuasively</a:t>
            </a:r>
          </a:p>
          <a:p>
            <a:pPr>
              <a:lnSpc>
                <a:spcPct val="150000"/>
              </a:lnSpc>
            </a:pPr>
            <a:r>
              <a:rPr lang="en-US" sz="1200">
                <a:ea typeface="Calibri"/>
                <a:cs typeface="Calibri"/>
              </a:rPr>
              <a:t>It’s also a great introduction to the kind of discussions we’ll have at A-level!</a:t>
            </a:r>
            <a:endParaRPr lang="en-US">
              <a:ea typeface="Calibri" panose="020F0502020204030204"/>
              <a:cs typeface="Calibri" panose="020F0502020204030204"/>
            </a:endParaRPr>
          </a:p>
          <a:p>
            <a:pPr>
              <a:lnSpc>
                <a:spcPct val="150000"/>
              </a:lnSpc>
            </a:pPr>
            <a:r>
              <a:rPr lang="en-US" sz="1200" b="1"/>
              <a:t>Step 1: Watch</a:t>
            </a:r>
            <a:endParaRPr lang="en-US" sz="1200" b="1">
              <a:ea typeface="Calibri"/>
              <a:cs typeface="Calibri"/>
            </a:endParaRPr>
          </a:p>
          <a:p>
            <a:pPr>
              <a:lnSpc>
                <a:spcPct val="150000"/>
              </a:lnSpc>
            </a:pPr>
            <a:r>
              <a:rPr lang="en-US" sz="1200"/>
              <a:t>Watch Lecture One of Michael Sandel’s </a:t>
            </a:r>
            <a:r>
              <a:rPr lang="en-US" sz="1200" i="1"/>
              <a:t>Justice</a:t>
            </a:r>
            <a:r>
              <a:rPr lang="en-US" sz="1200"/>
              <a:t> series (Harvard). (Available on YouTube)</a:t>
            </a:r>
            <a:br>
              <a:rPr lang="en-US" sz="1200"/>
            </a:br>
            <a:r>
              <a:rPr lang="en-US" sz="1200"/>
              <a:t>🔗 </a:t>
            </a:r>
            <a:r>
              <a:rPr lang="en-US" sz="1200">
                <a:hlinkClick r:id="rId2"/>
              </a:rPr>
              <a:t>Justice: Episode 1 – The Moral Side of Murder</a:t>
            </a:r>
            <a:r>
              <a:rPr lang="en-US" sz="1200"/>
              <a:t> </a:t>
            </a:r>
            <a:endParaRPr lang="en-US" sz="1200">
              <a:ea typeface="+mn-lt"/>
              <a:cs typeface="+mn-lt"/>
            </a:endParaRPr>
          </a:p>
          <a:p>
            <a:pPr>
              <a:lnSpc>
                <a:spcPct val="150000"/>
              </a:lnSpc>
            </a:pPr>
            <a:r>
              <a:rPr lang="en-US" sz="1200" b="1"/>
              <a:t>Step 2: Think</a:t>
            </a:r>
            <a:endParaRPr lang="en-US" sz="1200" b="1">
              <a:ea typeface="Calibri"/>
              <a:cs typeface="Calibri"/>
            </a:endParaRPr>
          </a:p>
          <a:p>
            <a:pPr>
              <a:lnSpc>
                <a:spcPct val="150000"/>
              </a:lnSpc>
            </a:pPr>
            <a:r>
              <a:rPr lang="en-US" sz="1200"/>
              <a:t>As you watch, take notes on the </a:t>
            </a:r>
            <a:r>
              <a:rPr lang="en-US" sz="1200" b="1"/>
              <a:t>Trolley Problem</a:t>
            </a:r>
            <a:r>
              <a:rPr lang="en-US" sz="1200"/>
              <a:t> and the </a:t>
            </a:r>
            <a:r>
              <a:rPr lang="en-US" sz="1200" b="1"/>
              <a:t>Fat Man variation</a:t>
            </a:r>
            <a:r>
              <a:rPr lang="en-US" sz="1200"/>
              <a:t>. Try to identify:</a:t>
            </a:r>
            <a:endParaRPr lang="en-US" sz="1200">
              <a:ea typeface="Calibri"/>
              <a:cs typeface="Calibri"/>
            </a:endParaRPr>
          </a:p>
          <a:p>
            <a:pPr marL="228600" indent="-228600">
              <a:lnSpc>
                <a:spcPct val="150000"/>
              </a:lnSpc>
              <a:buFont typeface=""/>
              <a:buChar char="•"/>
            </a:pPr>
            <a:r>
              <a:rPr lang="en-US" sz="1200"/>
              <a:t>What decision each case presents</a:t>
            </a:r>
            <a:endParaRPr lang="en-US" sz="1200">
              <a:ea typeface="Calibri"/>
              <a:cs typeface="Calibri"/>
            </a:endParaRPr>
          </a:p>
          <a:p>
            <a:pPr marL="228600" indent="-228600">
              <a:lnSpc>
                <a:spcPct val="150000"/>
              </a:lnSpc>
              <a:buFont typeface=""/>
              <a:buChar char="•"/>
            </a:pPr>
            <a:r>
              <a:rPr lang="en-US" sz="1200"/>
              <a:t>What the class’s different answers were</a:t>
            </a:r>
            <a:endParaRPr lang="en-US" sz="1200">
              <a:ea typeface="Calibri"/>
              <a:cs typeface="Calibri"/>
            </a:endParaRPr>
          </a:p>
          <a:p>
            <a:pPr marL="228600" indent="-228600">
              <a:lnSpc>
                <a:spcPct val="150000"/>
              </a:lnSpc>
              <a:buFont typeface=""/>
              <a:buChar char="•"/>
            </a:pPr>
            <a:r>
              <a:rPr lang="en-US" sz="1200"/>
              <a:t>The </a:t>
            </a:r>
            <a:r>
              <a:rPr lang="en-US" sz="1200" b="1"/>
              <a:t>moral principles</a:t>
            </a:r>
            <a:r>
              <a:rPr lang="en-US" sz="1200"/>
              <a:t> behind those answers </a:t>
            </a:r>
            <a:endParaRPr lang="en-US" sz="1200">
              <a:ea typeface="Calibri"/>
              <a:cs typeface="Calibri"/>
            </a:endParaRPr>
          </a:p>
          <a:p>
            <a:pPr>
              <a:lnSpc>
                <a:spcPct val="150000"/>
              </a:lnSpc>
            </a:pPr>
            <a:r>
              <a:rPr lang="en-US" sz="1200" b="1">
                <a:ea typeface="Calibri"/>
                <a:cs typeface="Calibri"/>
              </a:rPr>
              <a:t>Notes</a:t>
            </a:r>
          </a:p>
          <a:p>
            <a:pPr>
              <a:lnSpc>
                <a:spcPct val="150000"/>
              </a:lnSpc>
            </a:pPr>
            <a:endParaRPr lang="en-US" sz="1200" b="1">
              <a:ea typeface="Calibri"/>
              <a:cs typeface="Calibri"/>
            </a:endParaRPr>
          </a:p>
        </p:txBody>
      </p:sp>
      <p:graphicFrame>
        <p:nvGraphicFramePr>
          <p:cNvPr id="5" name="Table 4">
            <a:extLst>
              <a:ext uri="{FF2B5EF4-FFF2-40B4-BE49-F238E27FC236}">
                <a16:creationId xmlns:a16="http://schemas.microsoft.com/office/drawing/2014/main" id="{815871D7-5A56-D261-EE4B-957EB9012452}"/>
              </a:ext>
            </a:extLst>
          </p:cNvPr>
          <p:cNvGraphicFramePr>
            <a:graphicFrameLocks noGrp="1"/>
          </p:cNvGraphicFramePr>
          <p:nvPr>
            <p:extLst>
              <p:ext uri="{D42A27DB-BD31-4B8C-83A1-F6EECF244321}">
                <p14:modId xmlns:p14="http://schemas.microsoft.com/office/powerpoint/2010/main" val="3442680267"/>
              </p:ext>
            </p:extLst>
          </p:nvPr>
        </p:nvGraphicFramePr>
        <p:xfrm>
          <a:off x="185299" y="5088757"/>
          <a:ext cx="6376288" cy="3752092"/>
        </p:xfrm>
        <a:graphic>
          <a:graphicData uri="http://schemas.openxmlformats.org/drawingml/2006/table">
            <a:tbl>
              <a:tblPr firstRow="1" bandRow="1">
                <a:tableStyleId>{5940675A-B579-460E-94D1-54222C63F5DA}</a:tableStyleId>
              </a:tblPr>
              <a:tblGrid>
                <a:gridCol w="3188144">
                  <a:extLst>
                    <a:ext uri="{9D8B030D-6E8A-4147-A177-3AD203B41FA5}">
                      <a16:colId xmlns:a16="http://schemas.microsoft.com/office/drawing/2014/main" val="1671410655"/>
                    </a:ext>
                  </a:extLst>
                </a:gridCol>
                <a:gridCol w="3188144">
                  <a:extLst>
                    <a:ext uri="{9D8B030D-6E8A-4147-A177-3AD203B41FA5}">
                      <a16:colId xmlns:a16="http://schemas.microsoft.com/office/drawing/2014/main" val="540413187"/>
                    </a:ext>
                  </a:extLst>
                </a:gridCol>
              </a:tblGrid>
              <a:tr h="3752092">
                <a:tc>
                  <a:txBody>
                    <a:bodyPr/>
                    <a:lstStyle/>
                    <a:p>
                      <a:r>
                        <a:rPr lang="en-US" b="1"/>
                        <a:t>The Trolley Problem </a:t>
                      </a:r>
                    </a:p>
                    <a:p>
                      <a:pPr lvl="0">
                        <a:buNone/>
                      </a:pPr>
                      <a:endParaRPr lang="en-US" sz="1050" b="1"/>
                    </a:p>
                    <a:p>
                      <a:pPr lvl="0">
                        <a:buNone/>
                      </a:pPr>
                      <a:r>
                        <a:rPr lang="en-US" sz="1050" b="0"/>
                        <a:t>What decision does this case present?</a:t>
                      </a:r>
                    </a:p>
                    <a:p>
                      <a:pPr lvl="0">
                        <a:buNone/>
                      </a:pPr>
                      <a:endParaRPr lang="en-US" sz="1050" b="0"/>
                    </a:p>
                    <a:p>
                      <a:pPr lvl="0">
                        <a:buNone/>
                      </a:pPr>
                      <a:endParaRPr lang="en-US" sz="1050" b="0"/>
                    </a:p>
                    <a:p>
                      <a:pPr lvl="0">
                        <a:buNone/>
                      </a:pPr>
                      <a:endParaRPr lang="en-US" sz="1050" b="0"/>
                    </a:p>
                    <a:p>
                      <a:pPr lvl="0">
                        <a:buNone/>
                      </a:pPr>
                      <a:endParaRPr lang="en-US" sz="1050" b="0"/>
                    </a:p>
                    <a:p>
                      <a:pPr lvl="0">
                        <a:buNone/>
                      </a:pPr>
                      <a:r>
                        <a:rPr lang="en-US" sz="1050" b="0"/>
                        <a:t>Answers given by Sandel's class:</a:t>
                      </a:r>
                    </a:p>
                    <a:p>
                      <a:pPr lvl="0">
                        <a:buNone/>
                      </a:pPr>
                      <a:endParaRPr lang="en-US" sz="1050" b="0"/>
                    </a:p>
                    <a:p>
                      <a:pPr lvl="0">
                        <a:buNone/>
                      </a:pPr>
                      <a:endParaRPr lang="en-US" sz="1050" b="0"/>
                    </a:p>
                    <a:p>
                      <a:pPr lvl="0">
                        <a:buNone/>
                      </a:pPr>
                      <a:endParaRPr lang="en-US" sz="1050" b="0"/>
                    </a:p>
                    <a:p>
                      <a:pPr lvl="0">
                        <a:buNone/>
                      </a:pPr>
                      <a:endParaRPr lang="en-US" sz="1050" b="0"/>
                    </a:p>
                    <a:p>
                      <a:pPr lvl="0">
                        <a:buNone/>
                      </a:pPr>
                      <a:endParaRPr lang="en-US" sz="1050" b="0"/>
                    </a:p>
                    <a:p>
                      <a:pPr lvl="0">
                        <a:buNone/>
                      </a:pPr>
                      <a:r>
                        <a:rPr lang="en-US" sz="1050" b="0"/>
                        <a:t>Which moral principles can you identify behind the answers given? (e.g. Respecting individual rights)</a:t>
                      </a:r>
                    </a:p>
                  </a:txBody>
                  <a:tcPr/>
                </a:tc>
                <a:tc>
                  <a:txBody>
                    <a:bodyPr/>
                    <a:lstStyle/>
                    <a:p>
                      <a:r>
                        <a:rPr lang="en-US" b="1"/>
                        <a:t>The Fat Man variation</a:t>
                      </a:r>
                    </a:p>
                    <a:p>
                      <a:pPr lvl="0">
                        <a:buNone/>
                      </a:pPr>
                      <a:endParaRPr lang="en-US" b="1"/>
                    </a:p>
                    <a:p>
                      <a:pPr lvl="0">
                        <a:buNone/>
                      </a:pPr>
                      <a:r>
                        <a:rPr lang="en-US" sz="1100" b="0" i="0" u="none" strike="noStrike" noProof="0">
                          <a:solidFill>
                            <a:srgbClr val="000000"/>
                          </a:solidFill>
                          <a:latin typeface="Calibri"/>
                        </a:rPr>
                        <a:t>What decision does this case present?</a:t>
                      </a:r>
                    </a:p>
                    <a:p>
                      <a:pPr lvl="0">
                        <a:buNone/>
                      </a:pPr>
                      <a:endParaRPr lang="en-US" sz="1100" b="0" i="0" u="none" strike="noStrike" noProof="0">
                        <a:solidFill>
                          <a:srgbClr val="000000"/>
                        </a:solidFill>
                        <a:latin typeface="Calibri"/>
                      </a:endParaRPr>
                    </a:p>
                    <a:p>
                      <a:pPr lvl="0">
                        <a:buNone/>
                      </a:pPr>
                      <a:endParaRPr lang="en-US" sz="1100" b="0" i="0" u="none" strike="noStrike" noProof="0">
                        <a:solidFill>
                          <a:srgbClr val="000000"/>
                        </a:solidFill>
                        <a:latin typeface="Calibri"/>
                      </a:endParaRPr>
                    </a:p>
                    <a:p>
                      <a:pPr lvl="0">
                        <a:buNone/>
                      </a:pPr>
                      <a:endParaRPr lang="en-US" sz="1100" b="0" i="0" u="none" strike="noStrike" noProof="0">
                        <a:solidFill>
                          <a:srgbClr val="000000"/>
                        </a:solidFill>
                        <a:latin typeface="Calibri"/>
                      </a:endParaRPr>
                    </a:p>
                    <a:p>
                      <a:pPr lvl="0">
                        <a:buNone/>
                      </a:pPr>
                      <a:r>
                        <a:rPr lang="en-US" sz="1100" b="0" i="0" u="none" strike="noStrike" noProof="0">
                          <a:solidFill>
                            <a:srgbClr val="000000"/>
                          </a:solidFill>
                          <a:latin typeface="Calibri"/>
                        </a:rPr>
                        <a:t>Answers given by Sandel's class:</a:t>
                      </a:r>
                    </a:p>
                    <a:p>
                      <a:pPr lvl="0">
                        <a:buNone/>
                      </a:pPr>
                      <a:endParaRPr lang="en-US" sz="1100" b="0" i="0" u="none" strike="noStrike" noProof="0">
                        <a:solidFill>
                          <a:srgbClr val="000000"/>
                        </a:solidFill>
                        <a:latin typeface="Calibri"/>
                      </a:endParaRPr>
                    </a:p>
                    <a:p>
                      <a:pPr lvl="0">
                        <a:buNone/>
                      </a:pPr>
                      <a:endParaRPr lang="en-US" sz="1100" b="0" i="0" u="none" strike="noStrike" noProof="0">
                        <a:solidFill>
                          <a:srgbClr val="000000"/>
                        </a:solidFill>
                        <a:latin typeface="Calibri"/>
                      </a:endParaRPr>
                    </a:p>
                    <a:p>
                      <a:pPr lvl="0">
                        <a:buNone/>
                      </a:pPr>
                      <a:endParaRPr lang="en-US" sz="1100" b="0" i="0" u="none" strike="noStrike" noProof="0">
                        <a:solidFill>
                          <a:srgbClr val="000000"/>
                        </a:solidFill>
                        <a:latin typeface="Calibri"/>
                      </a:endParaRPr>
                    </a:p>
                    <a:p>
                      <a:pPr lvl="0">
                        <a:buNone/>
                      </a:pPr>
                      <a:endParaRPr lang="en-US" sz="1100" b="0" i="0" u="none" strike="noStrike" noProof="0">
                        <a:solidFill>
                          <a:srgbClr val="000000"/>
                        </a:solidFill>
                        <a:latin typeface="Calibri"/>
                      </a:endParaRPr>
                    </a:p>
                    <a:p>
                      <a:pPr lvl="0">
                        <a:buNone/>
                      </a:pPr>
                      <a:r>
                        <a:rPr lang="en-US" sz="1100" b="0" i="0" u="none" strike="noStrike" noProof="0">
                          <a:solidFill>
                            <a:srgbClr val="000000"/>
                          </a:solidFill>
                          <a:latin typeface="Calibri"/>
                        </a:rPr>
                        <a:t>Which moral principles can you identify behind the answers given? (e.g. Respecting individual rights)</a:t>
                      </a:r>
                      <a:endParaRPr lang="en-US"/>
                    </a:p>
                  </a:txBody>
                  <a:tcPr/>
                </a:tc>
                <a:extLst>
                  <a:ext uri="{0D108BD9-81ED-4DB2-BD59-A6C34878D82A}">
                    <a16:rowId xmlns:a16="http://schemas.microsoft.com/office/drawing/2014/main" val="3228717224"/>
                  </a:ext>
                </a:extLst>
              </a:tr>
            </a:tbl>
          </a:graphicData>
        </a:graphic>
      </p:graphicFrame>
    </p:spTree>
    <p:extLst>
      <p:ext uri="{BB962C8B-B14F-4D97-AF65-F5344CB8AC3E}">
        <p14:creationId xmlns:p14="http://schemas.microsoft.com/office/powerpoint/2010/main" val="548377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DE76FC9-2D8B-08F3-830E-F8D576EA15BE}"/>
              </a:ext>
            </a:extLst>
          </p:cNvPr>
          <p:cNvSpPr>
            <a:spLocks noGrp="1"/>
          </p:cNvSpPr>
          <p:nvPr>
            <p:ph type="ftr" sz="quarter" idx="11"/>
          </p:nvPr>
        </p:nvSpPr>
        <p:spPr/>
        <p:txBody>
          <a:bodyPr/>
          <a:lstStyle/>
          <a:p>
            <a:endParaRPr lang="en-GB"/>
          </a:p>
        </p:txBody>
      </p:sp>
      <p:sp>
        <p:nvSpPr>
          <p:cNvPr id="3" name="Slide Number Placeholder 2">
            <a:extLst>
              <a:ext uri="{FF2B5EF4-FFF2-40B4-BE49-F238E27FC236}">
                <a16:creationId xmlns:a16="http://schemas.microsoft.com/office/drawing/2014/main" id="{E118937D-586E-F723-94E0-467E3A40CDF3}"/>
              </a:ext>
            </a:extLst>
          </p:cNvPr>
          <p:cNvSpPr>
            <a:spLocks noGrp="1"/>
          </p:cNvSpPr>
          <p:nvPr>
            <p:ph type="sldNum" sz="quarter" idx="12"/>
          </p:nvPr>
        </p:nvSpPr>
        <p:spPr/>
        <p:txBody>
          <a:bodyPr/>
          <a:lstStyle/>
          <a:p>
            <a:fld id="{E0FE0E4B-1280-4D17-A395-AD5F94DD8D13}" type="slidenum">
              <a:rPr lang="en-GB" smtClean="0"/>
              <a:t>14</a:t>
            </a:fld>
            <a:endParaRPr lang="en-GB"/>
          </a:p>
        </p:txBody>
      </p:sp>
      <p:sp>
        <p:nvSpPr>
          <p:cNvPr id="5" name="TextBox 4">
            <a:extLst>
              <a:ext uri="{FF2B5EF4-FFF2-40B4-BE49-F238E27FC236}">
                <a16:creationId xmlns:a16="http://schemas.microsoft.com/office/drawing/2014/main" id="{48817CE0-37B5-08E6-062E-1B9D14813BDD}"/>
              </a:ext>
            </a:extLst>
          </p:cNvPr>
          <p:cNvSpPr txBox="1"/>
          <p:nvPr/>
        </p:nvSpPr>
        <p:spPr>
          <a:xfrm>
            <a:off x="194244" y="299955"/>
            <a:ext cx="6522367" cy="31107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1200" b="1">
                <a:cs typeface="Segoe UI"/>
              </a:rPr>
              <a:t>Step 3: Respond</a:t>
            </a:r>
            <a:r>
              <a:rPr lang="en-US" sz="1200">
                <a:cs typeface="Segoe UI"/>
              </a:rPr>
              <a:t>​</a:t>
            </a:r>
            <a:endParaRPr lang="en-US"/>
          </a:p>
          <a:p>
            <a:pPr>
              <a:lnSpc>
                <a:spcPct val="150000"/>
              </a:lnSpc>
            </a:pPr>
            <a:r>
              <a:rPr lang="en-US" sz="1200">
                <a:cs typeface="Segoe UI"/>
              </a:rPr>
              <a:t>Write a short reflection (400 words) in response to this question below:​</a:t>
            </a:r>
            <a:endParaRPr lang="en-US" sz="1200">
              <a:ea typeface="Calibri" panose="020F0502020204030204"/>
              <a:cs typeface="Segoe UI"/>
            </a:endParaRPr>
          </a:p>
          <a:p>
            <a:pPr>
              <a:lnSpc>
                <a:spcPct val="150000"/>
              </a:lnSpc>
            </a:pPr>
            <a:r>
              <a:rPr lang="en-US" sz="1200" b="1">
                <a:cs typeface="Segoe UI"/>
              </a:rPr>
              <a:t>Should you kill one person to save five? Explain your answer by referring to the scenarios in the video and at least one philosophical theory.</a:t>
            </a:r>
            <a:r>
              <a:rPr lang="en-US" sz="1200">
                <a:cs typeface="Segoe UI"/>
              </a:rPr>
              <a:t>​</a:t>
            </a:r>
            <a:endParaRPr lang="en-US" sz="1200">
              <a:ea typeface="Calibri"/>
              <a:cs typeface="Segoe UI"/>
            </a:endParaRPr>
          </a:p>
          <a:p>
            <a:pPr>
              <a:lnSpc>
                <a:spcPct val="150000"/>
              </a:lnSpc>
            </a:pPr>
            <a:endParaRPr lang="en-US" sz="1200">
              <a:ea typeface="Calibri"/>
              <a:cs typeface="Segoe UI"/>
            </a:endParaRPr>
          </a:p>
          <a:p>
            <a:pPr>
              <a:lnSpc>
                <a:spcPct val="150000"/>
              </a:lnSpc>
            </a:pPr>
            <a:r>
              <a:rPr lang="en-US" sz="1200">
                <a:cs typeface="Segoe UI"/>
              </a:rPr>
              <a:t>Use these prompts to help you:​</a:t>
            </a:r>
            <a:endParaRPr lang="en-US" sz="1200">
              <a:ea typeface="Calibri" panose="020F0502020204030204"/>
              <a:cs typeface="Segoe UI"/>
            </a:endParaRPr>
          </a:p>
          <a:p>
            <a:pPr marL="228600" indent="-228600">
              <a:lnSpc>
                <a:spcPct val="150000"/>
              </a:lnSpc>
              <a:buFont typeface=""/>
              <a:buChar char="•"/>
            </a:pPr>
            <a:r>
              <a:rPr lang="en-US" sz="1200">
                <a:cs typeface="Arial"/>
              </a:rPr>
              <a:t>What would a utilitarian say?​</a:t>
            </a:r>
            <a:endParaRPr lang="en-US" sz="1200">
              <a:ea typeface="Calibri" panose="020F0502020204030204"/>
              <a:cs typeface="Arial"/>
            </a:endParaRPr>
          </a:p>
          <a:p>
            <a:pPr marL="228600" indent="-228600">
              <a:lnSpc>
                <a:spcPct val="150000"/>
              </a:lnSpc>
              <a:buFont typeface=""/>
              <a:buChar char="•"/>
            </a:pPr>
            <a:r>
              <a:rPr lang="en-US" sz="1200">
                <a:cs typeface="Arial"/>
              </a:rPr>
              <a:t>What about someone who thinks human rights are inviolable?​</a:t>
            </a:r>
            <a:endParaRPr lang="en-US" sz="1200">
              <a:ea typeface="Calibri" panose="020F0502020204030204"/>
              <a:cs typeface="Arial"/>
            </a:endParaRPr>
          </a:p>
          <a:p>
            <a:pPr marL="228600" indent="-228600">
              <a:lnSpc>
                <a:spcPct val="150000"/>
              </a:lnSpc>
              <a:buFont typeface=""/>
              <a:buChar char="•"/>
            </a:pPr>
            <a:r>
              <a:rPr lang="en-US" sz="1200">
                <a:cs typeface="Arial"/>
              </a:rPr>
              <a:t>Which view do you find more convincing, and why?​</a:t>
            </a:r>
            <a:endParaRPr lang="en-US" sz="1200">
              <a:ea typeface="Calibri"/>
              <a:cs typeface="Arial"/>
            </a:endParaRPr>
          </a:p>
          <a:p>
            <a:pPr marL="228600" indent="-228600">
              <a:lnSpc>
                <a:spcPct val="150000"/>
              </a:lnSpc>
              <a:buFont typeface=""/>
              <a:buChar char="•"/>
            </a:pPr>
            <a:endParaRPr lang="en-US" sz="1200">
              <a:ea typeface="Calibri"/>
              <a:cs typeface="Arial"/>
            </a:endParaRPr>
          </a:p>
          <a:p>
            <a:pPr>
              <a:lnSpc>
                <a:spcPct val="150000"/>
              </a:lnSpc>
            </a:pPr>
            <a:endParaRPr lang="en-US" sz="1200">
              <a:ea typeface="Calibri" panose="020F0502020204030204"/>
              <a:cs typeface="Segoe UI"/>
            </a:endParaRPr>
          </a:p>
        </p:txBody>
      </p:sp>
      <p:sp>
        <p:nvSpPr>
          <p:cNvPr id="6" name="TextBox 5">
            <a:extLst>
              <a:ext uri="{FF2B5EF4-FFF2-40B4-BE49-F238E27FC236}">
                <a16:creationId xmlns:a16="http://schemas.microsoft.com/office/drawing/2014/main" id="{F6327118-8F06-3C2D-CD05-A5A3DDAEB45B}"/>
              </a:ext>
            </a:extLst>
          </p:cNvPr>
          <p:cNvSpPr txBox="1"/>
          <p:nvPr/>
        </p:nvSpPr>
        <p:spPr>
          <a:xfrm>
            <a:off x="194245" y="2916302"/>
            <a:ext cx="6429869" cy="64940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499677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41F87EE-1077-2F7E-38A3-0BF0C14CB63C}"/>
              </a:ext>
            </a:extLst>
          </p:cNvPr>
          <p:cNvSpPr>
            <a:spLocks noGrp="1"/>
          </p:cNvSpPr>
          <p:nvPr>
            <p:ph type="ftr" sz="quarter" idx="11"/>
          </p:nvPr>
        </p:nvSpPr>
        <p:spPr/>
        <p:txBody>
          <a:bodyPr/>
          <a:lstStyle/>
          <a:p>
            <a:endParaRPr lang="en-GB"/>
          </a:p>
        </p:txBody>
      </p:sp>
      <p:sp>
        <p:nvSpPr>
          <p:cNvPr id="3" name="Slide Number Placeholder 2">
            <a:extLst>
              <a:ext uri="{FF2B5EF4-FFF2-40B4-BE49-F238E27FC236}">
                <a16:creationId xmlns:a16="http://schemas.microsoft.com/office/drawing/2014/main" id="{DB75F90B-1509-6B7A-C151-B9D15F29EA5C}"/>
              </a:ext>
            </a:extLst>
          </p:cNvPr>
          <p:cNvSpPr>
            <a:spLocks noGrp="1"/>
          </p:cNvSpPr>
          <p:nvPr>
            <p:ph type="sldNum" sz="quarter" idx="12"/>
          </p:nvPr>
        </p:nvSpPr>
        <p:spPr/>
        <p:txBody>
          <a:bodyPr/>
          <a:lstStyle/>
          <a:p>
            <a:fld id="{E0FE0E4B-1280-4D17-A395-AD5F94DD8D13}" type="slidenum">
              <a:rPr lang="en-GB" smtClean="0"/>
              <a:t>15</a:t>
            </a:fld>
            <a:endParaRPr lang="en-GB"/>
          </a:p>
        </p:txBody>
      </p:sp>
      <p:sp>
        <p:nvSpPr>
          <p:cNvPr id="4" name="TextBox 3">
            <a:extLst>
              <a:ext uri="{FF2B5EF4-FFF2-40B4-BE49-F238E27FC236}">
                <a16:creationId xmlns:a16="http://schemas.microsoft.com/office/drawing/2014/main" id="{0DFB1EFC-7168-5001-3FB9-93642E4038AD}"/>
              </a:ext>
            </a:extLst>
          </p:cNvPr>
          <p:cNvSpPr txBox="1"/>
          <p:nvPr/>
        </p:nvSpPr>
        <p:spPr>
          <a:xfrm>
            <a:off x="122162" y="1209"/>
            <a:ext cx="6480627" cy="29854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1200" b="1" dirty="0"/>
              <a:t>TASK 3 : </a:t>
            </a:r>
            <a:r>
              <a:rPr lang="en-US" sz="1200" b="1" dirty="0">
                <a:ea typeface="Calibri"/>
                <a:cs typeface="Calibri"/>
              </a:rPr>
              <a:t>KEY TERMINOLOGY</a:t>
            </a:r>
            <a:endParaRPr lang="en-US" sz="1200" dirty="0">
              <a:ea typeface="Calibri"/>
              <a:cs typeface="Calibri"/>
            </a:endParaRPr>
          </a:p>
          <a:p>
            <a:pPr>
              <a:lnSpc>
                <a:spcPct val="150000"/>
              </a:lnSpc>
            </a:pPr>
            <a:r>
              <a:rPr lang="en-US" sz="1000" dirty="0"/>
              <a:t>✅ </a:t>
            </a:r>
            <a:r>
              <a:rPr lang="en-US" sz="1000" b="1" dirty="0"/>
              <a:t>Instructions:</a:t>
            </a:r>
            <a:endParaRPr lang="en-US" sz="1000" dirty="0">
              <a:ea typeface="Calibri" panose="020F0502020204030204"/>
              <a:cs typeface="Calibri" panose="020F0502020204030204"/>
            </a:endParaRPr>
          </a:p>
          <a:p>
            <a:pPr marL="285750" indent="-285750">
              <a:lnSpc>
                <a:spcPct val="150000"/>
              </a:lnSpc>
              <a:buFont typeface="Arial"/>
              <a:buChar char="•"/>
            </a:pPr>
            <a:r>
              <a:rPr lang="en-US" sz="1000" b="1" dirty="0">
                <a:ea typeface="+mn-lt"/>
                <a:cs typeface="+mn-lt"/>
              </a:rPr>
              <a:t>Create a set of flashcards</a:t>
            </a:r>
            <a:r>
              <a:rPr lang="en-US" sz="1000" dirty="0">
                <a:ea typeface="+mn-lt"/>
                <a:cs typeface="+mn-lt"/>
              </a:rPr>
              <a:t> — one for each of the </a:t>
            </a:r>
            <a:r>
              <a:rPr lang="en-US" sz="1000" b="1" dirty="0">
                <a:ea typeface="+mn-lt"/>
                <a:cs typeface="+mn-lt"/>
              </a:rPr>
              <a:t>10 key terms</a:t>
            </a:r>
            <a:r>
              <a:rPr lang="en-US" sz="1000" dirty="0">
                <a:ea typeface="+mn-lt"/>
                <a:cs typeface="+mn-lt"/>
              </a:rPr>
              <a:t> shown below.</a:t>
            </a:r>
            <a:endParaRPr lang="en-US" sz="1000" dirty="0">
              <a:ea typeface="Calibri" panose="020F0502020204030204"/>
              <a:cs typeface="Calibri" panose="020F0502020204030204"/>
            </a:endParaRPr>
          </a:p>
          <a:p>
            <a:pPr marL="285750" indent="-285750">
              <a:lnSpc>
                <a:spcPct val="150000"/>
              </a:lnSpc>
              <a:buFont typeface="Arial"/>
              <a:buChar char="•"/>
            </a:pPr>
            <a:r>
              <a:rPr lang="en-US" sz="1000" dirty="0">
                <a:ea typeface="+mn-lt"/>
                <a:cs typeface="+mn-lt"/>
              </a:rPr>
              <a:t>On each flashcard:</a:t>
            </a:r>
            <a:endParaRPr lang="en-US" sz="1000" dirty="0">
              <a:ea typeface="Calibri" panose="020F0502020204030204"/>
              <a:cs typeface="Calibri" panose="020F0502020204030204"/>
            </a:endParaRPr>
          </a:p>
          <a:p>
            <a:pPr marL="742950" lvl="1" indent="-285750">
              <a:lnSpc>
                <a:spcPct val="150000"/>
              </a:lnSpc>
              <a:buFont typeface="Arial"/>
              <a:buChar char="•"/>
            </a:pPr>
            <a:r>
              <a:rPr lang="en-US" sz="1000" dirty="0">
                <a:ea typeface="+mn-lt"/>
                <a:cs typeface="+mn-lt"/>
              </a:rPr>
              <a:t>✏️ </a:t>
            </a:r>
            <a:r>
              <a:rPr lang="en-US" sz="1000" b="1" dirty="0">
                <a:ea typeface="+mn-lt"/>
                <a:cs typeface="+mn-lt"/>
              </a:rPr>
              <a:t>Front</a:t>
            </a:r>
            <a:r>
              <a:rPr lang="en-US" sz="1000" dirty="0">
                <a:ea typeface="+mn-lt"/>
                <a:cs typeface="+mn-lt"/>
              </a:rPr>
              <a:t>: Write the </a:t>
            </a:r>
            <a:r>
              <a:rPr lang="en-US" sz="1000" b="1" dirty="0">
                <a:ea typeface="+mn-lt"/>
                <a:cs typeface="+mn-lt"/>
              </a:rPr>
              <a:t>term</a:t>
            </a:r>
            <a:r>
              <a:rPr lang="en-US" sz="1000" dirty="0">
                <a:ea typeface="+mn-lt"/>
                <a:cs typeface="+mn-lt"/>
              </a:rPr>
              <a:t> (e.g. </a:t>
            </a:r>
            <a:r>
              <a:rPr lang="en-US" sz="1000" i="1" dirty="0">
                <a:ea typeface="+mn-lt"/>
                <a:cs typeface="+mn-lt"/>
              </a:rPr>
              <a:t>A Priori Knowledge</a:t>
            </a:r>
            <a:r>
              <a:rPr lang="en-US" sz="1000" dirty="0">
                <a:ea typeface="+mn-lt"/>
                <a:cs typeface="+mn-lt"/>
              </a:rPr>
              <a:t>)</a:t>
            </a:r>
            <a:endParaRPr lang="en-US" sz="1000" dirty="0">
              <a:ea typeface="Calibri" panose="020F0502020204030204"/>
              <a:cs typeface="Calibri" panose="020F0502020204030204"/>
            </a:endParaRPr>
          </a:p>
          <a:p>
            <a:pPr marL="742950" lvl="1" indent="-285750">
              <a:lnSpc>
                <a:spcPct val="150000"/>
              </a:lnSpc>
              <a:buFont typeface="Arial"/>
              <a:buChar char="•"/>
            </a:pPr>
            <a:r>
              <a:rPr lang="en-US" sz="1000" dirty="0">
                <a:ea typeface="+mn-lt"/>
                <a:cs typeface="+mn-lt"/>
              </a:rPr>
              <a:t>📘 </a:t>
            </a:r>
            <a:r>
              <a:rPr lang="en-US" sz="1000" b="1" dirty="0">
                <a:ea typeface="+mn-lt"/>
                <a:cs typeface="+mn-lt"/>
              </a:rPr>
              <a:t>Back</a:t>
            </a:r>
            <a:r>
              <a:rPr lang="en-US" sz="1000" dirty="0">
                <a:ea typeface="+mn-lt"/>
                <a:cs typeface="+mn-lt"/>
              </a:rPr>
              <a:t>: Write the </a:t>
            </a:r>
            <a:r>
              <a:rPr lang="en-US" sz="1000" b="1" dirty="0">
                <a:ea typeface="+mn-lt"/>
                <a:cs typeface="+mn-lt"/>
              </a:rPr>
              <a:t>definition</a:t>
            </a:r>
            <a:r>
              <a:rPr lang="en-US" sz="1000" dirty="0">
                <a:ea typeface="+mn-lt"/>
                <a:cs typeface="+mn-lt"/>
              </a:rPr>
              <a:t> and an </a:t>
            </a:r>
            <a:r>
              <a:rPr lang="en-US" sz="1000" b="1" dirty="0">
                <a:ea typeface="+mn-lt"/>
                <a:cs typeface="+mn-lt"/>
              </a:rPr>
              <a:t>example</a:t>
            </a:r>
            <a:r>
              <a:rPr lang="en-US" sz="1000" dirty="0">
                <a:ea typeface="+mn-lt"/>
                <a:cs typeface="+mn-lt"/>
              </a:rPr>
              <a:t> where appropriate</a:t>
            </a:r>
            <a:endParaRPr lang="en-US" sz="1000" dirty="0">
              <a:ea typeface="Calibri" panose="020F0502020204030204"/>
              <a:cs typeface="Calibri" panose="020F0502020204030204"/>
            </a:endParaRPr>
          </a:p>
          <a:p>
            <a:pPr marL="285750" indent="-285750">
              <a:lnSpc>
                <a:spcPct val="150000"/>
              </a:lnSpc>
              <a:buFont typeface="Arial"/>
              <a:buChar char="•"/>
            </a:pPr>
            <a:r>
              <a:rPr lang="en-US" sz="1000" dirty="0">
                <a:ea typeface="+mn-lt"/>
                <a:cs typeface="+mn-lt"/>
              </a:rPr>
              <a:t>Use your flashcards to </a:t>
            </a:r>
            <a:r>
              <a:rPr lang="en-US" sz="1000" b="1" dirty="0">
                <a:ea typeface="+mn-lt"/>
                <a:cs typeface="+mn-lt"/>
              </a:rPr>
              <a:t>test yourself repeatedly</a:t>
            </a:r>
            <a:r>
              <a:rPr lang="en-US" sz="1000" dirty="0">
                <a:ea typeface="+mn-lt"/>
                <a:cs typeface="+mn-lt"/>
              </a:rPr>
              <a:t> over the summer.</a:t>
            </a:r>
            <a:endParaRPr lang="en-US" sz="1000" dirty="0">
              <a:ea typeface="Calibri" panose="020F0502020204030204"/>
              <a:cs typeface="Calibri" panose="020F0502020204030204"/>
            </a:endParaRPr>
          </a:p>
          <a:p>
            <a:pPr marL="285750" indent="-285750">
              <a:lnSpc>
                <a:spcPct val="150000"/>
              </a:lnSpc>
              <a:buFont typeface="Arial"/>
              <a:buChar char="•"/>
            </a:pPr>
            <a:r>
              <a:rPr lang="en-US" sz="1000" dirty="0">
                <a:ea typeface="+mn-lt"/>
                <a:cs typeface="+mn-lt"/>
              </a:rPr>
              <a:t>You should keep going until you can:</a:t>
            </a:r>
            <a:endParaRPr lang="en-US" sz="1000" dirty="0">
              <a:ea typeface="Calibri" panose="020F0502020204030204"/>
              <a:cs typeface="Calibri" panose="020F0502020204030204"/>
            </a:endParaRPr>
          </a:p>
          <a:p>
            <a:pPr marL="742950" lvl="1" indent="-285750">
              <a:lnSpc>
                <a:spcPct val="150000"/>
              </a:lnSpc>
              <a:buFont typeface="Arial"/>
              <a:buChar char="•"/>
            </a:pPr>
            <a:r>
              <a:rPr lang="en-US" sz="1000" dirty="0">
                <a:ea typeface="+mn-lt"/>
                <a:cs typeface="+mn-lt"/>
              </a:rPr>
              <a:t>Define each term accurately and give a clear example of each one</a:t>
            </a:r>
            <a:endParaRPr lang="en-US" sz="1000" dirty="0">
              <a:ea typeface="Calibri" panose="020F0502020204030204"/>
              <a:cs typeface="Calibri" panose="020F0502020204030204"/>
            </a:endParaRPr>
          </a:p>
          <a:p>
            <a:pPr marL="742950" lvl="1" indent="-285750">
              <a:lnSpc>
                <a:spcPct val="150000"/>
              </a:lnSpc>
              <a:buFont typeface="Arial"/>
              <a:buChar char="•"/>
            </a:pPr>
            <a:r>
              <a:rPr lang="en-US" sz="1000" dirty="0">
                <a:ea typeface="+mn-lt"/>
                <a:cs typeface="+mn-lt"/>
              </a:rPr>
              <a:t>Spot the difference between similar terms (e.g. </a:t>
            </a:r>
            <a:r>
              <a:rPr lang="en-US" sz="1000" i="1" dirty="0">
                <a:ea typeface="+mn-lt"/>
                <a:cs typeface="+mn-lt"/>
              </a:rPr>
              <a:t>necessary</a:t>
            </a:r>
            <a:r>
              <a:rPr lang="en-US" sz="1000" dirty="0">
                <a:ea typeface="+mn-lt"/>
                <a:cs typeface="+mn-lt"/>
              </a:rPr>
              <a:t> vs </a:t>
            </a:r>
            <a:r>
              <a:rPr lang="en-US" sz="1000" i="1" dirty="0">
                <a:ea typeface="+mn-lt"/>
                <a:cs typeface="+mn-lt"/>
              </a:rPr>
              <a:t>contingent</a:t>
            </a:r>
            <a:r>
              <a:rPr lang="en-US" sz="1000" dirty="0">
                <a:ea typeface="+mn-lt"/>
                <a:cs typeface="+mn-lt"/>
              </a:rPr>
              <a:t>, or </a:t>
            </a:r>
            <a:r>
              <a:rPr lang="en-US" sz="1000" i="1" dirty="0">
                <a:ea typeface="+mn-lt"/>
                <a:cs typeface="+mn-lt"/>
              </a:rPr>
              <a:t>a priori</a:t>
            </a:r>
            <a:r>
              <a:rPr lang="en-US" sz="1000" dirty="0">
                <a:ea typeface="+mn-lt"/>
                <a:cs typeface="+mn-lt"/>
              </a:rPr>
              <a:t> vs </a:t>
            </a:r>
            <a:r>
              <a:rPr lang="en-US" sz="1000" i="1" dirty="0">
                <a:ea typeface="+mn-lt"/>
                <a:cs typeface="+mn-lt"/>
              </a:rPr>
              <a:t>a posteriori</a:t>
            </a:r>
            <a:r>
              <a:rPr lang="en-US" sz="1000" dirty="0">
                <a:ea typeface="+mn-lt"/>
                <a:cs typeface="+mn-lt"/>
              </a:rPr>
              <a:t>)</a:t>
            </a:r>
            <a:endParaRPr lang="en-US" sz="1000" dirty="0">
              <a:ea typeface="Calibri" panose="020F0502020204030204"/>
              <a:cs typeface="Calibri" panose="020F0502020204030204"/>
            </a:endParaRPr>
          </a:p>
          <a:p>
            <a:pPr marL="285750" indent="-285750">
              <a:lnSpc>
                <a:spcPct val="150000"/>
              </a:lnSpc>
              <a:buFont typeface="Arial"/>
              <a:buChar char="•"/>
            </a:pPr>
            <a:r>
              <a:rPr lang="en-US" sz="1000" dirty="0">
                <a:ea typeface="+mn-lt"/>
                <a:cs typeface="+mn-lt"/>
              </a:rPr>
              <a:t>You will be tested on these terms in the </a:t>
            </a:r>
            <a:r>
              <a:rPr lang="en-US" sz="1000" b="1" dirty="0">
                <a:ea typeface="+mn-lt"/>
                <a:cs typeface="+mn-lt"/>
              </a:rPr>
              <a:t>first week</a:t>
            </a:r>
            <a:r>
              <a:rPr lang="en-US" sz="1000" dirty="0">
                <a:ea typeface="+mn-lt"/>
                <a:cs typeface="+mn-lt"/>
              </a:rPr>
              <a:t> of the course, so make sure you know them </a:t>
            </a:r>
            <a:r>
              <a:rPr lang="en-US" sz="1000" b="1" dirty="0">
                <a:ea typeface="+mn-lt"/>
                <a:cs typeface="+mn-lt"/>
              </a:rPr>
              <a:t>securely</a:t>
            </a:r>
            <a:r>
              <a:rPr lang="en-US" sz="1000" dirty="0">
                <a:ea typeface="+mn-lt"/>
                <a:cs typeface="+mn-lt"/>
              </a:rPr>
              <a:t>.</a:t>
            </a:r>
            <a:endParaRPr lang="en-US" sz="1000" dirty="0">
              <a:ea typeface="Calibri"/>
              <a:cs typeface="Calibri"/>
            </a:endParaRPr>
          </a:p>
          <a:p>
            <a:endParaRPr lang="en-US" sz="1000" dirty="0">
              <a:ea typeface="Calibri"/>
              <a:cs typeface="Calibri"/>
            </a:endParaRPr>
          </a:p>
          <a:p>
            <a:r>
              <a:rPr lang="en-US" sz="1000" dirty="0">
                <a:ea typeface="Calibri"/>
                <a:cs typeface="Calibri"/>
              </a:rPr>
              <a:t>​</a:t>
            </a:r>
          </a:p>
        </p:txBody>
      </p:sp>
      <p:graphicFrame>
        <p:nvGraphicFramePr>
          <p:cNvPr id="5" name="Table 4">
            <a:extLst>
              <a:ext uri="{FF2B5EF4-FFF2-40B4-BE49-F238E27FC236}">
                <a16:creationId xmlns:a16="http://schemas.microsoft.com/office/drawing/2014/main" id="{B6171A2B-6CB9-709D-DC89-D0FD2A4F5DE3}"/>
              </a:ext>
            </a:extLst>
          </p:cNvPr>
          <p:cNvGraphicFramePr>
            <a:graphicFrameLocks noGrp="1"/>
          </p:cNvGraphicFramePr>
          <p:nvPr>
            <p:extLst>
              <p:ext uri="{D42A27DB-BD31-4B8C-83A1-F6EECF244321}">
                <p14:modId xmlns:p14="http://schemas.microsoft.com/office/powerpoint/2010/main" val="2327164940"/>
              </p:ext>
            </p:extLst>
          </p:nvPr>
        </p:nvGraphicFramePr>
        <p:xfrm>
          <a:off x="120952" y="2660952"/>
          <a:ext cx="6481750" cy="6386917"/>
        </p:xfrm>
        <a:graphic>
          <a:graphicData uri="http://schemas.openxmlformats.org/drawingml/2006/table">
            <a:tbl>
              <a:tblPr firstRow="1" bandRow="1">
                <a:tableStyleId>{5940675A-B579-460E-94D1-54222C63F5DA}</a:tableStyleId>
              </a:tblPr>
              <a:tblGrid>
                <a:gridCol w="3240875">
                  <a:extLst>
                    <a:ext uri="{9D8B030D-6E8A-4147-A177-3AD203B41FA5}">
                      <a16:colId xmlns:a16="http://schemas.microsoft.com/office/drawing/2014/main" val="2716889064"/>
                    </a:ext>
                  </a:extLst>
                </a:gridCol>
                <a:gridCol w="3240875">
                  <a:extLst>
                    <a:ext uri="{9D8B030D-6E8A-4147-A177-3AD203B41FA5}">
                      <a16:colId xmlns:a16="http://schemas.microsoft.com/office/drawing/2014/main" val="549415810"/>
                    </a:ext>
                  </a:extLst>
                </a:gridCol>
              </a:tblGrid>
              <a:tr h="1119972">
                <a:tc>
                  <a:txBody>
                    <a:bodyPr/>
                    <a:lstStyle/>
                    <a:p>
                      <a:pPr algn="ctr"/>
                      <a:r>
                        <a:rPr lang="en-US" dirty="0"/>
                        <a:t>A PRIORI KNOWLEDGE</a:t>
                      </a:r>
                    </a:p>
                    <a:p>
                      <a:pPr lvl="0" algn="ctr">
                        <a:lnSpc>
                          <a:spcPct val="150000"/>
                        </a:lnSpc>
                        <a:buNone/>
                      </a:pPr>
                      <a:r>
                        <a:rPr lang="en-US" sz="1100" b="0" i="0" u="none" strike="noStrike" noProof="0" dirty="0">
                          <a:latin typeface="Calibri"/>
                        </a:rPr>
                        <a:t>Propositional knowledge not acquired from/not justified by experience.</a:t>
                      </a:r>
                      <a:endParaRPr lang="en-US"/>
                    </a:p>
                    <a:p>
                      <a:pPr lvl="0" algn="ctr">
                        <a:lnSpc>
                          <a:spcPct val="150000"/>
                        </a:lnSpc>
                        <a:buNone/>
                      </a:pPr>
                      <a:r>
                        <a:rPr lang="en-US" sz="1100" b="1" i="0" u="none" strike="noStrike" noProof="0" dirty="0">
                          <a:latin typeface="Calibri"/>
                        </a:rPr>
                        <a:t>e.g. "2+2 =4" </a:t>
                      </a:r>
                      <a:endParaRPr lang="en-US"/>
                    </a:p>
                  </a:txBody>
                  <a:tcPr/>
                </a:tc>
                <a:tc>
                  <a:txBody>
                    <a:bodyPr/>
                    <a:lstStyle/>
                    <a:p>
                      <a:pPr algn="ctr"/>
                      <a:r>
                        <a:rPr lang="en-US" dirty="0"/>
                        <a:t>A POSTERIORI KNOWLEDGE</a:t>
                      </a:r>
                    </a:p>
                    <a:p>
                      <a:pPr lvl="0" algn="ctr">
                        <a:lnSpc>
                          <a:spcPct val="150000"/>
                        </a:lnSpc>
                        <a:buNone/>
                      </a:pPr>
                      <a:r>
                        <a:rPr lang="en-US" sz="1100" b="0" i="0" u="none" strike="noStrike" noProof="0" dirty="0">
                          <a:latin typeface="Calibri"/>
                        </a:rPr>
                        <a:t>Propositional knowledge acquired from/justified by experience.</a:t>
                      </a:r>
                    </a:p>
                    <a:p>
                      <a:pPr lvl="0" algn="ctr">
                        <a:lnSpc>
                          <a:spcPct val="150000"/>
                        </a:lnSpc>
                        <a:buNone/>
                      </a:pPr>
                      <a:r>
                        <a:rPr lang="en-US" sz="1100" b="1" i="0" u="none" strike="noStrike" noProof="0" dirty="0">
                          <a:latin typeface="Calibri"/>
                        </a:rPr>
                        <a:t>e.g. "Grass is green"</a:t>
                      </a:r>
                    </a:p>
                  </a:txBody>
                  <a:tcPr/>
                </a:tc>
                <a:extLst>
                  <a:ext uri="{0D108BD9-81ED-4DB2-BD59-A6C34878D82A}">
                    <a16:rowId xmlns:a16="http://schemas.microsoft.com/office/drawing/2014/main" val="1626782939"/>
                  </a:ext>
                </a:extLst>
              </a:tr>
              <a:tr h="1274451">
                <a:tc>
                  <a:txBody>
                    <a:bodyPr/>
                    <a:lstStyle/>
                    <a:p>
                      <a:pPr algn="ctr"/>
                      <a:r>
                        <a:rPr lang="en-US" dirty="0"/>
                        <a:t>SYNTHETIC TRUTH</a:t>
                      </a:r>
                    </a:p>
                    <a:p>
                      <a:pPr lvl="0" algn="ctr">
                        <a:lnSpc>
                          <a:spcPct val="150000"/>
                        </a:lnSpc>
                        <a:buNone/>
                      </a:pPr>
                      <a:r>
                        <a:rPr lang="en-US" sz="1100" b="0" i="0" u="none" strike="noStrike" noProof="0" dirty="0">
                          <a:latin typeface="Calibri"/>
                        </a:rPr>
                        <a:t>A proposition whose truth depends upon how reality is in addition to the meanings of its constituent concepts.</a:t>
                      </a:r>
                    </a:p>
                    <a:p>
                      <a:pPr lvl="0" algn="ctr">
                        <a:lnSpc>
                          <a:spcPct val="150000"/>
                        </a:lnSpc>
                        <a:buNone/>
                      </a:pPr>
                      <a:r>
                        <a:rPr lang="en-US" sz="1100" b="1" i="0" u="none" strike="noStrike" noProof="0" dirty="0">
                          <a:latin typeface="Calibri"/>
                        </a:rPr>
                        <a:t>e.g. "Water boils at 100 °C"</a:t>
                      </a:r>
                    </a:p>
                  </a:txBody>
                  <a:tcPr/>
                </a:tc>
                <a:tc>
                  <a:txBody>
                    <a:bodyPr/>
                    <a:lstStyle/>
                    <a:p>
                      <a:pPr algn="ctr"/>
                      <a:r>
                        <a:rPr lang="en-US" dirty="0"/>
                        <a:t>ANALYTIC TRUTH</a:t>
                      </a:r>
                    </a:p>
                    <a:p>
                      <a:pPr lvl="0" algn="ctr">
                        <a:lnSpc>
                          <a:spcPct val="150000"/>
                        </a:lnSpc>
                        <a:buNone/>
                      </a:pPr>
                      <a:r>
                        <a:rPr lang="en-US" sz="1100" b="0" i="0" u="none" strike="noStrike" noProof="0" dirty="0">
                          <a:latin typeface="Calibri"/>
                        </a:rPr>
                        <a:t>A proposition whose truth depends only upon the meanings of its constituent terms/concepts. </a:t>
                      </a:r>
                      <a:endParaRPr lang="en-US" sz="1100"/>
                    </a:p>
                    <a:p>
                      <a:pPr lvl="0" algn="ctr">
                        <a:lnSpc>
                          <a:spcPct val="150000"/>
                        </a:lnSpc>
                        <a:buNone/>
                      </a:pPr>
                      <a:r>
                        <a:rPr lang="en-US" sz="1100" b="1" i="0" u="none" strike="noStrike" noProof="0" dirty="0">
                          <a:latin typeface="Calibri"/>
                        </a:rPr>
                        <a:t>e.g.  "vixens are female foxes"</a:t>
                      </a:r>
                      <a:endParaRPr lang="en-US" sz="1100" b="1" dirty="0"/>
                    </a:p>
                  </a:txBody>
                  <a:tcPr/>
                </a:tc>
                <a:extLst>
                  <a:ext uri="{0D108BD9-81ED-4DB2-BD59-A6C34878D82A}">
                    <a16:rowId xmlns:a16="http://schemas.microsoft.com/office/drawing/2014/main" val="3085958527"/>
                  </a:ext>
                </a:extLst>
              </a:tr>
              <a:tr h="1274451">
                <a:tc>
                  <a:txBody>
                    <a:bodyPr/>
                    <a:lstStyle/>
                    <a:p>
                      <a:pPr algn="ctr"/>
                      <a:r>
                        <a:rPr lang="en-US" dirty="0"/>
                        <a:t>NECESSARY TRUTH</a:t>
                      </a:r>
                    </a:p>
                    <a:p>
                      <a:pPr lvl="0" algn="ctr">
                        <a:lnSpc>
                          <a:spcPct val="150000"/>
                        </a:lnSpc>
                        <a:buNone/>
                      </a:pPr>
                      <a:r>
                        <a:rPr lang="en-US" sz="1100" b="0" i="0" u="none" strike="noStrike" noProof="0" dirty="0">
                          <a:latin typeface="Calibri"/>
                        </a:rPr>
                        <a:t>A proposition that is true in all possible worlds  (i.e. it could not have been false)</a:t>
                      </a:r>
                    </a:p>
                    <a:p>
                      <a:pPr lvl="0" algn="ctr">
                        <a:lnSpc>
                          <a:spcPct val="150000"/>
                        </a:lnSpc>
                        <a:buNone/>
                      </a:pPr>
                      <a:r>
                        <a:rPr lang="en-US" sz="1100" b="1" i="0" u="none" strike="noStrike" noProof="0" dirty="0">
                          <a:latin typeface="Calibri"/>
                        </a:rPr>
                        <a:t>"A triangle has 3 sides"</a:t>
                      </a:r>
                    </a:p>
                  </a:txBody>
                  <a:tcPr/>
                </a:tc>
                <a:tc>
                  <a:txBody>
                    <a:bodyPr/>
                    <a:lstStyle/>
                    <a:p>
                      <a:pPr algn="ctr"/>
                      <a:r>
                        <a:rPr lang="en-US" dirty="0"/>
                        <a:t>CONTINGENT TRUTH</a:t>
                      </a:r>
                    </a:p>
                    <a:p>
                      <a:pPr lvl="0" algn="ctr">
                        <a:lnSpc>
                          <a:spcPct val="150000"/>
                        </a:lnSpc>
                        <a:buNone/>
                      </a:pPr>
                      <a:r>
                        <a:rPr lang="en-US" sz="1100" b="0" i="0" u="none" strike="noStrike" noProof="0" dirty="0">
                          <a:latin typeface="Calibri"/>
                        </a:rPr>
                        <a:t>A proposition that is true in the actual world but false in at least one possible world (i.e. it could have been false).</a:t>
                      </a:r>
                    </a:p>
                    <a:p>
                      <a:pPr lvl="0" algn="ctr">
                        <a:lnSpc>
                          <a:spcPct val="150000"/>
                        </a:lnSpc>
                        <a:buNone/>
                      </a:pPr>
                      <a:r>
                        <a:rPr lang="en-US" sz="1100" b="1" i="0" u="none" strike="noStrike" noProof="0" dirty="0">
                          <a:latin typeface="Calibri"/>
                        </a:rPr>
                        <a:t>"Donald Trump is President of the USA"</a:t>
                      </a:r>
                    </a:p>
                  </a:txBody>
                  <a:tcPr/>
                </a:tc>
                <a:extLst>
                  <a:ext uri="{0D108BD9-81ED-4DB2-BD59-A6C34878D82A}">
                    <a16:rowId xmlns:a16="http://schemas.microsoft.com/office/drawing/2014/main" val="2966912509"/>
                  </a:ext>
                </a:extLst>
              </a:tr>
              <a:tr h="1519040">
                <a:tc>
                  <a:txBody>
                    <a:bodyPr/>
                    <a:lstStyle/>
                    <a:p>
                      <a:pPr algn="ctr"/>
                      <a:r>
                        <a:rPr lang="en-US" dirty="0"/>
                        <a:t>MORAL REALISM</a:t>
                      </a:r>
                    </a:p>
                    <a:p>
                      <a:pPr lvl="0" algn="ctr">
                        <a:lnSpc>
                          <a:spcPct val="150000"/>
                        </a:lnSpc>
                        <a:buNone/>
                      </a:pPr>
                      <a:r>
                        <a:rPr lang="en-US" sz="1100" b="0" i="0" u="none" strike="noStrike" noProof="0" dirty="0">
                          <a:latin typeface="Calibri"/>
                        </a:rPr>
                        <a:t>The view that there are mind-independent/objective moral properties/facts.</a:t>
                      </a:r>
                    </a:p>
                    <a:p>
                      <a:pPr lvl="0" algn="ctr">
                        <a:lnSpc>
                          <a:spcPct val="150000"/>
                        </a:lnSpc>
                        <a:buNone/>
                      </a:pPr>
                      <a:r>
                        <a:rPr lang="en-US" sz="1100" b="0" i="0" u="none" strike="noStrike" noProof="0" dirty="0"/>
                        <a:t>E.g. If it  a society approves of torture, it is still morally wrong  because moral facts exist independently of human opinion</a:t>
                      </a:r>
                      <a:endParaRPr lang="en-US" sz="1100" b="1" i="0" u="none" strike="noStrike" noProof="0" dirty="0">
                        <a:latin typeface="Calibri"/>
                      </a:endParaRPr>
                    </a:p>
                  </a:txBody>
                  <a:tcPr/>
                </a:tc>
                <a:tc>
                  <a:txBody>
                    <a:bodyPr/>
                    <a:lstStyle/>
                    <a:p>
                      <a:pPr algn="ctr"/>
                      <a:r>
                        <a:rPr lang="en-US" dirty="0"/>
                        <a:t>UTILITARIANISM</a:t>
                      </a:r>
                    </a:p>
                    <a:p>
                      <a:pPr lvl="0" algn="ctr">
                        <a:lnSpc>
                          <a:spcPct val="150000"/>
                        </a:lnSpc>
                        <a:buNone/>
                      </a:pPr>
                      <a:r>
                        <a:rPr lang="en-US" sz="1100" b="0" i="0" u="none" strike="noStrike" noProof="0" dirty="0">
                          <a:latin typeface="Calibri"/>
                        </a:rPr>
                        <a:t>Utilitarianism An action is morally right if and only if [we can reasonably expect/predict that] it </a:t>
                      </a:r>
                      <a:r>
                        <a:rPr lang="en-US" sz="1100" b="0" i="0" u="none" strike="noStrike" noProof="0" err="1">
                          <a:latin typeface="Calibri"/>
                        </a:rPr>
                        <a:t>maximises</a:t>
                      </a:r>
                      <a:r>
                        <a:rPr lang="en-US" sz="1100" b="0" i="0" u="none" strike="noStrike" noProof="0" dirty="0">
                          <a:latin typeface="Calibri"/>
                        </a:rPr>
                        <a:t> utility.</a:t>
                      </a:r>
                      <a:endParaRPr lang="en-US" sz="1100" dirty="0"/>
                    </a:p>
                  </a:txBody>
                  <a:tcPr/>
                </a:tc>
                <a:extLst>
                  <a:ext uri="{0D108BD9-81ED-4DB2-BD59-A6C34878D82A}">
                    <a16:rowId xmlns:a16="http://schemas.microsoft.com/office/drawing/2014/main" val="3013763912"/>
                  </a:ext>
                </a:extLst>
              </a:tr>
              <a:tr h="1184338">
                <a:tc>
                  <a:txBody>
                    <a:bodyPr/>
                    <a:lstStyle/>
                    <a:p>
                      <a:pPr lvl="0" algn="ctr">
                        <a:buNone/>
                      </a:pPr>
                      <a:r>
                        <a:rPr lang="en-US" sz="1350" b="0" i="0" u="none" strike="noStrike" noProof="0" dirty="0">
                          <a:latin typeface="Calibri"/>
                        </a:rPr>
                        <a:t>DEONTOLOGICAL ETHICS </a:t>
                      </a:r>
                      <a:endParaRPr lang="en-US" dirty="0"/>
                    </a:p>
                    <a:p>
                      <a:pPr lvl="0" algn="ctr">
                        <a:lnSpc>
                          <a:spcPct val="150000"/>
                        </a:lnSpc>
                        <a:buNone/>
                      </a:pPr>
                      <a:r>
                        <a:rPr lang="en-US" sz="1100" b="0" i="0" u="none" strike="noStrike" noProof="0" dirty="0">
                          <a:latin typeface="Calibri"/>
                        </a:rPr>
                        <a:t>Ethical theories that are based on the existence of duties/rights. They focus on acts/motives conforming to particular rules</a:t>
                      </a:r>
                      <a:endParaRPr lang="en-US" sz="1100" dirty="0"/>
                    </a:p>
                  </a:txBody>
                  <a:tcPr/>
                </a:tc>
                <a:tc>
                  <a:txBody>
                    <a:bodyPr/>
                    <a:lstStyle/>
                    <a:p>
                      <a:pPr algn="ctr"/>
                      <a:r>
                        <a:rPr lang="en-US" dirty="0"/>
                        <a:t>MORAL ANTI-REALISM</a:t>
                      </a:r>
                    </a:p>
                    <a:p>
                      <a:pPr lvl="0" algn="ctr">
                        <a:lnSpc>
                          <a:spcPct val="150000"/>
                        </a:lnSpc>
                        <a:buNone/>
                      </a:pPr>
                      <a:r>
                        <a:rPr lang="en-US" sz="1100" b="0" i="0" u="none" strike="noStrike" noProof="0" dirty="0">
                          <a:latin typeface="Calibri"/>
                        </a:rPr>
                        <a:t>The view that either (a) there are no moral properties/facts at all or (b) there are moral properties/facts but they are all mind-dependent</a:t>
                      </a:r>
                      <a:endParaRPr lang="en-US" sz="1100" dirty="0"/>
                    </a:p>
                  </a:txBody>
                  <a:tcPr/>
                </a:tc>
                <a:extLst>
                  <a:ext uri="{0D108BD9-81ED-4DB2-BD59-A6C34878D82A}">
                    <a16:rowId xmlns:a16="http://schemas.microsoft.com/office/drawing/2014/main" val="1911001251"/>
                  </a:ext>
                </a:extLst>
              </a:tr>
            </a:tbl>
          </a:graphicData>
        </a:graphic>
      </p:graphicFrame>
    </p:spTree>
    <p:extLst>
      <p:ext uri="{BB962C8B-B14F-4D97-AF65-F5344CB8AC3E}">
        <p14:creationId xmlns:p14="http://schemas.microsoft.com/office/powerpoint/2010/main" val="1596686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619AB77-D3DF-0AC3-EC60-7D84098011FB}"/>
              </a:ext>
            </a:extLst>
          </p:cNvPr>
          <p:cNvSpPr>
            <a:spLocks noGrp="1"/>
          </p:cNvSpPr>
          <p:nvPr>
            <p:ph type="ftr" sz="quarter" idx="11"/>
          </p:nvPr>
        </p:nvSpPr>
        <p:spPr/>
        <p:txBody>
          <a:bodyPr/>
          <a:lstStyle/>
          <a:p>
            <a:endParaRPr lang="en-GB"/>
          </a:p>
        </p:txBody>
      </p:sp>
      <p:sp>
        <p:nvSpPr>
          <p:cNvPr id="3" name="Slide Number Placeholder 2">
            <a:extLst>
              <a:ext uri="{FF2B5EF4-FFF2-40B4-BE49-F238E27FC236}">
                <a16:creationId xmlns:a16="http://schemas.microsoft.com/office/drawing/2014/main" id="{E1BD1CE5-6934-E22D-F43D-8CB53E26F73F}"/>
              </a:ext>
            </a:extLst>
          </p:cNvPr>
          <p:cNvSpPr>
            <a:spLocks noGrp="1"/>
          </p:cNvSpPr>
          <p:nvPr>
            <p:ph type="sldNum" sz="quarter" idx="12"/>
          </p:nvPr>
        </p:nvSpPr>
        <p:spPr/>
        <p:txBody>
          <a:bodyPr/>
          <a:lstStyle/>
          <a:p>
            <a:fld id="{E0FE0E4B-1280-4D17-A395-AD5F94DD8D13}" type="slidenum">
              <a:rPr lang="en-GB" smtClean="0"/>
              <a:t>16</a:t>
            </a:fld>
            <a:endParaRPr lang="en-GB"/>
          </a:p>
        </p:txBody>
      </p:sp>
      <p:sp>
        <p:nvSpPr>
          <p:cNvPr id="4" name="TextBox 3">
            <a:extLst>
              <a:ext uri="{FF2B5EF4-FFF2-40B4-BE49-F238E27FC236}">
                <a16:creationId xmlns:a16="http://schemas.microsoft.com/office/drawing/2014/main" id="{503EB5C8-342D-CD45-FA87-5B4C5EEE4C05}"/>
              </a:ext>
            </a:extLst>
          </p:cNvPr>
          <p:cNvSpPr txBox="1"/>
          <p:nvPr/>
        </p:nvSpPr>
        <p:spPr>
          <a:xfrm>
            <a:off x="182638" y="182638"/>
            <a:ext cx="6480628" cy="87684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ea typeface="Calibri"/>
                <a:cs typeface="Calibri"/>
              </a:rPr>
              <a:t>TASK 4: ARE MORAL FACTS REAL?</a:t>
            </a:r>
          </a:p>
          <a:p>
            <a:endParaRPr lang="en-US" sz="1100" b="1" dirty="0">
              <a:ea typeface="Calibri"/>
              <a:cs typeface="Calibri"/>
            </a:endParaRPr>
          </a:p>
          <a:p>
            <a:pPr>
              <a:lnSpc>
                <a:spcPct val="150000"/>
              </a:lnSpc>
            </a:pPr>
            <a:r>
              <a:rPr lang="en-US" sz="1100" b="1" dirty="0"/>
              <a:t>📚 Context and Background Note: *Never Let Me Go*</a:t>
            </a:r>
            <a:endParaRPr lang="en-US" dirty="0">
              <a:ea typeface="Calibri" panose="020F0502020204030204"/>
              <a:cs typeface="Calibri" panose="020F0502020204030204"/>
            </a:endParaRPr>
          </a:p>
          <a:p>
            <a:pPr>
              <a:lnSpc>
                <a:spcPct val="150000"/>
              </a:lnSpc>
            </a:pPr>
            <a:r>
              <a:rPr lang="en-US" sz="1100" dirty="0"/>
              <a:t>In *Never Let Me Go*, a group of children are raised at a boarding school called </a:t>
            </a:r>
            <a:r>
              <a:rPr lang="en-US" sz="1100" err="1"/>
              <a:t>Hailsham</a:t>
            </a:r>
            <a:r>
              <a:rPr lang="en-US" sz="1100" dirty="0"/>
              <a:t> in the English countryside. On the surface, their lives seem normal — they have lessons, friendships, teachers (“guardians”), and art classes. But gradually, we learn that they are not ordinary children.</a:t>
            </a:r>
            <a:br>
              <a:rPr lang="en-US" sz="1100" dirty="0"/>
            </a:br>
            <a:br>
              <a:rPr lang="en-US" sz="1100" dirty="0"/>
            </a:br>
            <a:r>
              <a:rPr lang="en-US" sz="1100" dirty="0"/>
              <a:t>The students at </a:t>
            </a:r>
            <a:r>
              <a:rPr lang="en-US" sz="1100" err="1"/>
              <a:t>Hailsham</a:t>
            </a:r>
            <a:r>
              <a:rPr lang="en-US" sz="1100" dirty="0"/>
              <a:t> are clones, created for the sole purpose of donating their vital organs to others. When they reach adulthood, they begin a process of giving donations until they die. They are not allowed to choose their futures, fall in love freely, or have children.</a:t>
            </a:r>
            <a:br>
              <a:rPr lang="en-US" sz="1100" dirty="0"/>
            </a:br>
            <a:br>
              <a:rPr lang="en-US" sz="1100" dirty="0"/>
            </a:br>
            <a:r>
              <a:rPr lang="en-US" sz="1100" dirty="0"/>
              <a:t>In Chapter 7, one of the guardians, Miss Lucy, breaks the usual silence around the students’ future. She tells them — more directly than ever before — what lies ahead. The chapter captures the tension between what the students have always sensed and what has been deliberately kept vague.</a:t>
            </a:r>
            <a:br>
              <a:rPr lang="en-US" sz="1100" dirty="0"/>
            </a:br>
            <a:br>
              <a:rPr lang="en-US" sz="1100" dirty="0"/>
            </a:br>
            <a:r>
              <a:rPr lang="en-US" sz="1100" dirty="0"/>
              <a:t>As you read, think about:</a:t>
            </a:r>
            <a:br>
              <a:rPr lang="en-US" sz="1100" dirty="0"/>
            </a:br>
            <a:r>
              <a:rPr lang="en-US" sz="1100" b="1" dirty="0"/>
              <a:t>- Is it morally right to create and use people in this way, even if it helps others?</a:t>
            </a:r>
            <a:br>
              <a:rPr lang="en-US" sz="1100" b="1" dirty="0"/>
            </a:br>
            <a:r>
              <a:rPr lang="en-US" sz="1100" b="1" dirty="0"/>
              <a:t>- Do these students have the same value and rights as anyone else?</a:t>
            </a:r>
            <a:br>
              <a:rPr lang="en-US" sz="1100" b="1" dirty="0"/>
            </a:br>
            <a:r>
              <a:rPr lang="en-US" sz="1100" b="1" dirty="0"/>
              <a:t>- How does it feel to be “told and not told” the truth about your own life?</a:t>
            </a:r>
            <a:endParaRPr lang="en-US" sz="1100" b="1" dirty="0">
              <a:ea typeface="Calibri"/>
              <a:cs typeface="Calibri"/>
            </a:endParaRPr>
          </a:p>
          <a:p>
            <a:pPr>
              <a:lnSpc>
                <a:spcPct val="150000"/>
              </a:lnSpc>
            </a:pPr>
            <a:endParaRPr lang="en-US" sz="1100" b="1" dirty="0"/>
          </a:p>
          <a:p>
            <a:pPr>
              <a:lnSpc>
                <a:spcPct val="150000"/>
              </a:lnSpc>
            </a:pPr>
            <a:r>
              <a:rPr lang="en-US" sz="1100" b="1" dirty="0"/>
              <a:t>📝 Your Task</a:t>
            </a:r>
            <a:endParaRPr lang="en-US" sz="1100" b="1" dirty="0">
              <a:ea typeface="Calibri"/>
              <a:cs typeface="Calibri"/>
            </a:endParaRPr>
          </a:p>
          <a:p>
            <a:pPr>
              <a:lnSpc>
                <a:spcPct val="150000"/>
              </a:lnSpc>
            </a:pPr>
            <a:r>
              <a:rPr lang="en-US" sz="1100" dirty="0"/>
              <a:t>Read Chapter 7 of *Never Let Me Go* by Kazuo Ishiguro (provided in your booklet).</a:t>
            </a:r>
            <a:br>
              <a:rPr lang="en-US" sz="1100" dirty="0"/>
            </a:br>
            <a:r>
              <a:rPr lang="en-US" sz="1100" dirty="0"/>
              <a:t>Then complete the following:</a:t>
            </a:r>
            <a:br>
              <a:rPr lang="en-US" sz="1100" dirty="0"/>
            </a:br>
            <a:br>
              <a:rPr lang="en-US" sz="1100" dirty="0"/>
            </a:br>
            <a:r>
              <a:rPr lang="en-US" sz="1100" dirty="0"/>
              <a:t>1. In your own words, </a:t>
            </a:r>
            <a:r>
              <a:rPr lang="en-US" sz="1100" dirty="0" err="1"/>
              <a:t>summarise</a:t>
            </a:r>
            <a:r>
              <a:rPr lang="en-US" sz="1100" dirty="0"/>
              <a:t> what Miss Lucy reveals to the students. How do they react?</a:t>
            </a:r>
            <a:br>
              <a:rPr lang="en-US" sz="1100" dirty="0"/>
            </a:br>
            <a:r>
              <a:rPr lang="en-US" sz="1100" dirty="0"/>
              <a:t>2. Do you think it is morally acceptable to create human beings just to harvest their organs? Why or why not?</a:t>
            </a:r>
            <a:br>
              <a:rPr lang="en-US" sz="1100" dirty="0"/>
            </a:br>
            <a:r>
              <a:rPr lang="en-US" sz="1100" dirty="0"/>
              <a:t>3. Use your knowledge of moral philosophy to identify whether the views in this chapter are more in line with:</a:t>
            </a:r>
            <a:br>
              <a:rPr lang="en-US" sz="1100" dirty="0"/>
            </a:br>
            <a:r>
              <a:rPr lang="en-US" sz="1100" dirty="0"/>
              <a:t>   - Moral realism (the idea that there are objective moral truths)</a:t>
            </a:r>
            <a:br>
              <a:rPr lang="en-US" sz="1100" dirty="0"/>
            </a:br>
            <a:r>
              <a:rPr lang="en-US" sz="1100" dirty="0"/>
              <a:t>   - Moral anti-realism (the idea that morality is based on subjective or cultural attitudes)</a:t>
            </a:r>
            <a:br>
              <a:rPr lang="en-US" sz="1100" dirty="0"/>
            </a:br>
            <a:r>
              <a:rPr lang="en-US" sz="1100" dirty="0"/>
              <a:t>Explain your reasoning clearly.</a:t>
            </a:r>
            <a:br>
              <a:rPr lang="en-US" sz="1100" dirty="0"/>
            </a:br>
            <a:br>
              <a:rPr lang="en-US" sz="1100" dirty="0"/>
            </a:br>
            <a:r>
              <a:rPr lang="en-US" sz="1100" dirty="0"/>
              <a:t>Optional: Watch the film version of *Never Let Me Go* (2010) and compare how the film presents the same moral ideas.</a:t>
            </a:r>
            <a:br>
              <a:rPr lang="en-US" sz="1100" dirty="0"/>
            </a:br>
            <a:r>
              <a:rPr lang="en-US" sz="1100" dirty="0"/>
              <a:t>Available to rent on Amazon Prime Video, Apple TV or YouTube.</a:t>
            </a:r>
            <a:endParaRPr lang="en-US" sz="1100" dirty="0">
              <a:ea typeface="Calibri"/>
              <a:cs typeface="Calibri"/>
            </a:endParaRPr>
          </a:p>
        </p:txBody>
      </p:sp>
    </p:spTree>
    <p:extLst>
      <p:ext uri="{BB962C8B-B14F-4D97-AF65-F5344CB8AC3E}">
        <p14:creationId xmlns:p14="http://schemas.microsoft.com/office/powerpoint/2010/main" val="4293811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2162D34-C3D8-542C-0164-DD423179199C}"/>
              </a:ext>
            </a:extLst>
          </p:cNvPr>
          <p:cNvSpPr>
            <a:spLocks noGrp="1"/>
          </p:cNvSpPr>
          <p:nvPr>
            <p:ph type="ftr" sz="quarter" idx="11"/>
          </p:nvPr>
        </p:nvSpPr>
        <p:spPr/>
        <p:txBody>
          <a:bodyPr/>
          <a:lstStyle/>
          <a:p>
            <a:endParaRPr lang="en-GB"/>
          </a:p>
        </p:txBody>
      </p:sp>
      <p:sp>
        <p:nvSpPr>
          <p:cNvPr id="3" name="Slide Number Placeholder 2">
            <a:extLst>
              <a:ext uri="{FF2B5EF4-FFF2-40B4-BE49-F238E27FC236}">
                <a16:creationId xmlns:a16="http://schemas.microsoft.com/office/drawing/2014/main" id="{46D7B018-FE4E-F81E-B35E-E8F7CF841FCD}"/>
              </a:ext>
            </a:extLst>
          </p:cNvPr>
          <p:cNvSpPr>
            <a:spLocks noGrp="1"/>
          </p:cNvSpPr>
          <p:nvPr>
            <p:ph type="sldNum" sz="quarter" idx="12"/>
          </p:nvPr>
        </p:nvSpPr>
        <p:spPr/>
        <p:txBody>
          <a:bodyPr/>
          <a:lstStyle/>
          <a:p>
            <a:fld id="{E0FE0E4B-1280-4D17-A395-AD5F94DD8D13}" type="slidenum">
              <a:rPr lang="en-GB" smtClean="0"/>
              <a:t>17</a:t>
            </a:fld>
            <a:endParaRPr lang="en-GB"/>
          </a:p>
        </p:txBody>
      </p:sp>
      <p:pic>
        <p:nvPicPr>
          <p:cNvPr id="4" name="Picture 3" descr="A screenshot of a text message&#10;&#10;AI-generated content may be incorrect.">
            <a:extLst>
              <a:ext uri="{FF2B5EF4-FFF2-40B4-BE49-F238E27FC236}">
                <a16:creationId xmlns:a16="http://schemas.microsoft.com/office/drawing/2014/main" id="{B51DE4DD-E511-112F-F7E0-50C6CAAC5A2C}"/>
              </a:ext>
            </a:extLst>
          </p:cNvPr>
          <p:cNvPicPr>
            <a:picLocks noChangeAspect="1"/>
          </p:cNvPicPr>
          <p:nvPr/>
        </p:nvPicPr>
        <p:blipFill>
          <a:blip r:embed="rId2"/>
          <a:stretch>
            <a:fillRect/>
          </a:stretch>
        </p:blipFill>
        <p:spPr>
          <a:xfrm>
            <a:off x="0" y="750138"/>
            <a:ext cx="6858000" cy="7643724"/>
          </a:xfrm>
          <a:prstGeom prst="rect">
            <a:avLst/>
          </a:prstGeom>
        </p:spPr>
      </p:pic>
    </p:spTree>
    <p:extLst>
      <p:ext uri="{BB962C8B-B14F-4D97-AF65-F5344CB8AC3E}">
        <p14:creationId xmlns:p14="http://schemas.microsoft.com/office/powerpoint/2010/main" val="1031978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4BAD174-5D1F-3A5B-7C03-E2C1EEBD73B1}"/>
              </a:ext>
            </a:extLst>
          </p:cNvPr>
          <p:cNvSpPr>
            <a:spLocks noGrp="1"/>
          </p:cNvSpPr>
          <p:nvPr>
            <p:ph type="ftr" sz="quarter" idx="11"/>
          </p:nvPr>
        </p:nvSpPr>
        <p:spPr/>
        <p:txBody>
          <a:bodyPr/>
          <a:lstStyle/>
          <a:p>
            <a:endParaRPr lang="en-GB"/>
          </a:p>
        </p:txBody>
      </p:sp>
      <p:sp>
        <p:nvSpPr>
          <p:cNvPr id="3" name="Slide Number Placeholder 2">
            <a:extLst>
              <a:ext uri="{FF2B5EF4-FFF2-40B4-BE49-F238E27FC236}">
                <a16:creationId xmlns:a16="http://schemas.microsoft.com/office/drawing/2014/main" id="{5B1C2EC9-A7B3-A04B-97F8-545502104107}"/>
              </a:ext>
            </a:extLst>
          </p:cNvPr>
          <p:cNvSpPr>
            <a:spLocks noGrp="1"/>
          </p:cNvSpPr>
          <p:nvPr>
            <p:ph type="sldNum" sz="quarter" idx="12"/>
          </p:nvPr>
        </p:nvSpPr>
        <p:spPr/>
        <p:txBody>
          <a:bodyPr/>
          <a:lstStyle/>
          <a:p>
            <a:fld id="{E0FE0E4B-1280-4D17-A395-AD5F94DD8D13}" type="slidenum">
              <a:rPr lang="en-GB" smtClean="0"/>
              <a:t>18</a:t>
            </a:fld>
            <a:endParaRPr lang="en-GB"/>
          </a:p>
        </p:txBody>
      </p:sp>
      <p:pic>
        <p:nvPicPr>
          <p:cNvPr id="4" name="Picture 3" descr="A screenshot of a text&#10;&#10;AI-generated content may be incorrect.">
            <a:extLst>
              <a:ext uri="{FF2B5EF4-FFF2-40B4-BE49-F238E27FC236}">
                <a16:creationId xmlns:a16="http://schemas.microsoft.com/office/drawing/2014/main" id="{707087B1-C423-3346-AF3A-82BDDF1E21E8}"/>
              </a:ext>
            </a:extLst>
          </p:cNvPr>
          <p:cNvPicPr>
            <a:picLocks noChangeAspect="1"/>
          </p:cNvPicPr>
          <p:nvPr/>
        </p:nvPicPr>
        <p:blipFill>
          <a:blip r:embed="rId2"/>
          <a:stretch>
            <a:fillRect/>
          </a:stretch>
        </p:blipFill>
        <p:spPr>
          <a:xfrm>
            <a:off x="0" y="741164"/>
            <a:ext cx="6858000" cy="7661672"/>
          </a:xfrm>
          <a:prstGeom prst="rect">
            <a:avLst/>
          </a:prstGeom>
        </p:spPr>
      </p:pic>
    </p:spTree>
    <p:extLst>
      <p:ext uri="{BB962C8B-B14F-4D97-AF65-F5344CB8AC3E}">
        <p14:creationId xmlns:p14="http://schemas.microsoft.com/office/powerpoint/2010/main" val="240485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A47205-C027-43A0-6464-BB17FE1850C1}"/>
              </a:ext>
            </a:extLst>
          </p:cNvPr>
          <p:cNvSpPr>
            <a:spLocks noGrp="1"/>
          </p:cNvSpPr>
          <p:nvPr>
            <p:ph type="ftr" sz="quarter" idx="11"/>
          </p:nvPr>
        </p:nvSpPr>
        <p:spPr/>
        <p:txBody>
          <a:bodyPr/>
          <a:lstStyle/>
          <a:p>
            <a:endParaRPr lang="en-GB"/>
          </a:p>
        </p:txBody>
      </p:sp>
      <p:sp>
        <p:nvSpPr>
          <p:cNvPr id="3" name="Slide Number Placeholder 2">
            <a:extLst>
              <a:ext uri="{FF2B5EF4-FFF2-40B4-BE49-F238E27FC236}">
                <a16:creationId xmlns:a16="http://schemas.microsoft.com/office/drawing/2014/main" id="{E71B0126-B3AF-324D-D9C2-D5FBEDC46502}"/>
              </a:ext>
            </a:extLst>
          </p:cNvPr>
          <p:cNvSpPr>
            <a:spLocks noGrp="1"/>
          </p:cNvSpPr>
          <p:nvPr>
            <p:ph type="sldNum" sz="quarter" idx="12"/>
          </p:nvPr>
        </p:nvSpPr>
        <p:spPr/>
        <p:txBody>
          <a:bodyPr/>
          <a:lstStyle/>
          <a:p>
            <a:fld id="{E0FE0E4B-1280-4D17-A395-AD5F94DD8D13}" type="slidenum">
              <a:rPr lang="en-GB" smtClean="0"/>
              <a:t>19</a:t>
            </a:fld>
            <a:endParaRPr lang="en-GB"/>
          </a:p>
        </p:txBody>
      </p:sp>
      <p:pic>
        <p:nvPicPr>
          <p:cNvPr id="4" name="Picture 3" descr="A screenshot of a white text&#10;&#10;AI-generated content may be incorrect.">
            <a:extLst>
              <a:ext uri="{FF2B5EF4-FFF2-40B4-BE49-F238E27FC236}">
                <a16:creationId xmlns:a16="http://schemas.microsoft.com/office/drawing/2014/main" id="{BBFB9733-F269-1B45-CDE4-1D6AE4EB5D31}"/>
              </a:ext>
            </a:extLst>
          </p:cNvPr>
          <p:cNvPicPr>
            <a:picLocks noChangeAspect="1"/>
          </p:cNvPicPr>
          <p:nvPr/>
        </p:nvPicPr>
        <p:blipFill>
          <a:blip r:embed="rId2"/>
          <a:stretch>
            <a:fillRect/>
          </a:stretch>
        </p:blipFill>
        <p:spPr>
          <a:xfrm>
            <a:off x="0" y="877500"/>
            <a:ext cx="6858000" cy="7389000"/>
          </a:xfrm>
          <a:prstGeom prst="rect">
            <a:avLst/>
          </a:prstGeom>
        </p:spPr>
      </p:pic>
    </p:spTree>
    <p:extLst>
      <p:ext uri="{BB962C8B-B14F-4D97-AF65-F5344CB8AC3E}">
        <p14:creationId xmlns:p14="http://schemas.microsoft.com/office/powerpoint/2010/main" val="3476966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498F9D5-F772-CC7B-242A-1AED958495F9}"/>
              </a:ext>
            </a:extLst>
          </p:cNvPr>
          <p:cNvSpPr>
            <a:spLocks noGrp="1"/>
          </p:cNvSpPr>
          <p:nvPr>
            <p:ph type="sldNum" sz="quarter" idx="12"/>
          </p:nvPr>
        </p:nvSpPr>
        <p:spPr/>
        <p:txBody>
          <a:bodyPr/>
          <a:lstStyle/>
          <a:p>
            <a:fld id="{E0FE0E4B-1280-4D17-A395-AD5F94DD8D13}" type="slidenum">
              <a:rPr lang="en-GB" smtClean="0"/>
              <a:t>2</a:t>
            </a:fld>
            <a:endParaRPr lang="en-US"/>
          </a:p>
        </p:txBody>
      </p:sp>
      <p:sp>
        <p:nvSpPr>
          <p:cNvPr id="5" name="TextBox 4">
            <a:extLst>
              <a:ext uri="{FF2B5EF4-FFF2-40B4-BE49-F238E27FC236}">
                <a16:creationId xmlns:a16="http://schemas.microsoft.com/office/drawing/2014/main" id="{83D8A311-D81B-B6D7-3B76-43E9FC2D4CD8}"/>
              </a:ext>
            </a:extLst>
          </p:cNvPr>
          <p:cNvSpPr txBox="1"/>
          <p:nvPr/>
        </p:nvSpPr>
        <p:spPr>
          <a:xfrm>
            <a:off x="134257" y="1210"/>
            <a:ext cx="6710438" cy="32953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1600" b="1">
                <a:latin typeface="Calibri"/>
                <a:ea typeface="Calibri"/>
                <a:cs typeface="Calibri"/>
              </a:rPr>
              <a:t>WELCOME</a:t>
            </a:r>
            <a:endParaRPr lang="en-US" sz="1600">
              <a:latin typeface="Calibri"/>
              <a:ea typeface="Calibri"/>
              <a:cs typeface="Calibri"/>
            </a:endParaRPr>
          </a:p>
          <a:p>
            <a:pPr>
              <a:lnSpc>
                <a:spcPct val="150000"/>
              </a:lnSpc>
            </a:pPr>
            <a:r>
              <a:rPr lang="en-US" sz="1200">
                <a:latin typeface="Calibri"/>
                <a:ea typeface="Calibri"/>
                <a:cs typeface="Calibri"/>
              </a:rPr>
              <a:t>Welcome to A-Level Philosophy. This subject is rigorous, fascinating, and deeply relevant. It helps you ask and examine the fundamental questions of existence, knowledge, truth, and value. By September, you'll already have started thinking like a philosopher.​</a:t>
            </a:r>
            <a:br>
              <a:rPr lang="en-US" sz="1200">
                <a:latin typeface="Calibri"/>
                <a:ea typeface="Calibri"/>
                <a:cs typeface="Calibri"/>
              </a:rPr>
            </a:br>
            <a:r>
              <a:rPr lang="en-US" sz="1200">
                <a:latin typeface="Calibri"/>
                <a:ea typeface="Calibri"/>
                <a:cs typeface="Calibri"/>
              </a:rPr>
              <a:t>​</a:t>
            </a:r>
            <a:br>
              <a:rPr lang="en-US" sz="1200">
                <a:latin typeface="Calibri"/>
                <a:ea typeface="Calibri"/>
                <a:cs typeface="Calibri"/>
              </a:rPr>
            </a:br>
            <a:r>
              <a:rPr lang="en-US" sz="1200">
                <a:latin typeface="Calibri"/>
                <a:ea typeface="Calibri"/>
                <a:cs typeface="Calibri"/>
              </a:rPr>
              <a:t>This pack will prepare you for a confident start in September. All tasks are designed to introduce you to the two Year 12 units:​</a:t>
            </a:r>
            <a:br>
              <a:rPr lang="en-US" sz="1200">
                <a:latin typeface="Calibri"/>
                <a:ea typeface="Calibri"/>
                <a:cs typeface="Calibri"/>
              </a:rPr>
            </a:br>
            <a:r>
              <a:rPr lang="en-US" sz="1200" b="1">
                <a:latin typeface="Calibri"/>
                <a:ea typeface="Calibri"/>
                <a:cs typeface="Calibri"/>
              </a:rPr>
              <a:t>- Epistemology (Theory of Knowledge)</a:t>
            </a:r>
            <a:r>
              <a:rPr lang="en-US" sz="1200">
                <a:latin typeface="Calibri"/>
                <a:ea typeface="Calibri"/>
                <a:cs typeface="Calibri"/>
              </a:rPr>
              <a:t>​</a:t>
            </a:r>
            <a:br>
              <a:rPr lang="en-US" sz="1200">
                <a:latin typeface="Calibri"/>
                <a:ea typeface="Calibri"/>
                <a:cs typeface="Calibri"/>
              </a:rPr>
            </a:br>
            <a:r>
              <a:rPr lang="en-US" sz="1200" b="1">
                <a:latin typeface="Calibri"/>
                <a:ea typeface="Calibri"/>
                <a:cs typeface="Calibri"/>
              </a:rPr>
              <a:t>- Moral Philosophy (What makes actions right or wrong?)</a:t>
            </a:r>
            <a:r>
              <a:rPr lang="en-US" sz="1200">
                <a:latin typeface="Calibri"/>
                <a:ea typeface="Calibri"/>
                <a:cs typeface="Calibri"/>
              </a:rPr>
              <a:t>​</a:t>
            </a:r>
          </a:p>
          <a:p>
            <a:pPr>
              <a:lnSpc>
                <a:spcPct val="150000"/>
              </a:lnSpc>
            </a:pPr>
            <a:r>
              <a:rPr lang="en-US" sz="1600" b="1">
                <a:latin typeface="Calibri"/>
                <a:ea typeface="Calibri"/>
                <a:cs typeface="Calibri"/>
              </a:rPr>
              <a:t>How is the course structured?</a:t>
            </a:r>
            <a:r>
              <a:rPr lang="en-US" sz="1600">
                <a:latin typeface="Calibri"/>
                <a:ea typeface="Calibri"/>
                <a:cs typeface="Calibri"/>
              </a:rPr>
              <a:t>​</a:t>
            </a:r>
          </a:p>
          <a:p>
            <a:pPr>
              <a:lnSpc>
                <a:spcPct val="150000"/>
              </a:lnSpc>
            </a:pPr>
            <a:endParaRPr lang="en-US" sz="1200">
              <a:latin typeface="Calibri"/>
              <a:ea typeface="Calibri"/>
              <a:cs typeface="Calibri"/>
            </a:endParaRPr>
          </a:p>
        </p:txBody>
      </p:sp>
      <p:graphicFrame>
        <p:nvGraphicFramePr>
          <p:cNvPr id="6" name="Table 5">
            <a:extLst>
              <a:ext uri="{FF2B5EF4-FFF2-40B4-BE49-F238E27FC236}">
                <a16:creationId xmlns:a16="http://schemas.microsoft.com/office/drawing/2014/main" id="{07BF1D91-ECAF-5536-6DF4-EB86E7B0A8E5}"/>
              </a:ext>
            </a:extLst>
          </p:cNvPr>
          <p:cNvGraphicFramePr>
            <a:graphicFrameLocks noGrp="1"/>
          </p:cNvGraphicFramePr>
          <p:nvPr>
            <p:extLst>
              <p:ext uri="{D42A27DB-BD31-4B8C-83A1-F6EECF244321}">
                <p14:modId xmlns:p14="http://schemas.microsoft.com/office/powerpoint/2010/main" val="427879503"/>
              </p:ext>
            </p:extLst>
          </p:nvPr>
        </p:nvGraphicFramePr>
        <p:xfrm>
          <a:off x="133049" y="3072190"/>
          <a:ext cx="6548011" cy="1813706"/>
        </p:xfrm>
        <a:graphic>
          <a:graphicData uri="http://schemas.openxmlformats.org/drawingml/2006/table">
            <a:tbl>
              <a:tblPr firstRow="1" bandRow="1">
                <a:tableStyleId>{5C22544A-7EE6-4342-B048-85BDC9FD1C3A}</a:tableStyleId>
              </a:tblPr>
              <a:tblGrid>
                <a:gridCol w="926189">
                  <a:extLst>
                    <a:ext uri="{9D8B030D-6E8A-4147-A177-3AD203B41FA5}">
                      <a16:colId xmlns:a16="http://schemas.microsoft.com/office/drawing/2014/main" val="1433546471"/>
                    </a:ext>
                  </a:extLst>
                </a:gridCol>
                <a:gridCol w="2792821">
                  <a:extLst>
                    <a:ext uri="{9D8B030D-6E8A-4147-A177-3AD203B41FA5}">
                      <a16:colId xmlns:a16="http://schemas.microsoft.com/office/drawing/2014/main" val="1538296132"/>
                    </a:ext>
                  </a:extLst>
                </a:gridCol>
                <a:gridCol w="2829001">
                  <a:extLst>
                    <a:ext uri="{9D8B030D-6E8A-4147-A177-3AD203B41FA5}">
                      <a16:colId xmlns:a16="http://schemas.microsoft.com/office/drawing/2014/main" val="3551671707"/>
                    </a:ext>
                  </a:extLst>
                </a:gridCol>
              </a:tblGrid>
              <a:tr h="330346">
                <a:tc>
                  <a:txBody>
                    <a:bodyPr/>
                    <a:lstStyle/>
                    <a:p>
                      <a:r>
                        <a:rPr lang="en-US" b="1">
                          <a:solidFill>
                            <a:schemeClr val="tx1"/>
                          </a:solidFill>
                        </a:rPr>
                        <a:t>Year 12 </a:t>
                      </a:r>
                    </a:p>
                  </a:txBody>
                  <a:tcPr>
                    <a:lnL w="12700">
                      <a:solidFill>
                        <a:schemeClr val="tx1"/>
                      </a:solidFill>
                    </a:lnL>
                    <a:lnT w="12700">
                      <a:solidFill>
                        <a:schemeClr val="tx1"/>
                      </a:solidFill>
                    </a:lnT>
                  </a:tcPr>
                </a:tc>
                <a:tc>
                  <a:txBody>
                    <a:bodyPr/>
                    <a:lstStyle/>
                    <a:p>
                      <a:r>
                        <a:rPr lang="en-US" b="1">
                          <a:solidFill>
                            <a:schemeClr val="tx1"/>
                          </a:solidFill>
                        </a:rPr>
                        <a:t>Epistemology</a:t>
                      </a:r>
                    </a:p>
                  </a:txBody>
                  <a:tcPr>
                    <a:lnT w="12700">
                      <a:solidFill>
                        <a:schemeClr val="tx1"/>
                      </a:solidFill>
                    </a:lnT>
                  </a:tcPr>
                </a:tc>
                <a:tc>
                  <a:txBody>
                    <a:bodyPr/>
                    <a:lstStyle/>
                    <a:p>
                      <a:pPr lvl="0">
                        <a:buNone/>
                      </a:pPr>
                      <a:r>
                        <a:rPr lang="en-US" b="1">
                          <a:solidFill>
                            <a:schemeClr val="tx1"/>
                          </a:solidFill>
                        </a:rPr>
                        <a:t>Moral Philosophy</a:t>
                      </a:r>
                    </a:p>
                  </a:txBody>
                  <a:tcPr>
                    <a:lnR w="12700">
                      <a:solidFill>
                        <a:schemeClr val="tx1"/>
                      </a:solidFill>
                    </a:lnR>
                    <a:lnT w="12700">
                      <a:solidFill>
                        <a:schemeClr val="tx1"/>
                      </a:solidFill>
                    </a:lnT>
                  </a:tcPr>
                </a:tc>
                <a:extLst>
                  <a:ext uri="{0D108BD9-81ED-4DB2-BD59-A6C34878D82A}">
                    <a16:rowId xmlns:a16="http://schemas.microsoft.com/office/drawing/2014/main" val="4040671185"/>
                  </a:ext>
                </a:extLst>
              </a:tr>
              <a:tr h="370840">
                <a:tc>
                  <a:txBody>
                    <a:bodyPr/>
                    <a:lstStyle/>
                    <a:p>
                      <a:r>
                        <a:rPr lang="en-US"/>
                        <a:t>Unit 1</a:t>
                      </a:r>
                    </a:p>
                  </a:txBody>
                  <a:tcPr>
                    <a:lnL w="12700">
                      <a:solidFill>
                        <a:schemeClr val="tx1"/>
                      </a:solidFill>
                    </a:lnL>
                  </a:tcPr>
                </a:tc>
                <a:tc>
                  <a:txBody>
                    <a:bodyPr/>
                    <a:lstStyle/>
                    <a:p>
                      <a:r>
                        <a:rPr lang="en-US"/>
                        <a:t>What is Knowledge?</a:t>
                      </a:r>
                    </a:p>
                  </a:txBody>
                  <a:tcPr/>
                </a:tc>
                <a:tc>
                  <a:txBody>
                    <a:bodyPr/>
                    <a:lstStyle/>
                    <a:p>
                      <a:pPr lvl="0">
                        <a:buNone/>
                      </a:pPr>
                      <a:r>
                        <a:rPr lang="en-US"/>
                        <a:t>Normative Ethical Theories</a:t>
                      </a:r>
                    </a:p>
                  </a:txBody>
                  <a:tcPr>
                    <a:lnR w="12700">
                      <a:solidFill>
                        <a:schemeClr val="tx1"/>
                      </a:solidFill>
                    </a:lnR>
                  </a:tcPr>
                </a:tc>
                <a:extLst>
                  <a:ext uri="{0D108BD9-81ED-4DB2-BD59-A6C34878D82A}">
                    <a16:rowId xmlns:a16="http://schemas.microsoft.com/office/drawing/2014/main" val="1926234867"/>
                  </a:ext>
                </a:extLst>
              </a:tr>
              <a:tr h="370840">
                <a:tc>
                  <a:txBody>
                    <a:bodyPr/>
                    <a:lstStyle/>
                    <a:p>
                      <a:r>
                        <a:rPr lang="en-US"/>
                        <a:t>Unit 2</a:t>
                      </a:r>
                    </a:p>
                  </a:txBody>
                  <a:tcPr>
                    <a:lnL w="12700">
                      <a:solidFill>
                        <a:schemeClr val="tx1"/>
                      </a:solidFill>
                    </a:lnL>
                  </a:tcPr>
                </a:tc>
                <a:tc>
                  <a:txBody>
                    <a:bodyPr/>
                    <a:lstStyle/>
                    <a:p>
                      <a:r>
                        <a:rPr lang="en-US"/>
                        <a:t>Perception as a source of knowledge</a:t>
                      </a:r>
                    </a:p>
                  </a:txBody>
                  <a:tcPr/>
                </a:tc>
                <a:tc>
                  <a:txBody>
                    <a:bodyPr/>
                    <a:lstStyle/>
                    <a:p>
                      <a:pPr lvl="0">
                        <a:buNone/>
                      </a:pPr>
                      <a:r>
                        <a:rPr lang="en-US"/>
                        <a:t>Applied Ethics</a:t>
                      </a:r>
                    </a:p>
                  </a:txBody>
                  <a:tcPr>
                    <a:lnR w="12700">
                      <a:solidFill>
                        <a:schemeClr val="tx1"/>
                      </a:solidFill>
                    </a:lnR>
                  </a:tcPr>
                </a:tc>
                <a:extLst>
                  <a:ext uri="{0D108BD9-81ED-4DB2-BD59-A6C34878D82A}">
                    <a16:rowId xmlns:a16="http://schemas.microsoft.com/office/drawing/2014/main" val="678036019"/>
                  </a:ext>
                </a:extLst>
              </a:tr>
              <a:tr h="370840">
                <a:tc>
                  <a:txBody>
                    <a:bodyPr/>
                    <a:lstStyle/>
                    <a:p>
                      <a:r>
                        <a:rPr lang="en-US"/>
                        <a:t>Unit 3</a:t>
                      </a:r>
                    </a:p>
                  </a:txBody>
                  <a:tcPr>
                    <a:lnL w="12700">
                      <a:solidFill>
                        <a:schemeClr val="tx1"/>
                      </a:solidFill>
                    </a:lnL>
                  </a:tcPr>
                </a:tc>
                <a:tc>
                  <a:txBody>
                    <a:bodyPr/>
                    <a:lstStyle/>
                    <a:p>
                      <a:r>
                        <a:rPr lang="en-US"/>
                        <a:t>Reason as a source of knowledge</a:t>
                      </a:r>
                    </a:p>
                  </a:txBody>
                  <a:tcPr/>
                </a:tc>
                <a:tc>
                  <a:txBody>
                    <a:bodyPr/>
                    <a:lstStyle/>
                    <a:p>
                      <a:pPr lvl="0">
                        <a:buNone/>
                      </a:pPr>
                      <a:r>
                        <a:rPr lang="en-US"/>
                        <a:t>Meta Ethics</a:t>
                      </a:r>
                    </a:p>
                  </a:txBody>
                  <a:tcPr>
                    <a:lnR w="12700">
                      <a:solidFill>
                        <a:schemeClr val="tx1"/>
                      </a:solidFill>
                    </a:lnR>
                  </a:tcPr>
                </a:tc>
                <a:extLst>
                  <a:ext uri="{0D108BD9-81ED-4DB2-BD59-A6C34878D82A}">
                    <a16:rowId xmlns:a16="http://schemas.microsoft.com/office/drawing/2014/main" val="4247858646"/>
                  </a:ext>
                </a:extLst>
              </a:tr>
              <a:tr h="370840">
                <a:tc>
                  <a:txBody>
                    <a:bodyPr/>
                    <a:lstStyle/>
                    <a:p>
                      <a:r>
                        <a:rPr lang="en-US"/>
                        <a:t>Unit 4</a:t>
                      </a:r>
                    </a:p>
                  </a:txBody>
                  <a:tcPr>
                    <a:lnL w="12700">
                      <a:solidFill>
                        <a:schemeClr val="tx1"/>
                      </a:solidFill>
                    </a:lnL>
                    <a:lnB w="12700">
                      <a:solidFill>
                        <a:schemeClr val="tx1"/>
                      </a:solidFill>
                    </a:lnB>
                  </a:tcPr>
                </a:tc>
                <a:tc>
                  <a:txBody>
                    <a:bodyPr/>
                    <a:lstStyle/>
                    <a:p>
                      <a:r>
                        <a:rPr lang="en-US"/>
                        <a:t>Limits of knowledge</a:t>
                      </a:r>
                    </a:p>
                  </a:txBody>
                  <a:tcPr>
                    <a:lnB w="12700">
                      <a:solidFill>
                        <a:schemeClr val="tx1"/>
                      </a:solidFill>
                    </a:lnB>
                  </a:tcPr>
                </a:tc>
                <a:tc>
                  <a:txBody>
                    <a:bodyPr/>
                    <a:lstStyle/>
                    <a:p>
                      <a:pPr lvl="0">
                        <a:buNone/>
                      </a:pPr>
                      <a:endParaRPr lang="en-US"/>
                    </a:p>
                  </a:txBody>
                  <a:tcPr>
                    <a:lnR w="12700">
                      <a:solidFill>
                        <a:schemeClr val="tx1"/>
                      </a:solidFill>
                    </a:lnR>
                    <a:lnB w="12700">
                      <a:solidFill>
                        <a:schemeClr val="tx1"/>
                      </a:solidFill>
                    </a:lnB>
                  </a:tcPr>
                </a:tc>
                <a:extLst>
                  <a:ext uri="{0D108BD9-81ED-4DB2-BD59-A6C34878D82A}">
                    <a16:rowId xmlns:a16="http://schemas.microsoft.com/office/drawing/2014/main" val="3796223034"/>
                  </a:ext>
                </a:extLst>
              </a:tr>
            </a:tbl>
          </a:graphicData>
        </a:graphic>
      </p:graphicFrame>
      <p:graphicFrame>
        <p:nvGraphicFramePr>
          <p:cNvPr id="8" name="Table 7">
            <a:extLst>
              <a:ext uri="{FF2B5EF4-FFF2-40B4-BE49-F238E27FC236}">
                <a16:creationId xmlns:a16="http://schemas.microsoft.com/office/drawing/2014/main" id="{CCAB095C-4BFD-5F60-BECF-5B01A30A4CA0}"/>
              </a:ext>
            </a:extLst>
          </p:cNvPr>
          <p:cNvGraphicFramePr>
            <a:graphicFrameLocks noGrp="1"/>
          </p:cNvGraphicFramePr>
          <p:nvPr>
            <p:extLst>
              <p:ext uri="{D42A27DB-BD31-4B8C-83A1-F6EECF244321}">
                <p14:modId xmlns:p14="http://schemas.microsoft.com/office/powerpoint/2010/main" val="2419803505"/>
              </p:ext>
            </p:extLst>
          </p:nvPr>
        </p:nvGraphicFramePr>
        <p:xfrm>
          <a:off x="133047" y="4886476"/>
          <a:ext cx="6558799" cy="1902808"/>
        </p:xfrm>
        <a:graphic>
          <a:graphicData uri="http://schemas.openxmlformats.org/drawingml/2006/table">
            <a:tbl>
              <a:tblPr firstRow="1" bandRow="1">
                <a:tableStyleId>{5C22544A-7EE6-4342-B048-85BDC9FD1C3A}</a:tableStyleId>
              </a:tblPr>
              <a:tblGrid>
                <a:gridCol w="975240">
                  <a:extLst>
                    <a:ext uri="{9D8B030D-6E8A-4147-A177-3AD203B41FA5}">
                      <a16:colId xmlns:a16="http://schemas.microsoft.com/office/drawing/2014/main" val="1433546471"/>
                    </a:ext>
                  </a:extLst>
                </a:gridCol>
                <a:gridCol w="2731665">
                  <a:extLst>
                    <a:ext uri="{9D8B030D-6E8A-4147-A177-3AD203B41FA5}">
                      <a16:colId xmlns:a16="http://schemas.microsoft.com/office/drawing/2014/main" val="1538296132"/>
                    </a:ext>
                  </a:extLst>
                </a:gridCol>
                <a:gridCol w="2851894">
                  <a:extLst>
                    <a:ext uri="{9D8B030D-6E8A-4147-A177-3AD203B41FA5}">
                      <a16:colId xmlns:a16="http://schemas.microsoft.com/office/drawing/2014/main" val="3551671707"/>
                    </a:ext>
                  </a:extLst>
                </a:gridCol>
              </a:tblGrid>
              <a:tr h="299758">
                <a:tc>
                  <a:txBody>
                    <a:bodyPr/>
                    <a:lstStyle/>
                    <a:p>
                      <a:r>
                        <a:rPr lang="en-US">
                          <a:solidFill>
                            <a:schemeClr val="tx1"/>
                          </a:solidFill>
                        </a:rPr>
                        <a:t>Year 13</a:t>
                      </a:r>
                      <a:endParaRPr lang="en-US"/>
                    </a:p>
                  </a:txBody>
                  <a:tcPr>
                    <a:lnL w="12700">
                      <a:solidFill>
                        <a:schemeClr val="tx1"/>
                      </a:solidFill>
                    </a:lnL>
                    <a:lnT w="12700">
                      <a:solidFill>
                        <a:schemeClr val="tx1"/>
                      </a:solidFill>
                    </a:lnT>
                  </a:tcPr>
                </a:tc>
                <a:tc>
                  <a:txBody>
                    <a:bodyPr/>
                    <a:lstStyle/>
                    <a:p>
                      <a:r>
                        <a:rPr lang="en-US">
                          <a:solidFill>
                            <a:schemeClr val="tx1"/>
                          </a:solidFill>
                        </a:rPr>
                        <a:t>Metaphysics of Mind</a:t>
                      </a:r>
                    </a:p>
                  </a:txBody>
                  <a:tcPr>
                    <a:lnT w="12700">
                      <a:solidFill>
                        <a:schemeClr val="tx1"/>
                      </a:solidFill>
                    </a:lnT>
                  </a:tcPr>
                </a:tc>
                <a:tc>
                  <a:txBody>
                    <a:bodyPr/>
                    <a:lstStyle/>
                    <a:p>
                      <a:pPr lvl="0">
                        <a:buNone/>
                      </a:pPr>
                      <a:r>
                        <a:rPr lang="en-US">
                          <a:solidFill>
                            <a:schemeClr val="tx1"/>
                          </a:solidFill>
                        </a:rPr>
                        <a:t>Metaphysics of God</a:t>
                      </a:r>
                    </a:p>
                  </a:txBody>
                  <a:tcPr>
                    <a:lnR w="12700">
                      <a:solidFill>
                        <a:schemeClr val="tx1"/>
                      </a:solidFill>
                    </a:lnR>
                    <a:lnT w="12700">
                      <a:solidFill>
                        <a:schemeClr val="tx1"/>
                      </a:solidFill>
                    </a:lnT>
                  </a:tcPr>
                </a:tc>
                <a:extLst>
                  <a:ext uri="{0D108BD9-81ED-4DB2-BD59-A6C34878D82A}">
                    <a16:rowId xmlns:a16="http://schemas.microsoft.com/office/drawing/2014/main" val="4040671185"/>
                  </a:ext>
                </a:extLst>
              </a:tr>
              <a:tr h="364922">
                <a:tc>
                  <a:txBody>
                    <a:bodyPr/>
                    <a:lstStyle/>
                    <a:p>
                      <a:r>
                        <a:rPr lang="en-US"/>
                        <a:t>Unit 1</a:t>
                      </a:r>
                    </a:p>
                  </a:txBody>
                  <a:tcPr>
                    <a:lnL w="12700">
                      <a:solidFill>
                        <a:schemeClr val="tx1"/>
                      </a:solidFill>
                    </a:lnL>
                  </a:tcPr>
                </a:tc>
                <a:tc>
                  <a:txBody>
                    <a:bodyPr/>
                    <a:lstStyle/>
                    <a:p>
                      <a:r>
                        <a:rPr lang="en-US"/>
                        <a:t>What do we mean by mind?</a:t>
                      </a:r>
                    </a:p>
                  </a:txBody>
                  <a:tcPr/>
                </a:tc>
                <a:tc>
                  <a:txBody>
                    <a:bodyPr/>
                    <a:lstStyle/>
                    <a:p>
                      <a:pPr lvl="0">
                        <a:buNone/>
                      </a:pPr>
                      <a:r>
                        <a:rPr lang="en-US"/>
                        <a:t>The concept and nature of God</a:t>
                      </a:r>
                    </a:p>
                  </a:txBody>
                  <a:tcPr>
                    <a:lnR w="12700">
                      <a:solidFill>
                        <a:schemeClr val="tx1"/>
                      </a:solidFill>
                    </a:lnR>
                  </a:tcPr>
                </a:tc>
                <a:extLst>
                  <a:ext uri="{0D108BD9-81ED-4DB2-BD59-A6C34878D82A}">
                    <a16:rowId xmlns:a16="http://schemas.microsoft.com/office/drawing/2014/main" val="1926234867"/>
                  </a:ext>
                </a:extLst>
              </a:tr>
              <a:tr h="508284">
                <a:tc>
                  <a:txBody>
                    <a:bodyPr/>
                    <a:lstStyle/>
                    <a:p>
                      <a:r>
                        <a:rPr lang="en-US"/>
                        <a:t>Unit 2</a:t>
                      </a:r>
                    </a:p>
                  </a:txBody>
                  <a:tcPr>
                    <a:lnL w="12700">
                      <a:solidFill>
                        <a:schemeClr val="tx1"/>
                      </a:solidFill>
                    </a:lnL>
                  </a:tcPr>
                </a:tc>
                <a:tc>
                  <a:txBody>
                    <a:bodyPr/>
                    <a:lstStyle/>
                    <a:p>
                      <a:r>
                        <a:rPr lang="en-US"/>
                        <a:t>Dualist theories</a:t>
                      </a:r>
                    </a:p>
                  </a:txBody>
                  <a:tcPr/>
                </a:tc>
                <a:tc>
                  <a:txBody>
                    <a:bodyPr/>
                    <a:lstStyle/>
                    <a:p>
                      <a:pPr lvl="0">
                        <a:buNone/>
                      </a:pPr>
                      <a:r>
                        <a:rPr lang="en-US"/>
                        <a:t>Arguments related to the existence of God</a:t>
                      </a:r>
                    </a:p>
                  </a:txBody>
                  <a:tcPr>
                    <a:lnR w="12700">
                      <a:solidFill>
                        <a:schemeClr val="tx1"/>
                      </a:solidFill>
                    </a:lnR>
                  </a:tcPr>
                </a:tc>
                <a:extLst>
                  <a:ext uri="{0D108BD9-81ED-4DB2-BD59-A6C34878D82A}">
                    <a16:rowId xmlns:a16="http://schemas.microsoft.com/office/drawing/2014/main" val="678036019"/>
                  </a:ext>
                </a:extLst>
              </a:tr>
              <a:tr h="364922">
                <a:tc>
                  <a:txBody>
                    <a:bodyPr/>
                    <a:lstStyle/>
                    <a:p>
                      <a:r>
                        <a:rPr lang="en-US"/>
                        <a:t>Unit 3</a:t>
                      </a:r>
                    </a:p>
                  </a:txBody>
                  <a:tcPr>
                    <a:lnL w="12700">
                      <a:solidFill>
                        <a:schemeClr val="tx1"/>
                      </a:solidFill>
                    </a:lnL>
                  </a:tcPr>
                </a:tc>
                <a:tc>
                  <a:txBody>
                    <a:bodyPr/>
                    <a:lstStyle/>
                    <a:p>
                      <a:r>
                        <a:rPr lang="en-US"/>
                        <a:t>Physicalist theories</a:t>
                      </a:r>
                    </a:p>
                  </a:txBody>
                  <a:tcPr/>
                </a:tc>
                <a:tc>
                  <a:txBody>
                    <a:bodyPr/>
                    <a:lstStyle/>
                    <a:p>
                      <a:pPr lvl="0">
                        <a:buNone/>
                      </a:pPr>
                      <a:r>
                        <a:rPr lang="en-US"/>
                        <a:t>Religious Language</a:t>
                      </a:r>
                    </a:p>
                  </a:txBody>
                  <a:tcPr>
                    <a:lnR w="12700">
                      <a:solidFill>
                        <a:schemeClr val="tx1"/>
                      </a:solidFill>
                    </a:lnR>
                  </a:tcPr>
                </a:tc>
                <a:extLst>
                  <a:ext uri="{0D108BD9-81ED-4DB2-BD59-A6C34878D82A}">
                    <a16:rowId xmlns:a16="http://schemas.microsoft.com/office/drawing/2014/main" val="4247858646"/>
                  </a:ext>
                </a:extLst>
              </a:tr>
              <a:tr h="364922">
                <a:tc>
                  <a:txBody>
                    <a:bodyPr/>
                    <a:lstStyle/>
                    <a:p>
                      <a:r>
                        <a:rPr lang="en-US"/>
                        <a:t>Unit 4</a:t>
                      </a:r>
                    </a:p>
                  </a:txBody>
                  <a:tcPr>
                    <a:lnL w="12700">
                      <a:solidFill>
                        <a:schemeClr val="tx1"/>
                      </a:solidFill>
                    </a:lnL>
                    <a:lnB w="12700">
                      <a:solidFill>
                        <a:schemeClr val="tx1"/>
                      </a:solidFill>
                    </a:lnB>
                  </a:tcPr>
                </a:tc>
                <a:tc>
                  <a:txBody>
                    <a:bodyPr/>
                    <a:lstStyle/>
                    <a:p>
                      <a:r>
                        <a:rPr lang="en-US"/>
                        <a:t>Functionalism</a:t>
                      </a:r>
                    </a:p>
                  </a:txBody>
                  <a:tcPr>
                    <a:lnB w="12700">
                      <a:solidFill>
                        <a:schemeClr val="tx1"/>
                      </a:solidFill>
                    </a:lnB>
                  </a:tcPr>
                </a:tc>
                <a:tc>
                  <a:txBody>
                    <a:bodyPr/>
                    <a:lstStyle/>
                    <a:p>
                      <a:pPr lvl="0">
                        <a:buNone/>
                      </a:pPr>
                      <a:endParaRPr lang="en-US"/>
                    </a:p>
                  </a:txBody>
                  <a:tcPr>
                    <a:lnR w="12700">
                      <a:solidFill>
                        <a:schemeClr val="tx1"/>
                      </a:solidFill>
                    </a:lnR>
                    <a:lnB w="12700">
                      <a:solidFill>
                        <a:schemeClr val="tx1"/>
                      </a:solidFill>
                    </a:lnB>
                  </a:tcPr>
                </a:tc>
                <a:extLst>
                  <a:ext uri="{0D108BD9-81ED-4DB2-BD59-A6C34878D82A}">
                    <a16:rowId xmlns:a16="http://schemas.microsoft.com/office/drawing/2014/main" val="3796223034"/>
                  </a:ext>
                </a:extLst>
              </a:tr>
            </a:tbl>
          </a:graphicData>
        </a:graphic>
      </p:graphicFrame>
      <p:sp>
        <p:nvSpPr>
          <p:cNvPr id="10" name="TextBox 9">
            <a:extLst>
              <a:ext uri="{FF2B5EF4-FFF2-40B4-BE49-F238E27FC236}">
                <a16:creationId xmlns:a16="http://schemas.microsoft.com/office/drawing/2014/main" id="{355EDF9A-57EB-B69F-5022-206765AE8064}"/>
              </a:ext>
            </a:extLst>
          </p:cNvPr>
          <p:cNvSpPr txBox="1"/>
          <p:nvPr/>
        </p:nvSpPr>
        <p:spPr>
          <a:xfrm>
            <a:off x="136614" y="6792769"/>
            <a:ext cx="653639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ea typeface="Calibri"/>
                <a:cs typeface="Calibri"/>
              </a:rPr>
              <a:t>Exam overview AQA A-Level Philosophy (7172)</a:t>
            </a:r>
          </a:p>
          <a:p>
            <a:r>
              <a:rPr lang="en-US" sz="1200">
                <a:ea typeface="Calibri"/>
                <a:cs typeface="Calibri"/>
              </a:rPr>
              <a:t>At the end of Year 13 you will be assessed by sitting 2 x 3 hour exams:</a:t>
            </a:r>
          </a:p>
          <a:p>
            <a:endParaRPr lang="en-US" sz="1200" b="1">
              <a:ea typeface="Calibri"/>
              <a:cs typeface="Calibri"/>
            </a:endParaRPr>
          </a:p>
        </p:txBody>
      </p:sp>
      <p:graphicFrame>
        <p:nvGraphicFramePr>
          <p:cNvPr id="11" name="Table 10">
            <a:extLst>
              <a:ext uri="{FF2B5EF4-FFF2-40B4-BE49-F238E27FC236}">
                <a16:creationId xmlns:a16="http://schemas.microsoft.com/office/drawing/2014/main" id="{2D5081C6-CE02-AA4C-BECA-2CA181DAD5B9}"/>
              </a:ext>
            </a:extLst>
          </p:cNvPr>
          <p:cNvGraphicFramePr>
            <a:graphicFrameLocks noGrp="1"/>
          </p:cNvGraphicFramePr>
          <p:nvPr>
            <p:extLst>
              <p:ext uri="{D42A27DB-BD31-4B8C-83A1-F6EECF244321}">
                <p14:modId xmlns:p14="http://schemas.microsoft.com/office/powerpoint/2010/main" val="1118078993"/>
              </p:ext>
            </p:extLst>
          </p:nvPr>
        </p:nvGraphicFramePr>
        <p:xfrm>
          <a:off x="185299" y="7326376"/>
          <a:ext cx="6482008" cy="1722120"/>
        </p:xfrm>
        <a:graphic>
          <a:graphicData uri="http://schemas.openxmlformats.org/drawingml/2006/table">
            <a:tbl>
              <a:tblPr firstRow="1" bandRow="1">
                <a:tableStyleId>{5C22544A-7EE6-4342-B048-85BDC9FD1C3A}</a:tableStyleId>
              </a:tblPr>
              <a:tblGrid>
                <a:gridCol w="3241004">
                  <a:extLst>
                    <a:ext uri="{9D8B030D-6E8A-4147-A177-3AD203B41FA5}">
                      <a16:colId xmlns:a16="http://schemas.microsoft.com/office/drawing/2014/main" val="1265227438"/>
                    </a:ext>
                  </a:extLst>
                </a:gridCol>
                <a:gridCol w="3241004">
                  <a:extLst>
                    <a:ext uri="{9D8B030D-6E8A-4147-A177-3AD203B41FA5}">
                      <a16:colId xmlns:a16="http://schemas.microsoft.com/office/drawing/2014/main" val="853449271"/>
                    </a:ext>
                  </a:extLst>
                </a:gridCol>
              </a:tblGrid>
              <a:tr h="370840">
                <a:tc>
                  <a:txBody>
                    <a:bodyPr/>
                    <a:lstStyle/>
                    <a:p>
                      <a:r>
                        <a:rPr lang="en-US">
                          <a:solidFill>
                            <a:schemeClr val="tx1"/>
                          </a:solidFill>
                        </a:rPr>
                        <a:t>Paper 1: Epistemology and Moral Philosophy</a:t>
                      </a:r>
                    </a:p>
                  </a:txBody>
                  <a:tcPr/>
                </a:tc>
                <a:tc>
                  <a:txBody>
                    <a:bodyPr/>
                    <a:lstStyle/>
                    <a:p>
                      <a:r>
                        <a:rPr lang="en-US">
                          <a:solidFill>
                            <a:schemeClr val="tx1"/>
                          </a:solidFill>
                        </a:rPr>
                        <a:t>Paper 2: Metaphysics of God and Metaphysics of Mind</a:t>
                      </a:r>
                    </a:p>
                  </a:txBody>
                  <a:tcPr/>
                </a:tc>
                <a:extLst>
                  <a:ext uri="{0D108BD9-81ED-4DB2-BD59-A6C34878D82A}">
                    <a16:rowId xmlns:a16="http://schemas.microsoft.com/office/drawing/2014/main" val="425813738"/>
                  </a:ext>
                </a:extLst>
              </a:tr>
              <a:tr h="303919">
                <a:tc>
                  <a:txBody>
                    <a:bodyPr/>
                    <a:lstStyle/>
                    <a:p>
                      <a:r>
                        <a:rPr lang="en-US"/>
                        <a:t>1 x 3 mark question (AO1)</a:t>
                      </a:r>
                    </a:p>
                  </a:txBody>
                  <a:tcPr/>
                </a:tc>
                <a:tc>
                  <a:txBody>
                    <a:bodyPr/>
                    <a:lstStyle/>
                    <a:p>
                      <a:pPr lvl="0">
                        <a:buNone/>
                      </a:pPr>
                      <a:r>
                        <a:rPr lang="en-US" sz="1400" b="0" i="0" u="none" strike="noStrike" noProof="0">
                          <a:solidFill>
                            <a:srgbClr val="000000"/>
                          </a:solidFill>
                          <a:latin typeface="Calibri"/>
                        </a:rPr>
                        <a:t>1 x 3 mark question (AO1)</a:t>
                      </a:r>
                      <a:endParaRPr lang="en-US"/>
                    </a:p>
                  </a:txBody>
                  <a:tcPr/>
                </a:tc>
                <a:extLst>
                  <a:ext uri="{0D108BD9-81ED-4DB2-BD59-A6C34878D82A}">
                    <a16:rowId xmlns:a16="http://schemas.microsoft.com/office/drawing/2014/main" val="2413238461"/>
                  </a:ext>
                </a:extLst>
              </a:tr>
              <a:tr h="303919">
                <a:tc>
                  <a:txBody>
                    <a:bodyPr/>
                    <a:lstStyle/>
                    <a:p>
                      <a:r>
                        <a:rPr lang="en-US"/>
                        <a:t>2 x 5 mark question  </a:t>
                      </a:r>
                      <a:r>
                        <a:rPr lang="en-US" sz="1400" b="0" i="0" u="none" strike="noStrike" noProof="0">
                          <a:solidFill>
                            <a:srgbClr val="000000"/>
                          </a:solidFill>
                          <a:latin typeface="Calibri"/>
                        </a:rPr>
                        <a:t>(AO1)</a:t>
                      </a:r>
                      <a:endParaRPr lang="en-US"/>
                    </a:p>
                  </a:txBody>
                  <a:tcPr/>
                </a:tc>
                <a:tc>
                  <a:txBody>
                    <a:bodyPr/>
                    <a:lstStyle/>
                    <a:p>
                      <a:pPr lvl="0">
                        <a:buNone/>
                      </a:pPr>
                      <a:r>
                        <a:rPr lang="en-US" sz="1400" b="0" i="0" u="none" strike="noStrike" noProof="0">
                          <a:solidFill>
                            <a:srgbClr val="000000"/>
                          </a:solidFill>
                          <a:latin typeface="Calibri"/>
                        </a:rPr>
                        <a:t>2 x 5 mark question (AO1)</a:t>
                      </a:r>
                      <a:endParaRPr lang="en-US"/>
                    </a:p>
                  </a:txBody>
                  <a:tcPr/>
                </a:tc>
                <a:extLst>
                  <a:ext uri="{0D108BD9-81ED-4DB2-BD59-A6C34878D82A}">
                    <a16:rowId xmlns:a16="http://schemas.microsoft.com/office/drawing/2014/main" val="203683746"/>
                  </a:ext>
                </a:extLst>
              </a:tr>
              <a:tr h="303919">
                <a:tc>
                  <a:txBody>
                    <a:bodyPr/>
                    <a:lstStyle/>
                    <a:p>
                      <a:r>
                        <a:rPr lang="en-US"/>
                        <a:t>1 x 12 mark question </a:t>
                      </a:r>
                      <a:r>
                        <a:rPr lang="en-US" sz="1400" b="0" i="0" u="none" strike="noStrike" noProof="0">
                          <a:solidFill>
                            <a:srgbClr val="000000"/>
                          </a:solidFill>
                          <a:latin typeface="Calibri"/>
                        </a:rPr>
                        <a:t>(AO1)</a:t>
                      </a:r>
                      <a:endParaRPr lang="en-US"/>
                    </a:p>
                  </a:txBody>
                  <a:tcPr/>
                </a:tc>
                <a:tc>
                  <a:txBody>
                    <a:bodyPr/>
                    <a:lstStyle/>
                    <a:p>
                      <a:pPr lvl="0">
                        <a:buNone/>
                      </a:pPr>
                      <a:r>
                        <a:rPr lang="en-US" sz="1400" b="0" i="0" u="none" strike="noStrike" noProof="0">
                          <a:solidFill>
                            <a:srgbClr val="000000"/>
                          </a:solidFill>
                          <a:latin typeface="Calibri"/>
                        </a:rPr>
                        <a:t>1 x 12 mark question (AO1)</a:t>
                      </a:r>
                      <a:endParaRPr lang="en-US"/>
                    </a:p>
                  </a:txBody>
                  <a:tcPr/>
                </a:tc>
                <a:extLst>
                  <a:ext uri="{0D108BD9-81ED-4DB2-BD59-A6C34878D82A}">
                    <a16:rowId xmlns:a16="http://schemas.microsoft.com/office/drawing/2014/main" val="3560610014"/>
                  </a:ext>
                </a:extLst>
              </a:tr>
              <a:tr h="303919">
                <a:tc>
                  <a:txBody>
                    <a:bodyPr/>
                    <a:lstStyle/>
                    <a:p>
                      <a:r>
                        <a:rPr lang="en-US"/>
                        <a:t>1 x 25 mark question  (AO1 + AO2)</a:t>
                      </a:r>
                    </a:p>
                  </a:txBody>
                  <a:tcPr/>
                </a:tc>
                <a:tc>
                  <a:txBody>
                    <a:bodyPr/>
                    <a:lstStyle/>
                    <a:p>
                      <a:pPr lvl="0">
                        <a:buNone/>
                      </a:pPr>
                      <a:r>
                        <a:rPr lang="en-US" sz="1400" b="0" i="0" u="none" strike="noStrike" noProof="0">
                          <a:solidFill>
                            <a:srgbClr val="000000"/>
                          </a:solidFill>
                          <a:latin typeface="Calibri"/>
                        </a:rPr>
                        <a:t>1 x 25 mark question (AO1 + AO2)</a:t>
                      </a:r>
                      <a:endParaRPr lang="en-US"/>
                    </a:p>
                  </a:txBody>
                  <a:tcPr/>
                </a:tc>
                <a:extLst>
                  <a:ext uri="{0D108BD9-81ED-4DB2-BD59-A6C34878D82A}">
                    <a16:rowId xmlns:a16="http://schemas.microsoft.com/office/drawing/2014/main" val="812924316"/>
                  </a:ext>
                </a:extLst>
              </a:tr>
            </a:tbl>
          </a:graphicData>
        </a:graphic>
      </p:graphicFrame>
    </p:spTree>
    <p:extLst>
      <p:ext uri="{BB962C8B-B14F-4D97-AF65-F5344CB8AC3E}">
        <p14:creationId xmlns:p14="http://schemas.microsoft.com/office/powerpoint/2010/main" val="4072821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693F25A-8C55-A588-E62D-0AE3D0604514}"/>
              </a:ext>
            </a:extLst>
          </p:cNvPr>
          <p:cNvSpPr>
            <a:spLocks noGrp="1"/>
          </p:cNvSpPr>
          <p:nvPr>
            <p:ph type="ftr" sz="quarter" idx="11"/>
          </p:nvPr>
        </p:nvSpPr>
        <p:spPr/>
        <p:txBody>
          <a:bodyPr/>
          <a:lstStyle/>
          <a:p>
            <a:endParaRPr lang="en-GB"/>
          </a:p>
        </p:txBody>
      </p:sp>
      <p:sp>
        <p:nvSpPr>
          <p:cNvPr id="3" name="Slide Number Placeholder 2">
            <a:extLst>
              <a:ext uri="{FF2B5EF4-FFF2-40B4-BE49-F238E27FC236}">
                <a16:creationId xmlns:a16="http://schemas.microsoft.com/office/drawing/2014/main" id="{39E3FF6A-9429-B3BA-122F-D1CBE1EC2299}"/>
              </a:ext>
            </a:extLst>
          </p:cNvPr>
          <p:cNvSpPr>
            <a:spLocks noGrp="1"/>
          </p:cNvSpPr>
          <p:nvPr>
            <p:ph type="sldNum" sz="quarter" idx="12"/>
          </p:nvPr>
        </p:nvSpPr>
        <p:spPr/>
        <p:txBody>
          <a:bodyPr/>
          <a:lstStyle/>
          <a:p>
            <a:fld id="{E0FE0E4B-1280-4D17-A395-AD5F94DD8D13}" type="slidenum">
              <a:rPr lang="en-GB" smtClean="0"/>
              <a:t>20</a:t>
            </a:fld>
            <a:endParaRPr lang="en-GB"/>
          </a:p>
        </p:txBody>
      </p:sp>
      <p:pic>
        <p:nvPicPr>
          <p:cNvPr id="4" name="Picture 3" descr="A screenshot of a text message&#10;&#10;AI-generated content may be incorrect.">
            <a:extLst>
              <a:ext uri="{FF2B5EF4-FFF2-40B4-BE49-F238E27FC236}">
                <a16:creationId xmlns:a16="http://schemas.microsoft.com/office/drawing/2014/main" id="{FBC2147F-662D-E8FA-2834-91A8D79952AD}"/>
              </a:ext>
            </a:extLst>
          </p:cNvPr>
          <p:cNvPicPr>
            <a:picLocks noChangeAspect="1"/>
          </p:cNvPicPr>
          <p:nvPr/>
        </p:nvPicPr>
        <p:blipFill>
          <a:blip r:embed="rId2"/>
          <a:stretch>
            <a:fillRect/>
          </a:stretch>
        </p:blipFill>
        <p:spPr>
          <a:xfrm>
            <a:off x="0" y="609995"/>
            <a:ext cx="6858000" cy="7924010"/>
          </a:xfrm>
          <a:prstGeom prst="rect">
            <a:avLst/>
          </a:prstGeom>
        </p:spPr>
      </p:pic>
    </p:spTree>
    <p:extLst>
      <p:ext uri="{BB962C8B-B14F-4D97-AF65-F5344CB8AC3E}">
        <p14:creationId xmlns:p14="http://schemas.microsoft.com/office/powerpoint/2010/main" val="3587126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4307C19-4E5C-35CB-E73D-56816C234EBA}"/>
              </a:ext>
            </a:extLst>
          </p:cNvPr>
          <p:cNvSpPr>
            <a:spLocks noGrp="1"/>
          </p:cNvSpPr>
          <p:nvPr>
            <p:ph type="ftr" sz="quarter" idx="11"/>
          </p:nvPr>
        </p:nvSpPr>
        <p:spPr/>
        <p:txBody>
          <a:bodyPr/>
          <a:lstStyle/>
          <a:p>
            <a:endParaRPr lang="en-GB"/>
          </a:p>
        </p:txBody>
      </p:sp>
      <p:sp>
        <p:nvSpPr>
          <p:cNvPr id="3" name="Slide Number Placeholder 2">
            <a:extLst>
              <a:ext uri="{FF2B5EF4-FFF2-40B4-BE49-F238E27FC236}">
                <a16:creationId xmlns:a16="http://schemas.microsoft.com/office/drawing/2014/main" id="{A0A1B77C-1126-3B2D-6D64-5813A73C1A5A}"/>
              </a:ext>
            </a:extLst>
          </p:cNvPr>
          <p:cNvSpPr>
            <a:spLocks noGrp="1"/>
          </p:cNvSpPr>
          <p:nvPr>
            <p:ph type="sldNum" sz="quarter" idx="12"/>
          </p:nvPr>
        </p:nvSpPr>
        <p:spPr/>
        <p:txBody>
          <a:bodyPr/>
          <a:lstStyle/>
          <a:p>
            <a:fld id="{E0FE0E4B-1280-4D17-A395-AD5F94DD8D13}" type="slidenum">
              <a:rPr lang="en-GB" smtClean="0"/>
              <a:t>21</a:t>
            </a:fld>
            <a:endParaRPr lang="en-GB"/>
          </a:p>
        </p:txBody>
      </p:sp>
      <p:pic>
        <p:nvPicPr>
          <p:cNvPr id="4" name="Picture 3" descr="A screenshot of a text message&#10;&#10;AI-generated content may be incorrect.">
            <a:extLst>
              <a:ext uri="{FF2B5EF4-FFF2-40B4-BE49-F238E27FC236}">
                <a16:creationId xmlns:a16="http://schemas.microsoft.com/office/drawing/2014/main" id="{2B98292A-09EA-2779-D43F-024B50827FBB}"/>
              </a:ext>
            </a:extLst>
          </p:cNvPr>
          <p:cNvPicPr>
            <a:picLocks noChangeAspect="1"/>
          </p:cNvPicPr>
          <p:nvPr/>
        </p:nvPicPr>
        <p:blipFill>
          <a:blip r:embed="rId2"/>
          <a:stretch>
            <a:fillRect/>
          </a:stretch>
        </p:blipFill>
        <p:spPr>
          <a:xfrm>
            <a:off x="0" y="507835"/>
            <a:ext cx="6858000" cy="8128329"/>
          </a:xfrm>
          <a:prstGeom prst="rect">
            <a:avLst/>
          </a:prstGeom>
        </p:spPr>
      </p:pic>
    </p:spTree>
    <p:extLst>
      <p:ext uri="{BB962C8B-B14F-4D97-AF65-F5344CB8AC3E}">
        <p14:creationId xmlns:p14="http://schemas.microsoft.com/office/powerpoint/2010/main" val="564441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FEA769-A9CB-4AF9-B368-26D4D864FDD9}"/>
              </a:ext>
            </a:extLst>
          </p:cNvPr>
          <p:cNvSpPr>
            <a:spLocks noGrp="1"/>
          </p:cNvSpPr>
          <p:nvPr>
            <p:ph type="ftr" sz="quarter" idx="11"/>
          </p:nvPr>
        </p:nvSpPr>
        <p:spPr/>
        <p:txBody>
          <a:bodyPr/>
          <a:lstStyle/>
          <a:p>
            <a:endParaRPr lang="en-GB"/>
          </a:p>
        </p:txBody>
      </p:sp>
      <p:sp>
        <p:nvSpPr>
          <p:cNvPr id="3" name="Slide Number Placeholder 2">
            <a:extLst>
              <a:ext uri="{FF2B5EF4-FFF2-40B4-BE49-F238E27FC236}">
                <a16:creationId xmlns:a16="http://schemas.microsoft.com/office/drawing/2014/main" id="{031F7D57-84D8-34AA-6A0D-3E435A2A4001}"/>
              </a:ext>
            </a:extLst>
          </p:cNvPr>
          <p:cNvSpPr>
            <a:spLocks noGrp="1"/>
          </p:cNvSpPr>
          <p:nvPr>
            <p:ph type="sldNum" sz="quarter" idx="12"/>
          </p:nvPr>
        </p:nvSpPr>
        <p:spPr/>
        <p:txBody>
          <a:bodyPr/>
          <a:lstStyle/>
          <a:p>
            <a:fld id="{E0FE0E4B-1280-4D17-A395-AD5F94DD8D13}" type="slidenum">
              <a:rPr lang="en-GB" smtClean="0"/>
              <a:t>22</a:t>
            </a:fld>
            <a:endParaRPr lang="en-GB"/>
          </a:p>
        </p:txBody>
      </p:sp>
      <p:pic>
        <p:nvPicPr>
          <p:cNvPr id="5" name="Picture 4" descr="A screenshot of a text&#10;&#10;AI-generated content may be incorrect.">
            <a:extLst>
              <a:ext uri="{FF2B5EF4-FFF2-40B4-BE49-F238E27FC236}">
                <a16:creationId xmlns:a16="http://schemas.microsoft.com/office/drawing/2014/main" id="{6EB5809D-F3E4-DC8E-69E7-A6018F1665EC}"/>
              </a:ext>
            </a:extLst>
          </p:cNvPr>
          <p:cNvPicPr>
            <a:picLocks noChangeAspect="1"/>
          </p:cNvPicPr>
          <p:nvPr/>
        </p:nvPicPr>
        <p:blipFill>
          <a:blip r:embed="rId2"/>
          <a:stretch>
            <a:fillRect/>
          </a:stretch>
        </p:blipFill>
        <p:spPr>
          <a:xfrm>
            <a:off x="0" y="748199"/>
            <a:ext cx="6858000" cy="7647602"/>
          </a:xfrm>
          <a:prstGeom prst="rect">
            <a:avLst/>
          </a:prstGeom>
        </p:spPr>
      </p:pic>
    </p:spTree>
    <p:extLst>
      <p:ext uri="{BB962C8B-B14F-4D97-AF65-F5344CB8AC3E}">
        <p14:creationId xmlns:p14="http://schemas.microsoft.com/office/powerpoint/2010/main" val="1656018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0455E38-A425-A875-1BE2-6ED47D01C795}"/>
              </a:ext>
            </a:extLst>
          </p:cNvPr>
          <p:cNvSpPr>
            <a:spLocks noGrp="1"/>
          </p:cNvSpPr>
          <p:nvPr>
            <p:ph type="ftr" sz="quarter" idx="11"/>
          </p:nvPr>
        </p:nvSpPr>
        <p:spPr/>
        <p:txBody>
          <a:bodyPr/>
          <a:lstStyle/>
          <a:p>
            <a:endParaRPr lang="en-GB"/>
          </a:p>
        </p:txBody>
      </p:sp>
      <p:sp>
        <p:nvSpPr>
          <p:cNvPr id="3" name="Slide Number Placeholder 2">
            <a:extLst>
              <a:ext uri="{FF2B5EF4-FFF2-40B4-BE49-F238E27FC236}">
                <a16:creationId xmlns:a16="http://schemas.microsoft.com/office/drawing/2014/main" id="{0385BC66-39E3-0A37-27B4-1CC3A3C380CE}"/>
              </a:ext>
            </a:extLst>
          </p:cNvPr>
          <p:cNvSpPr>
            <a:spLocks noGrp="1"/>
          </p:cNvSpPr>
          <p:nvPr>
            <p:ph type="sldNum" sz="quarter" idx="12"/>
          </p:nvPr>
        </p:nvSpPr>
        <p:spPr/>
        <p:txBody>
          <a:bodyPr/>
          <a:lstStyle/>
          <a:p>
            <a:fld id="{E0FE0E4B-1280-4D17-A395-AD5F94DD8D13}" type="slidenum">
              <a:rPr lang="en-GB" smtClean="0"/>
              <a:t>23</a:t>
            </a:fld>
            <a:endParaRPr lang="en-GB"/>
          </a:p>
        </p:txBody>
      </p:sp>
      <p:pic>
        <p:nvPicPr>
          <p:cNvPr id="4" name="Picture 3" descr="A screenshot of a text&#10;&#10;AI-generated content may be incorrect.">
            <a:extLst>
              <a:ext uri="{FF2B5EF4-FFF2-40B4-BE49-F238E27FC236}">
                <a16:creationId xmlns:a16="http://schemas.microsoft.com/office/drawing/2014/main" id="{FAF32D72-C665-62E6-E103-1AB97B6F670A}"/>
              </a:ext>
            </a:extLst>
          </p:cNvPr>
          <p:cNvPicPr>
            <a:picLocks noChangeAspect="1"/>
          </p:cNvPicPr>
          <p:nvPr/>
        </p:nvPicPr>
        <p:blipFill>
          <a:blip r:embed="rId2"/>
          <a:stretch>
            <a:fillRect/>
          </a:stretch>
        </p:blipFill>
        <p:spPr>
          <a:xfrm>
            <a:off x="0" y="818147"/>
            <a:ext cx="6858000" cy="7507705"/>
          </a:xfrm>
          <a:prstGeom prst="rect">
            <a:avLst/>
          </a:prstGeom>
        </p:spPr>
      </p:pic>
    </p:spTree>
    <p:extLst>
      <p:ext uri="{BB962C8B-B14F-4D97-AF65-F5344CB8AC3E}">
        <p14:creationId xmlns:p14="http://schemas.microsoft.com/office/powerpoint/2010/main" val="1916175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673E163-D8CC-B498-56F0-ACDE05CAD6F4}"/>
              </a:ext>
            </a:extLst>
          </p:cNvPr>
          <p:cNvSpPr>
            <a:spLocks noGrp="1"/>
          </p:cNvSpPr>
          <p:nvPr>
            <p:ph type="ftr" sz="quarter" idx="11"/>
          </p:nvPr>
        </p:nvSpPr>
        <p:spPr/>
        <p:txBody>
          <a:bodyPr/>
          <a:lstStyle/>
          <a:p>
            <a:endParaRPr lang="en-GB"/>
          </a:p>
        </p:txBody>
      </p:sp>
      <p:sp>
        <p:nvSpPr>
          <p:cNvPr id="3" name="Slide Number Placeholder 2">
            <a:extLst>
              <a:ext uri="{FF2B5EF4-FFF2-40B4-BE49-F238E27FC236}">
                <a16:creationId xmlns:a16="http://schemas.microsoft.com/office/drawing/2014/main" id="{8AD3D673-0277-19EB-CF66-8402950859EC}"/>
              </a:ext>
            </a:extLst>
          </p:cNvPr>
          <p:cNvSpPr>
            <a:spLocks noGrp="1"/>
          </p:cNvSpPr>
          <p:nvPr>
            <p:ph type="sldNum" sz="quarter" idx="12"/>
          </p:nvPr>
        </p:nvSpPr>
        <p:spPr/>
        <p:txBody>
          <a:bodyPr/>
          <a:lstStyle/>
          <a:p>
            <a:fld id="{E0FE0E4B-1280-4D17-A395-AD5F94DD8D13}" type="slidenum">
              <a:rPr lang="en-GB" smtClean="0"/>
              <a:t>24</a:t>
            </a:fld>
            <a:endParaRPr lang="en-GB"/>
          </a:p>
        </p:txBody>
      </p:sp>
      <p:pic>
        <p:nvPicPr>
          <p:cNvPr id="4" name="Picture 3" descr="A screenshot of a text message&#10;&#10;AI-generated content may be incorrect.">
            <a:extLst>
              <a:ext uri="{FF2B5EF4-FFF2-40B4-BE49-F238E27FC236}">
                <a16:creationId xmlns:a16="http://schemas.microsoft.com/office/drawing/2014/main" id="{20254533-5D97-F508-AC55-CA1FF07998D9}"/>
              </a:ext>
            </a:extLst>
          </p:cNvPr>
          <p:cNvPicPr>
            <a:picLocks noChangeAspect="1"/>
          </p:cNvPicPr>
          <p:nvPr/>
        </p:nvPicPr>
        <p:blipFill>
          <a:blip r:embed="rId2"/>
          <a:stretch>
            <a:fillRect/>
          </a:stretch>
        </p:blipFill>
        <p:spPr>
          <a:xfrm>
            <a:off x="0" y="266057"/>
            <a:ext cx="6858000" cy="4305982"/>
          </a:xfrm>
          <a:prstGeom prst="rect">
            <a:avLst/>
          </a:prstGeom>
        </p:spPr>
      </p:pic>
      <p:sp>
        <p:nvSpPr>
          <p:cNvPr id="5" name="TextBox 4">
            <a:extLst>
              <a:ext uri="{FF2B5EF4-FFF2-40B4-BE49-F238E27FC236}">
                <a16:creationId xmlns:a16="http://schemas.microsoft.com/office/drawing/2014/main" id="{1CF7F500-519E-04F3-77C4-25B013EDF1A9}"/>
              </a:ext>
            </a:extLst>
          </p:cNvPr>
          <p:cNvSpPr txBox="1"/>
          <p:nvPr/>
        </p:nvSpPr>
        <p:spPr>
          <a:xfrm>
            <a:off x="1211" y="5250543"/>
            <a:ext cx="6529007"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ea typeface="Calibri"/>
                <a:cs typeface="Calibri"/>
              </a:rPr>
              <a:t>NOW COMPLETE THE TASKS BELOW ON THE FOLLOWING PAGES</a:t>
            </a:r>
          </a:p>
          <a:p>
            <a:endParaRPr lang="en-US" sz="1100" b="1" dirty="0"/>
          </a:p>
          <a:p>
            <a:r>
              <a:rPr lang="en-US" sz="1100" dirty="0"/>
              <a:t>1. In your own words, </a:t>
            </a:r>
            <a:r>
              <a:rPr lang="en-US" sz="1100" dirty="0" err="1"/>
              <a:t>summarise</a:t>
            </a:r>
            <a:r>
              <a:rPr lang="en-US" sz="1100" dirty="0"/>
              <a:t> what Miss Lucy reveals to the students. How do they react?</a:t>
            </a:r>
            <a:r>
              <a:rPr lang="en-US" sz="1100" dirty="0">
                <a:ea typeface="Calibri"/>
                <a:cs typeface="Calibri"/>
              </a:rPr>
              <a:t>​</a:t>
            </a:r>
            <a:br>
              <a:rPr lang="en-US" sz="1100" dirty="0">
                <a:ea typeface="Calibri"/>
                <a:cs typeface="Calibri"/>
              </a:rPr>
            </a:br>
            <a:r>
              <a:rPr lang="en-US" sz="1100" dirty="0"/>
              <a:t>2. Do you think it is morally acceptable to create human beings just to harvest their organs? Why or why not?</a:t>
            </a:r>
            <a:r>
              <a:rPr lang="en-US" sz="1100" dirty="0">
                <a:ea typeface="Calibri"/>
                <a:cs typeface="Calibri"/>
              </a:rPr>
              <a:t>​</a:t>
            </a:r>
            <a:br>
              <a:rPr lang="en-US" sz="1100" dirty="0">
                <a:ea typeface="Calibri"/>
                <a:cs typeface="Calibri"/>
              </a:rPr>
            </a:br>
            <a:r>
              <a:rPr lang="en-US" sz="1100" dirty="0"/>
              <a:t>3. Use your knowledge of moral philosophy to identify whether the views in this chapter are more in line with:</a:t>
            </a:r>
            <a:r>
              <a:rPr lang="en-US" sz="1100" dirty="0">
                <a:ea typeface="Calibri"/>
                <a:cs typeface="Calibri"/>
              </a:rPr>
              <a:t>​</a:t>
            </a:r>
            <a:br>
              <a:rPr lang="en-US" sz="1100" dirty="0">
                <a:ea typeface="Calibri"/>
                <a:cs typeface="Calibri"/>
              </a:rPr>
            </a:br>
            <a:r>
              <a:rPr lang="en-US" sz="1100" dirty="0"/>
              <a:t>- Moral realism (the idea that there are objective moral truths)</a:t>
            </a:r>
            <a:r>
              <a:rPr lang="en-US" sz="1100" dirty="0">
                <a:ea typeface="Calibri"/>
                <a:cs typeface="Calibri"/>
              </a:rPr>
              <a:t>​</a:t>
            </a:r>
            <a:br>
              <a:rPr lang="en-US" sz="1100" dirty="0">
                <a:ea typeface="Calibri"/>
                <a:cs typeface="Calibri"/>
              </a:rPr>
            </a:br>
            <a:r>
              <a:rPr lang="en-US" sz="1100" dirty="0"/>
              <a:t>- Moral anti-realism (the idea that morality is based on subjective or cultural attitudes)</a:t>
            </a:r>
            <a:r>
              <a:rPr lang="en-US" sz="1100" dirty="0">
                <a:ea typeface="Calibri"/>
                <a:cs typeface="Calibri"/>
              </a:rPr>
              <a:t>​</a:t>
            </a:r>
            <a:br>
              <a:rPr lang="en-US" sz="1100" dirty="0">
                <a:ea typeface="Calibri"/>
                <a:cs typeface="Calibri"/>
              </a:rPr>
            </a:br>
            <a:r>
              <a:rPr lang="en-US" sz="1100" dirty="0"/>
              <a:t>Explain your reasoning clearly.</a:t>
            </a:r>
            <a:r>
              <a:rPr lang="en-US" sz="1100" dirty="0">
                <a:ea typeface="Calibri"/>
                <a:cs typeface="Calibri"/>
              </a:rPr>
              <a:t>​</a:t>
            </a:r>
            <a:br>
              <a:rPr lang="en-US" sz="1100" dirty="0">
                <a:ea typeface="Calibri"/>
                <a:cs typeface="Calibri"/>
              </a:rPr>
            </a:br>
            <a:r>
              <a:rPr lang="en-US" sz="1100" dirty="0">
                <a:ea typeface="Calibri"/>
                <a:cs typeface="Calibri"/>
              </a:rPr>
              <a:t>​</a:t>
            </a:r>
            <a:br>
              <a:rPr lang="en-US" sz="1100" dirty="0">
                <a:ea typeface="Calibri"/>
                <a:cs typeface="Calibri"/>
              </a:rPr>
            </a:br>
            <a:r>
              <a:rPr lang="en-US" sz="1100" dirty="0"/>
              <a:t>Optional: Watch the film version of *Never Let Me Go* (2010) and compare how the film presents the same moral ideas.</a:t>
            </a:r>
            <a:r>
              <a:rPr lang="en-US" sz="1100" dirty="0">
                <a:ea typeface="Calibri"/>
                <a:cs typeface="Calibri"/>
              </a:rPr>
              <a:t>​</a:t>
            </a:r>
            <a:br>
              <a:rPr lang="en-US" sz="1100" dirty="0">
                <a:ea typeface="Calibri"/>
                <a:cs typeface="Calibri"/>
              </a:rPr>
            </a:br>
            <a:r>
              <a:rPr lang="en-US" sz="1100" dirty="0"/>
              <a:t>Available to rent on Amazon Prime Video, Apple TV or YouTube.</a:t>
            </a:r>
            <a:r>
              <a:rPr lang="en-US" sz="1100" dirty="0">
                <a:ea typeface="Calibri"/>
                <a:cs typeface="Calibri"/>
              </a:rPr>
              <a:t>​</a:t>
            </a:r>
            <a:endParaRPr lang="en-US" dirty="0">
              <a:ea typeface="Calibri"/>
              <a:cs typeface="Calibri"/>
            </a:endParaRPr>
          </a:p>
        </p:txBody>
      </p:sp>
    </p:spTree>
    <p:extLst>
      <p:ext uri="{BB962C8B-B14F-4D97-AF65-F5344CB8AC3E}">
        <p14:creationId xmlns:p14="http://schemas.microsoft.com/office/powerpoint/2010/main" val="462757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5451C8F-08A0-77F8-A6EC-CD7411DA72B8}"/>
              </a:ext>
            </a:extLst>
          </p:cNvPr>
          <p:cNvSpPr>
            <a:spLocks noGrp="1"/>
          </p:cNvSpPr>
          <p:nvPr>
            <p:ph type="ftr" sz="quarter" idx="11"/>
          </p:nvPr>
        </p:nvSpPr>
        <p:spPr/>
        <p:txBody>
          <a:bodyPr/>
          <a:lstStyle/>
          <a:p>
            <a:endParaRPr lang="en-GB"/>
          </a:p>
        </p:txBody>
      </p:sp>
      <p:sp>
        <p:nvSpPr>
          <p:cNvPr id="3" name="Slide Number Placeholder 2">
            <a:extLst>
              <a:ext uri="{FF2B5EF4-FFF2-40B4-BE49-F238E27FC236}">
                <a16:creationId xmlns:a16="http://schemas.microsoft.com/office/drawing/2014/main" id="{098DABB6-471B-89E4-7807-E5A33173C425}"/>
              </a:ext>
            </a:extLst>
          </p:cNvPr>
          <p:cNvSpPr>
            <a:spLocks noGrp="1"/>
          </p:cNvSpPr>
          <p:nvPr>
            <p:ph type="sldNum" sz="quarter" idx="12"/>
          </p:nvPr>
        </p:nvSpPr>
        <p:spPr/>
        <p:txBody>
          <a:bodyPr/>
          <a:lstStyle/>
          <a:p>
            <a:fld id="{E0FE0E4B-1280-4D17-A395-AD5F94DD8D13}" type="slidenum">
              <a:rPr lang="en-GB" smtClean="0"/>
              <a:t>25</a:t>
            </a:fld>
            <a:endParaRPr lang="en-GB"/>
          </a:p>
        </p:txBody>
      </p:sp>
      <p:sp>
        <p:nvSpPr>
          <p:cNvPr id="4" name="TextBox 3">
            <a:extLst>
              <a:ext uri="{FF2B5EF4-FFF2-40B4-BE49-F238E27FC236}">
                <a16:creationId xmlns:a16="http://schemas.microsoft.com/office/drawing/2014/main" id="{37577962-4B34-AA19-372B-AA9F89362FE6}"/>
              </a:ext>
            </a:extLst>
          </p:cNvPr>
          <p:cNvSpPr txBox="1"/>
          <p:nvPr/>
        </p:nvSpPr>
        <p:spPr>
          <a:xfrm>
            <a:off x="251063" y="237849"/>
            <a:ext cx="6250161" cy="84023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Calibri"/>
                <a:cs typeface="Calibri"/>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722443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8B5A9EC-758B-29BC-A7B8-C2D001D629DC}"/>
              </a:ext>
            </a:extLst>
          </p:cNvPr>
          <p:cNvSpPr>
            <a:spLocks noGrp="1"/>
          </p:cNvSpPr>
          <p:nvPr>
            <p:ph type="ftr" sz="quarter" idx="11"/>
          </p:nvPr>
        </p:nvSpPr>
        <p:spPr/>
        <p:txBody>
          <a:bodyPr/>
          <a:lstStyle/>
          <a:p>
            <a:endParaRPr lang="en-GB"/>
          </a:p>
        </p:txBody>
      </p:sp>
      <p:sp>
        <p:nvSpPr>
          <p:cNvPr id="3" name="Slide Number Placeholder 2">
            <a:extLst>
              <a:ext uri="{FF2B5EF4-FFF2-40B4-BE49-F238E27FC236}">
                <a16:creationId xmlns:a16="http://schemas.microsoft.com/office/drawing/2014/main" id="{977A0076-05F9-0896-9480-5942C0B7E3BD}"/>
              </a:ext>
            </a:extLst>
          </p:cNvPr>
          <p:cNvSpPr>
            <a:spLocks noGrp="1"/>
          </p:cNvSpPr>
          <p:nvPr>
            <p:ph type="sldNum" sz="quarter" idx="12"/>
          </p:nvPr>
        </p:nvSpPr>
        <p:spPr/>
        <p:txBody>
          <a:bodyPr/>
          <a:lstStyle/>
          <a:p>
            <a:fld id="{E0FE0E4B-1280-4D17-A395-AD5F94DD8D13}" type="slidenum">
              <a:rPr lang="en-GB" smtClean="0"/>
              <a:t>26</a:t>
            </a:fld>
            <a:endParaRPr lang="en-GB"/>
          </a:p>
        </p:txBody>
      </p:sp>
      <p:sp>
        <p:nvSpPr>
          <p:cNvPr id="5" name="TextBox 4">
            <a:extLst>
              <a:ext uri="{FF2B5EF4-FFF2-40B4-BE49-F238E27FC236}">
                <a16:creationId xmlns:a16="http://schemas.microsoft.com/office/drawing/2014/main" id="{D88B4901-A175-BEA1-6D2E-962DDC0CBB53}"/>
              </a:ext>
            </a:extLst>
          </p:cNvPr>
          <p:cNvSpPr txBox="1"/>
          <p:nvPr/>
        </p:nvSpPr>
        <p:spPr>
          <a:xfrm>
            <a:off x="251063" y="237849"/>
            <a:ext cx="6250161" cy="84023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Calibri"/>
                <a:cs typeface="Calibri"/>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606098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A22B9D2-4911-4656-2C72-B358333632AF}"/>
              </a:ext>
            </a:extLst>
          </p:cNvPr>
          <p:cNvSpPr>
            <a:spLocks noGrp="1"/>
          </p:cNvSpPr>
          <p:nvPr>
            <p:ph type="ftr" sz="quarter" idx="11"/>
          </p:nvPr>
        </p:nvSpPr>
        <p:spPr/>
        <p:txBody>
          <a:bodyPr/>
          <a:lstStyle/>
          <a:p>
            <a:endParaRPr lang="en-GB"/>
          </a:p>
        </p:txBody>
      </p:sp>
      <p:sp>
        <p:nvSpPr>
          <p:cNvPr id="3" name="Slide Number Placeholder 2">
            <a:extLst>
              <a:ext uri="{FF2B5EF4-FFF2-40B4-BE49-F238E27FC236}">
                <a16:creationId xmlns:a16="http://schemas.microsoft.com/office/drawing/2014/main" id="{0A2DE3A9-86C0-E023-7E11-9A50B141948B}"/>
              </a:ext>
            </a:extLst>
          </p:cNvPr>
          <p:cNvSpPr>
            <a:spLocks noGrp="1"/>
          </p:cNvSpPr>
          <p:nvPr>
            <p:ph type="sldNum" sz="quarter" idx="12"/>
          </p:nvPr>
        </p:nvSpPr>
        <p:spPr/>
        <p:txBody>
          <a:bodyPr/>
          <a:lstStyle/>
          <a:p>
            <a:fld id="{E0FE0E4B-1280-4D17-A395-AD5F94DD8D13}" type="slidenum">
              <a:rPr lang="en-GB" smtClean="0"/>
              <a:t>27</a:t>
            </a:fld>
            <a:endParaRPr lang="en-GB"/>
          </a:p>
        </p:txBody>
      </p:sp>
      <p:sp>
        <p:nvSpPr>
          <p:cNvPr id="5" name="TextBox 4">
            <a:extLst>
              <a:ext uri="{FF2B5EF4-FFF2-40B4-BE49-F238E27FC236}">
                <a16:creationId xmlns:a16="http://schemas.microsoft.com/office/drawing/2014/main" id="{9A61DE8B-A8A7-4513-34D3-87AEE109BAA8}"/>
              </a:ext>
            </a:extLst>
          </p:cNvPr>
          <p:cNvSpPr txBox="1"/>
          <p:nvPr/>
        </p:nvSpPr>
        <p:spPr>
          <a:xfrm>
            <a:off x="251063" y="237849"/>
            <a:ext cx="6250161" cy="84023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Calibri"/>
                <a:cs typeface="Calibri"/>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320699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49D6D0D-06CD-846A-F575-0722308A733E}"/>
              </a:ext>
            </a:extLst>
          </p:cNvPr>
          <p:cNvSpPr>
            <a:spLocks noGrp="1"/>
          </p:cNvSpPr>
          <p:nvPr>
            <p:ph type="ftr" sz="quarter" idx="11"/>
          </p:nvPr>
        </p:nvSpPr>
        <p:spPr/>
        <p:txBody>
          <a:bodyPr/>
          <a:lstStyle/>
          <a:p>
            <a:endParaRPr lang="en-GB"/>
          </a:p>
        </p:txBody>
      </p:sp>
      <p:sp>
        <p:nvSpPr>
          <p:cNvPr id="3" name="Slide Number Placeholder 2">
            <a:extLst>
              <a:ext uri="{FF2B5EF4-FFF2-40B4-BE49-F238E27FC236}">
                <a16:creationId xmlns:a16="http://schemas.microsoft.com/office/drawing/2014/main" id="{18502B25-9CC5-FBB4-C60B-C0040485161F}"/>
              </a:ext>
            </a:extLst>
          </p:cNvPr>
          <p:cNvSpPr>
            <a:spLocks noGrp="1"/>
          </p:cNvSpPr>
          <p:nvPr>
            <p:ph type="sldNum" sz="quarter" idx="12"/>
          </p:nvPr>
        </p:nvSpPr>
        <p:spPr/>
        <p:txBody>
          <a:bodyPr/>
          <a:lstStyle/>
          <a:p>
            <a:fld id="{E0FE0E4B-1280-4D17-A395-AD5F94DD8D13}" type="slidenum">
              <a:rPr lang="en-GB" smtClean="0"/>
              <a:t>28</a:t>
            </a:fld>
            <a:endParaRPr lang="en-GB"/>
          </a:p>
        </p:txBody>
      </p:sp>
      <p:sp>
        <p:nvSpPr>
          <p:cNvPr id="5" name="TextBox 4">
            <a:extLst>
              <a:ext uri="{FF2B5EF4-FFF2-40B4-BE49-F238E27FC236}">
                <a16:creationId xmlns:a16="http://schemas.microsoft.com/office/drawing/2014/main" id="{BB0A668D-5801-0DF3-162B-F815359722B2}"/>
              </a:ext>
            </a:extLst>
          </p:cNvPr>
          <p:cNvSpPr txBox="1"/>
          <p:nvPr/>
        </p:nvSpPr>
        <p:spPr>
          <a:xfrm>
            <a:off x="251063" y="237849"/>
            <a:ext cx="6250161" cy="84023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Calibri"/>
                <a:cs typeface="Calibri"/>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586622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D096DA-4F13-317E-149C-172A2930B16B}"/>
              </a:ext>
            </a:extLst>
          </p:cNvPr>
          <p:cNvSpPr>
            <a:spLocks noGrp="1"/>
          </p:cNvSpPr>
          <p:nvPr>
            <p:ph type="sldNum" sz="quarter" idx="12"/>
          </p:nvPr>
        </p:nvSpPr>
        <p:spPr/>
        <p:txBody>
          <a:bodyPr/>
          <a:lstStyle/>
          <a:p>
            <a:fld id="{E0FE0E4B-1280-4D17-A395-AD5F94DD8D13}" type="slidenum">
              <a:rPr lang="en-GB" smtClean="0"/>
              <a:t>3</a:t>
            </a:fld>
            <a:endParaRPr lang="en-US"/>
          </a:p>
        </p:txBody>
      </p:sp>
      <p:graphicFrame>
        <p:nvGraphicFramePr>
          <p:cNvPr id="14" name="Table 13">
            <a:extLst>
              <a:ext uri="{FF2B5EF4-FFF2-40B4-BE49-F238E27FC236}">
                <a16:creationId xmlns:a16="http://schemas.microsoft.com/office/drawing/2014/main" id="{3EFDDFC7-91D6-EF04-F022-A6EFC6CAFC19}"/>
              </a:ext>
            </a:extLst>
          </p:cNvPr>
          <p:cNvGraphicFramePr>
            <a:graphicFrameLocks noGrp="1"/>
          </p:cNvGraphicFramePr>
          <p:nvPr>
            <p:extLst>
              <p:ext uri="{D42A27DB-BD31-4B8C-83A1-F6EECF244321}">
                <p14:modId xmlns:p14="http://schemas.microsoft.com/office/powerpoint/2010/main" val="68960366"/>
              </p:ext>
            </p:extLst>
          </p:nvPr>
        </p:nvGraphicFramePr>
        <p:xfrm>
          <a:off x="-1" y="4233333"/>
          <a:ext cx="6672982" cy="4549140"/>
        </p:xfrm>
        <a:graphic>
          <a:graphicData uri="http://schemas.openxmlformats.org/drawingml/2006/table">
            <a:tbl>
              <a:tblPr bandRow="1">
                <a:tableStyleId>{D113A9D2-9D6B-4929-AA2D-F23B5EE8CBE7}</a:tableStyleId>
              </a:tblPr>
              <a:tblGrid>
                <a:gridCol w="1929225">
                  <a:extLst>
                    <a:ext uri="{9D8B030D-6E8A-4147-A177-3AD203B41FA5}">
                      <a16:colId xmlns:a16="http://schemas.microsoft.com/office/drawing/2014/main" val="4246835662"/>
                    </a:ext>
                  </a:extLst>
                </a:gridCol>
                <a:gridCol w="4743757">
                  <a:extLst>
                    <a:ext uri="{9D8B030D-6E8A-4147-A177-3AD203B41FA5}">
                      <a16:colId xmlns:a16="http://schemas.microsoft.com/office/drawing/2014/main" val="1896762153"/>
                    </a:ext>
                  </a:extLst>
                </a:gridCol>
              </a:tblGrid>
              <a:tr h="0">
                <a:tc>
                  <a:txBody>
                    <a:bodyPr/>
                    <a:lstStyle/>
                    <a:p>
                      <a:r>
                        <a:rPr lang="en-US" b="1">
                          <a:solidFill>
                            <a:schemeClr val="tx1"/>
                          </a:solidFill>
                        </a:rPr>
                        <a:t>AO Skill</a:t>
                      </a:r>
                    </a:p>
                  </a:txBody>
                  <a:tcPr anchor="ctr">
                    <a:solidFill>
                      <a:schemeClr val="accent1">
                        <a:lumMod val="75000"/>
                      </a:schemeClr>
                    </a:solidFill>
                  </a:tcPr>
                </a:tc>
                <a:tc>
                  <a:txBody>
                    <a:bodyPr/>
                    <a:lstStyle/>
                    <a:p>
                      <a:r>
                        <a:rPr lang="en-US" b="1">
                          <a:solidFill>
                            <a:schemeClr val="tx1"/>
                          </a:solidFill>
                        </a:rPr>
                        <a:t>How to Demonstrate It</a:t>
                      </a:r>
                    </a:p>
                  </a:txBody>
                  <a:tcPr anchor="ctr">
                    <a:solidFill>
                      <a:schemeClr val="accent1">
                        <a:lumMod val="75000"/>
                      </a:schemeClr>
                    </a:solidFill>
                  </a:tcPr>
                </a:tc>
                <a:extLst>
                  <a:ext uri="{0D108BD9-81ED-4DB2-BD59-A6C34878D82A}">
                    <a16:rowId xmlns:a16="http://schemas.microsoft.com/office/drawing/2014/main" val="2802017491"/>
                  </a:ext>
                </a:extLst>
              </a:tr>
              <a:tr h="0">
                <a:tc>
                  <a:txBody>
                    <a:bodyPr/>
                    <a:lstStyle/>
                    <a:p>
                      <a:r>
                        <a:rPr lang="en-US">
                          <a:solidFill>
                            <a:schemeClr val="tx1"/>
                          </a:solidFill>
                        </a:rPr>
                        <a:t>Knowledge (AO1)</a:t>
                      </a:r>
                    </a:p>
                  </a:txBody>
                  <a:tcPr anchor="ctr">
                    <a:solidFill>
                      <a:schemeClr val="accent1">
                        <a:lumMod val="40000"/>
                        <a:lumOff val="60000"/>
                      </a:schemeClr>
                    </a:solidFill>
                  </a:tcPr>
                </a:tc>
                <a:tc>
                  <a:txBody>
                    <a:bodyPr/>
                    <a:lstStyle/>
                    <a:p>
                      <a:r>
                        <a:rPr lang="en-US">
                          <a:solidFill>
                            <a:schemeClr val="tx1"/>
                          </a:solidFill>
                        </a:rPr>
                        <a:t>○ Am I using accurate philosophical terminology?</a:t>
                      </a:r>
                      <a:br>
                        <a:rPr lang="en-US">
                          <a:solidFill>
                            <a:schemeClr val="tx1"/>
                          </a:solidFill>
                        </a:rPr>
                      </a:br>
                      <a:r>
                        <a:rPr lang="en-US">
                          <a:solidFill>
                            <a:schemeClr val="tx1"/>
                          </a:solidFill>
                        </a:rPr>
                        <a:t>○ Have I referred to key thinkers, theories, or texts?</a:t>
                      </a:r>
                      <a:br>
                        <a:rPr lang="en-US">
                          <a:solidFill>
                            <a:schemeClr val="tx1"/>
                          </a:solidFill>
                        </a:rPr>
                      </a:br>
                      <a:r>
                        <a:rPr lang="en-US">
                          <a:solidFill>
                            <a:schemeClr val="tx1"/>
                          </a:solidFill>
                        </a:rPr>
                        <a:t>○ Am I showing understanding of the topic’s core concepts?</a:t>
                      </a:r>
                    </a:p>
                  </a:txBody>
                  <a:tcPr anchor="ctr">
                    <a:solidFill>
                      <a:schemeClr val="accent1">
                        <a:lumMod val="40000"/>
                        <a:lumOff val="60000"/>
                      </a:schemeClr>
                    </a:solidFill>
                  </a:tcPr>
                </a:tc>
                <a:extLst>
                  <a:ext uri="{0D108BD9-81ED-4DB2-BD59-A6C34878D82A}">
                    <a16:rowId xmlns:a16="http://schemas.microsoft.com/office/drawing/2014/main" val="222803092"/>
                  </a:ext>
                </a:extLst>
              </a:tr>
              <a:tr h="0">
                <a:tc>
                  <a:txBody>
                    <a:bodyPr/>
                    <a:lstStyle/>
                    <a:p>
                      <a:r>
                        <a:rPr lang="en-US">
                          <a:solidFill>
                            <a:schemeClr val="tx1"/>
                          </a:solidFill>
                        </a:rPr>
                        <a:t>Conceptual Understanding (AO1)</a:t>
                      </a:r>
                    </a:p>
                  </a:txBody>
                  <a:tcPr anchor="ctr">
                    <a:solidFill>
                      <a:schemeClr val="accent1">
                        <a:lumMod val="20000"/>
                        <a:lumOff val="80000"/>
                      </a:schemeClr>
                    </a:solidFill>
                  </a:tcPr>
                </a:tc>
                <a:tc>
                  <a:txBody>
                    <a:bodyPr/>
                    <a:lstStyle/>
                    <a:p>
                      <a:r>
                        <a:rPr lang="en-US">
                          <a:solidFill>
                            <a:schemeClr val="tx1"/>
                          </a:solidFill>
                        </a:rPr>
                        <a:t>○ Am I explaining ideas clearly, precisely, and in my own words?</a:t>
                      </a:r>
                      <a:br>
                        <a:rPr lang="en-US">
                          <a:solidFill>
                            <a:schemeClr val="tx1"/>
                          </a:solidFill>
                        </a:rPr>
                      </a:br>
                      <a:r>
                        <a:rPr lang="en-US">
                          <a:solidFill>
                            <a:schemeClr val="tx1"/>
                          </a:solidFill>
                        </a:rPr>
                        <a:t>○ Am I using philosophical methods (e.g. conceptual analysis)?</a:t>
                      </a:r>
                    </a:p>
                  </a:txBody>
                  <a:tcPr anchor="ctr">
                    <a:solidFill>
                      <a:schemeClr val="accent1">
                        <a:lumMod val="20000"/>
                        <a:lumOff val="80000"/>
                      </a:schemeClr>
                    </a:solidFill>
                  </a:tcPr>
                </a:tc>
                <a:extLst>
                  <a:ext uri="{0D108BD9-81ED-4DB2-BD59-A6C34878D82A}">
                    <a16:rowId xmlns:a16="http://schemas.microsoft.com/office/drawing/2014/main" val="2280667705"/>
                  </a:ext>
                </a:extLst>
              </a:tr>
              <a:tr h="0">
                <a:tc>
                  <a:txBody>
                    <a:bodyPr/>
                    <a:lstStyle/>
                    <a:p>
                      <a:r>
                        <a:rPr lang="en-US">
                          <a:solidFill>
                            <a:schemeClr val="tx1"/>
                          </a:solidFill>
                        </a:rPr>
                        <a:t>Philosophical Analysis (AO1 &amp; AO2)</a:t>
                      </a:r>
                    </a:p>
                  </a:txBody>
                  <a:tcPr anchor="ctr">
                    <a:solidFill>
                      <a:schemeClr val="accent1">
                        <a:lumMod val="40000"/>
                        <a:lumOff val="60000"/>
                      </a:schemeClr>
                    </a:solidFill>
                  </a:tcPr>
                </a:tc>
                <a:tc>
                  <a:txBody>
                    <a:bodyPr/>
                    <a:lstStyle/>
                    <a:p>
                      <a:r>
                        <a:rPr lang="en-US">
                          <a:solidFill>
                            <a:schemeClr val="tx1"/>
                          </a:solidFill>
                        </a:rPr>
                        <a:t>○ Have I broken down arguments into premises and conclusions?</a:t>
                      </a:r>
                      <a:br>
                        <a:rPr lang="en-US">
                          <a:solidFill>
                            <a:schemeClr val="tx1"/>
                          </a:solidFill>
                        </a:rPr>
                      </a:br>
                      <a:r>
                        <a:rPr lang="en-US">
                          <a:solidFill>
                            <a:schemeClr val="tx1"/>
                          </a:solidFill>
                        </a:rPr>
                        <a:t>○ Am I showing how arguments work or fail?</a:t>
                      </a:r>
                      <a:br>
                        <a:rPr lang="en-US">
                          <a:solidFill>
                            <a:schemeClr val="tx1"/>
                          </a:solidFill>
                        </a:rPr>
                      </a:br>
                      <a:r>
                        <a:rPr lang="en-US">
                          <a:solidFill>
                            <a:schemeClr val="tx1"/>
                          </a:solidFill>
                        </a:rPr>
                        <a:t>○ Am I drawing out implications or assumptions?</a:t>
                      </a:r>
                    </a:p>
                  </a:txBody>
                  <a:tcPr anchor="ctr">
                    <a:solidFill>
                      <a:schemeClr val="accent1">
                        <a:lumMod val="40000"/>
                        <a:lumOff val="60000"/>
                      </a:schemeClr>
                    </a:solidFill>
                  </a:tcPr>
                </a:tc>
                <a:extLst>
                  <a:ext uri="{0D108BD9-81ED-4DB2-BD59-A6C34878D82A}">
                    <a16:rowId xmlns:a16="http://schemas.microsoft.com/office/drawing/2014/main" val="658691673"/>
                  </a:ext>
                </a:extLst>
              </a:tr>
              <a:tr h="0">
                <a:tc>
                  <a:txBody>
                    <a:bodyPr/>
                    <a:lstStyle/>
                    <a:p>
                      <a:r>
                        <a:rPr lang="en-US">
                          <a:solidFill>
                            <a:schemeClr val="tx1"/>
                          </a:solidFill>
                        </a:rPr>
                        <a:t>Evaluation (AO2)</a:t>
                      </a:r>
                    </a:p>
                  </a:txBody>
                  <a:tcPr anchor="ctr">
                    <a:solidFill>
                      <a:schemeClr val="accent1">
                        <a:lumMod val="20000"/>
                        <a:lumOff val="80000"/>
                      </a:schemeClr>
                    </a:solidFill>
                  </a:tcPr>
                </a:tc>
                <a:tc>
                  <a:txBody>
                    <a:bodyPr/>
                    <a:lstStyle/>
                    <a:p>
                      <a:r>
                        <a:rPr lang="en-US">
                          <a:solidFill>
                            <a:schemeClr val="tx1"/>
                          </a:solidFill>
                        </a:rPr>
                        <a:t>○ Have I assessed the strengths and weaknesses of the arguments?</a:t>
                      </a:r>
                      <a:br>
                        <a:rPr lang="en-US">
                          <a:solidFill>
                            <a:schemeClr val="tx1"/>
                          </a:solidFill>
                        </a:rPr>
                      </a:br>
                      <a:r>
                        <a:rPr lang="en-US">
                          <a:solidFill>
                            <a:schemeClr val="tx1"/>
                          </a:solidFill>
                        </a:rPr>
                        <a:t>○ Am I considering alternative viewpoints?</a:t>
                      </a:r>
                      <a:br>
                        <a:rPr lang="en-US">
                          <a:solidFill>
                            <a:schemeClr val="tx1"/>
                          </a:solidFill>
                        </a:rPr>
                      </a:br>
                      <a:r>
                        <a:rPr lang="en-US">
                          <a:solidFill>
                            <a:schemeClr val="tx1"/>
                          </a:solidFill>
                        </a:rPr>
                        <a:t>○ Am I forming and defending a clear judgement?</a:t>
                      </a:r>
                    </a:p>
                  </a:txBody>
                  <a:tcPr anchor="ctr">
                    <a:solidFill>
                      <a:schemeClr val="accent1">
                        <a:lumMod val="20000"/>
                        <a:lumOff val="80000"/>
                      </a:schemeClr>
                    </a:solidFill>
                  </a:tcPr>
                </a:tc>
                <a:extLst>
                  <a:ext uri="{0D108BD9-81ED-4DB2-BD59-A6C34878D82A}">
                    <a16:rowId xmlns:a16="http://schemas.microsoft.com/office/drawing/2014/main" val="281328112"/>
                  </a:ext>
                </a:extLst>
              </a:tr>
              <a:tr h="0">
                <a:tc>
                  <a:txBody>
                    <a:bodyPr/>
                    <a:lstStyle/>
                    <a:p>
                      <a:r>
                        <a:rPr lang="en-US">
                          <a:solidFill>
                            <a:schemeClr val="tx1"/>
                          </a:solidFill>
                        </a:rPr>
                        <a:t>Comparison and Critique (AO2)</a:t>
                      </a:r>
                    </a:p>
                  </a:txBody>
                  <a:tcPr anchor="ctr">
                    <a:solidFill>
                      <a:schemeClr val="accent1">
                        <a:lumMod val="40000"/>
                        <a:lumOff val="60000"/>
                      </a:schemeClr>
                    </a:solidFill>
                  </a:tcPr>
                </a:tc>
                <a:tc>
                  <a:txBody>
                    <a:bodyPr/>
                    <a:lstStyle/>
                    <a:p>
                      <a:r>
                        <a:rPr lang="en-US">
                          <a:solidFill>
                            <a:schemeClr val="tx1"/>
                          </a:solidFill>
                        </a:rPr>
                        <a:t>○ Have I compared different views effectively?</a:t>
                      </a:r>
                      <a:br>
                        <a:rPr lang="en-US">
                          <a:solidFill>
                            <a:schemeClr val="tx1"/>
                          </a:solidFill>
                        </a:rPr>
                      </a:br>
                      <a:r>
                        <a:rPr lang="en-US">
                          <a:solidFill>
                            <a:schemeClr val="tx1"/>
                          </a:solidFill>
                        </a:rPr>
                        <a:t>○ Am I using objections and responses to build depth?</a:t>
                      </a:r>
                      <a:br>
                        <a:rPr lang="en-US">
                          <a:solidFill>
                            <a:schemeClr val="tx1"/>
                          </a:solidFill>
                        </a:rPr>
                      </a:br>
                      <a:r>
                        <a:rPr lang="en-US">
                          <a:solidFill>
                            <a:schemeClr val="tx1"/>
                          </a:solidFill>
                        </a:rPr>
                        <a:t>○ Am I explaining why one argument is stronger than another?</a:t>
                      </a:r>
                    </a:p>
                  </a:txBody>
                  <a:tcPr anchor="ctr">
                    <a:solidFill>
                      <a:schemeClr val="accent1">
                        <a:lumMod val="40000"/>
                        <a:lumOff val="60000"/>
                      </a:schemeClr>
                    </a:solidFill>
                  </a:tcPr>
                </a:tc>
                <a:extLst>
                  <a:ext uri="{0D108BD9-81ED-4DB2-BD59-A6C34878D82A}">
                    <a16:rowId xmlns:a16="http://schemas.microsoft.com/office/drawing/2014/main" val="2443223370"/>
                  </a:ext>
                </a:extLst>
              </a:tr>
              <a:tr h="0">
                <a:tc>
                  <a:txBody>
                    <a:bodyPr/>
                    <a:lstStyle/>
                    <a:p>
                      <a:r>
                        <a:rPr lang="en-US">
                          <a:solidFill>
                            <a:schemeClr val="tx1"/>
                          </a:solidFill>
                        </a:rPr>
                        <a:t>Judgement (AO2)</a:t>
                      </a:r>
                    </a:p>
                  </a:txBody>
                  <a:tcPr anchor="ctr">
                    <a:solidFill>
                      <a:schemeClr val="accent1">
                        <a:lumMod val="20000"/>
                        <a:lumOff val="80000"/>
                      </a:schemeClr>
                    </a:solidFill>
                  </a:tcPr>
                </a:tc>
                <a:tc>
                  <a:txBody>
                    <a:bodyPr/>
                    <a:lstStyle/>
                    <a:p>
                      <a:r>
                        <a:rPr lang="en-US">
                          <a:solidFill>
                            <a:schemeClr val="tx1"/>
                          </a:solidFill>
                        </a:rPr>
                        <a:t>○ Have I reached a clear conclusion?</a:t>
                      </a:r>
                      <a:br>
                        <a:rPr lang="en-US">
                          <a:solidFill>
                            <a:schemeClr val="tx1"/>
                          </a:solidFill>
                        </a:rPr>
                      </a:br>
                      <a:r>
                        <a:rPr lang="en-US">
                          <a:solidFill>
                            <a:schemeClr val="tx1"/>
                          </a:solidFill>
                        </a:rPr>
                        <a:t>○ Is my reasoning logical and well-supported by the analysis above?</a:t>
                      </a:r>
                    </a:p>
                  </a:txBody>
                  <a:tcPr anchor="ctr">
                    <a:solidFill>
                      <a:schemeClr val="accent1">
                        <a:lumMod val="20000"/>
                        <a:lumOff val="80000"/>
                      </a:schemeClr>
                    </a:solidFill>
                  </a:tcPr>
                </a:tc>
                <a:extLst>
                  <a:ext uri="{0D108BD9-81ED-4DB2-BD59-A6C34878D82A}">
                    <a16:rowId xmlns:a16="http://schemas.microsoft.com/office/drawing/2014/main" val="2168921540"/>
                  </a:ext>
                </a:extLst>
              </a:tr>
            </a:tbl>
          </a:graphicData>
        </a:graphic>
      </p:graphicFrame>
      <p:sp>
        <p:nvSpPr>
          <p:cNvPr id="15" name="TextBox 14">
            <a:extLst>
              <a:ext uri="{FF2B5EF4-FFF2-40B4-BE49-F238E27FC236}">
                <a16:creationId xmlns:a16="http://schemas.microsoft.com/office/drawing/2014/main" id="{8AB1C3F2-F819-3557-0251-5EA24C47748E}"/>
              </a:ext>
            </a:extLst>
          </p:cNvPr>
          <p:cNvSpPr txBox="1"/>
          <p:nvPr/>
        </p:nvSpPr>
        <p:spPr>
          <a:xfrm>
            <a:off x="37495" y="1209"/>
            <a:ext cx="6674152" cy="42319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t>ASSESSMENT OBJECTIVES – WHAT ARE WE LOOKING FOR?</a:t>
            </a:r>
          </a:p>
          <a:p>
            <a:pPr>
              <a:lnSpc>
                <a:spcPct val="150000"/>
              </a:lnSpc>
            </a:pPr>
            <a:r>
              <a:rPr lang="en-US" sz="1200"/>
              <a:t>Every piece of work you do in Philosophy will be assessed using these two objectives:</a:t>
            </a:r>
            <a:endParaRPr lang="en-US" sz="1200">
              <a:ea typeface="Calibri"/>
              <a:cs typeface="Calibri"/>
            </a:endParaRPr>
          </a:p>
          <a:p>
            <a:pPr>
              <a:lnSpc>
                <a:spcPct val="150000"/>
              </a:lnSpc>
            </a:pPr>
            <a:r>
              <a:rPr lang="en-US" sz="1200" b="1"/>
              <a:t>AO1 – Knowledge and Understanding</a:t>
            </a:r>
            <a:endParaRPr lang="en-US" sz="1200" b="1">
              <a:ea typeface="Calibri"/>
              <a:cs typeface="Calibri"/>
            </a:endParaRPr>
          </a:p>
          <a:p>
            <a:pPr marL="228600" indent="-228600">
              <a:lnSpc>
                <a:spcPct val="150000"/>
              </a:lnSpc>
              <a:buFont typeface=""/>
              <a:buChar char="•"/>
            </a:pPr>
            <a:r>
              <a:rPr lang="en-US" sz="1200"/>
              <a:t>Demonstrate accurate knowledge of the core concepts and methods of philosophy.</a:t>
            </a:r>
            <a:endParaRPr lang="en-US" sz="1200">
              <a:ea typeface="Calibri"/>
              <a:cs typeface="Calibri"/>
            </a:endParaRPr>
          </a:p>
          <a:p>
            <a:pPr marL="228600" indent="-228600">
              <a:lnSpc>
                <a:spcPct val="150000"/>
              </a:lnSpc>
              <a:buFont typeface=""/>
              <a:buChar char="•"/>
            </a:pPr>
            <a:r>
              <a:rPr lang="en-US" sz="1200"/>
              <a:t>Show your understanding through clear explanation and use of philosophical analysis.</a:t>
            </a:r>
            <a:endParaRPr lang="en-US" sz="1200">
              <a:ea typeface="Calibri"/>
              <a:cs typeface="Calibri"/>
            </a:endParaRPr>
          </a:p>
          <a:p>
            <a:pPr>
              <a:lnSpc>
                <a:spcPct val="150000"/>
              </a:lnSpc>
            </a:pPr>
            <a:r>
              <a:rPr lang="en-US" sz="1200"/>
              <a:t>✨ </a:t>
            </a:r>
            <a:r>
              <a:rPr lang="en-US" sz="1200" b="1"/>
              <a:t>Top tip:</a:t>
            </a:r>
            <a:r>
              <a:rPr lang="en-US" sz="1200"/>
              <a:t> Define technical terms clearly (e.g. </a:t>
            </a:r>
            <a:r>
              <a:rPr lang="en-US" sz="1200" i="1"/>
              <a:t>a priori</a:t>
            </a:r>
            <a:r>
              <a:rPr lang="en-US" sz="1200"/>
              <a:t>, </a:t>
            </a:r>
            <a:r>
              <a:rPr lang="en-US" sz="1200" i="1"/>
              <a:t>substance dualism</a:t>
            </a:r>
            <a:r>
              <a:rPr lang="en-US" sz="1200"/>
              <a:t>, </a:t>
            </a:r>
            <a:r>
              <a:rPr lang="en-US" sz="1200" i="1"/>
              <a:t>moral realism</a:t>
            </a:r>
            <a:r>
              <a:rPr lang="en-US" sz="1200"/>
              <a:t>), refer to specific philosophers (e.g. Descartes, Mill, Kant), and explain how their arguments work. </a:t>
            </a:r>
            <a:endParaRPr lang="en-US" sz="1200">
              <a:ea typeface="Calibri"/>
              <a:cs typeface="Calibri"/>
            </a:endParaRPr>
          </a:p>
          <a:p>
            <a:pPr>
              <a:lnSpc>
                <a:spcPct val="150000"/>
              </a:lnSpc>
            </a:pPr>
            <a:r>
              <a:rPr lang="en-US" sz="1200" b="1"/>
              <a:t>AO2 – Analysis and Evaluation</a:t>
            </a:r>
            <a:endParaRPr lang="en-US" sz="1200" b="1">
              <a:ea typeface="Calibri"/>
              <a:cs typeface="Calibri"/>
            </a:endParaRPr>
          </a:p>
          <a:p>
            <a:pPr marL="228600" indent="-228600">
              <a:lnSpc>
                <a:spcPct val="150000"/>
              </a:lnSpc>
              <a:buFont typeface=""/>
              <a:buChar char="•"/>
            </a:pPr>
            <a:r>
              <a:rPr lang="en-US" sz="1200"/>
              <a:t>Analyse philosophical arguments by breaking them down and showing how they work.</a:t>
            </a:r>
            <a:endParaRPr lang="en-US" sz="1200">
              <a:ea typeface="Calibri"/>
              <a:cs typeface="Calibri"/>
            </a:endParaRPr>
          </a:p>
          <a:p>
            <a:pPr marL="228600" indent="-228600">
              <a:lnSpc>
                <a:spcPct val="150000"/>
              </a:lnSpc>
              <a:buFont typeface=""/>
              <a:buChar char="•"/>
            </a:pPr>
            <a:r>
              <a:rPr lang="en-US" sz="1200"/>
              <a:t>Evaluate arguments by assessing their strengths, weaknesses, and implications.</a:t>
            </a:r>
            <a:endParaRPr lang="en-US" sz="1200">
              <a:ea typeface="Calibri"/>
              <a:cs typeface="Calibri"/>
            </a:endParaRPr>
          </a:p>
          <a:p>
            <a:pPr marL="228600" indent="-228600">
              <a:lnSpc>
                <a:spcPct val="150000"/>
              </a:lnSpc>
              <a:buFont typeface=""/>
              <a:buChar char="•"/>
            </a:pPr>
            <a:r>
              <a:rPr lang="en-US" sz="1200"/>
              <a:t>Form and defend your own reasoned judgements.</a:t>
            </a:r>
            <a:endParaRPr lang="en-US" sz="1200">
              <a:ea typeface="Calibri"/>
              <a:cs typeface="Calibri"/>
            </a:endParaRPr>
          </a:p>
          <a:p>
            <a:pPr>
              <a:lnSpc>
                <a:spcPct val="150000"/>
              </a:lnSpc>
            </a:pPr>
            <a:r>
              <a:rPr lang="en-US" sz="1200"/>
              <a:t>✨ </a:t>
            </a:r>
            <a:r>
              <a:rPr lang="en-US" sz="1200" b="1"/>
              <a:t>Top tip:</a:t>
            </a:r>
            <a:r>
              <a:rPr lang="en-US" sz="1200"/>
              <a:t> Use phrases like </a:t>
            </a:r>
            <a:r>
              <a:rPr lang="en-US" sz="1200" i="1"/>
              <a:t>this argument assumes that...</a:t>
            </a:r>
            <a:r>
              <a:rPr lang="en-US" sz="1200"/>
              <a:t>, </a:t>
            </a:r>
            <a:r>
              <a:rPr lang="en-US" sz="1200" i="1"/>
              <a:t>a stronger objection is...</a:t>
            </a:r>
            <a:r>
              <a:rPr lang="en-US" sz="1200"/>
              <a:t>, </a:t>
            </a:r>
            <a:r>
              <a:rPr lang="en-US" sz="1200" i="1"/>
              <a:t>this leads to the conclusion that...</a:t>
            </a:r>
            <a:r>
              <a:rPr lang="en-US" sz="1200"/>
              <a:t>, </a:t>
            </a:r>
            <a:r>
              <a:rPr lang="en-US" sz="1200" i="1"/>
              <a:t>ultimately, the most convincing view is...</a:t>
            </a:r>
            <a:r>
              <a:rPr lang="en-US" sz="1200"/>
              <a:t> to show AO2 in action.</a:t>
            </a:r>
            <a:endParaRPr lang="en-US" sz="1200">
              <a:ea typeface="Calibri"/>
              <a:cs typeface="Calibri"/>
            </a:endParaRPr>
          </a:p>
          <a:p>
            <a:pPr>
              <a:lnSpc>
                <a:spcPct val="150000"/>
              </a:lnSpc>
            </a:pPr>
            <a:r>
              <a:rPr lang="en-US" sz="1400" b="1"/>
              <a:t>AO Skills in Practice</a:t>
            </a:r>
            <a:endParaRPr lang="en-US" sz="1400" b="1">
              <a:ea typeface="Calibri"/>
              <a:cs typeface="Calibri"/>
            </a:endParaRPr>
          </a:p>
          <a:p>
            <a:endParaRPr lang="en-US" sz="1600"/>
          </a:p>
        </p:txBody>
      </p:sp>
    </p:spTree>
    <p:extLst>
      <p:ext uri="{BB962C8B-B14F-4D97-AF65-F5344CB8AC3E}">
        <p14:creationId xmlns:p14="http://schemas.microsoft.com/office/powerpoint/2010/main" val="3479147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87926A5-4145-3118-9E70-99FA140AFCAD}"/>
              </a:ext>
            </a:extLst>
          </p:cNvPr>
          <p:cNvSpPr>
            <a:spLocks noGrp="1"/>
          </p:cNvSpPr>
          <p:nvPr>
            <p:ph type="ftr" sz="quarter" idx="11"/>
          </p:nvPr>
        </p:nvSpPr>
        <p:spPr/>
        <p:txBody>
          <a:bodyPr/>
          <a:lstStyle/>
          <a:p>
            <a:endParaRPr lang="en-GB"/>
          </a:p>
        </p:txBody>
      </p:sp>
      <p:sp>
        <p:nvSpPr>
          <p:cNvPr id="3" name="Slide Number Placeholder 2">
            <a:extLst>
              <a:ext uri="{FF2B5EF4-FFF2-40B4-BE49-F238E27FC236}">
                <a16:creationId xmlns:a16="http://schemas.microsoft.com/office/drawing/2014/main" id="{B2B1707A-6111-6DEB-87CA-504CBEE6DBE9}"/>
              </a:ext>
            </a:extLst>
          </p:cNvPr>
          <p:cNvSpPr>
            <a:spLocks noGrp="1"/>
          </p:cNvSpPr>
          <p:nvPr>
            <p:ph type="sldNum" sz="quarter" idx="12"/>
          </p:nvPr>
        </p:nvSpPr>
        <p:spPr/>
        <p:txBody>
          <a:bodyPr/>
          <a:lstStyle/>
          <a:p>
            <a:fld id="{E0FE0E4B-1280-4D17-A395-AD5F94DD8D13}" type="slidenum">
              <a:rPr lang="en-GB" smtClean="0"/>
              <a:t>4</a:t>
            </a:fld>
            <a:endParaRPr lang="en-GB"/>
          </a:p>
        </p:txBody>
      </p:sp>
      <p:sp>
        <p:nvSpPr>
          <p:cNvPr id="5" name="TextBox 4">
            <a:extLst>
              <a:ext uri="{FF2B5EF4-FFF2-40B4-BE49-F238E27FC236}">
                <a16:creationId xmlns:a16="http://schemas.microsoft.com/office/drawing/2014/main" id="{5F3C466D-4460-6388-3B1E-A5999CA947F5}"/>
              </a:ext>
            </a:extLst>
          </p:cNvPr>
          <p:cNvSpPr txBox="1"/>
          <p:nvPr/>
        </p:nvSpPr>
        <p:spPr>
          <a:xfrm>
            <a:off x="158448" y="158448"/>
            <a:ext cx="6226628" cy="2885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t>ORGANISATION – WHAT TO BRING IN SEPTEMBER</a:t>
            </a:r>
          </a:p>
          <a:p>
            <a:pPr>
              <a:lnSpc>
                <a:spcPct val="150000"/>
              </a:lnSpc>
            </a:pPr>
            <a:r>
              <a:rPr lang="en-US" sz="1600"/>
              <a:t>Please bring the following to your first Philosophy lesson:</a:t>
            </a:r>
            <a:endParaRPr lang="en-US" sz="1600">
              <a:ea typeface="Calibri"/>
              <a:cs typeface="Calibri"/>
            </a:endParaRPr>
          </a:p>
          <a:p>
            <a:pPr marL="228600" indent="-228600">
              <a:lnSpc>
                <a:spcPct val="150000"/>
              </a:lnSpc>
              <a:buFont typeface=""/>
              <a:buChar char="•"/>
            </a:pPr>
            <a:r>
              <a:rPr lang="en-US" sz="1600"/>
              <a:t>✅ Two </a:t>
            </a:r>
            <a:r>
              <a:rPr lang="en-US" sz="1600" b="1"/>
              <a:t>A4 ring binders</a:t>
            </a:r>
            <a:r>
              <a:rPr lang="en-US" sz="1600"/>
              <a:t>:</a:t>
            </a:r>
            <a:endParaRPr lang="en-US" sz="1600">
              <a:ea typeface="Calibri"/>
              <a:cs typeface="Calibri"/>
            </a:endParaRPr>
          </a:p>
          <a:p>
            <a:pPr marL="228600" lvl="1" indent="-228600">
              <a:lnSpc>
                <a:spcPct val="150000"/>
              </a:lnSpc>
              <a:buFont typeface=""/>
              <a:buChar char="•"/>
            </a:pPr>
            <a:r>
              <a:rPr lang="en-US" sz="1600"/>
              <a:t>One for </a:t>
            </a:r>
            <a:r>
              <a:rPr lang="en-US" sz="1600" b="1"/>
              <a:t>Epistemology and Moral Philosophy</a:t>
            </a:r>
            <a:endParaRPr lang="en-US" sz="1600" b="1">
              <a:ea typeface="Calibri"/>
              <a:cs typeface="Calibri"/>
            </a:endParaRPr>
          </a:p>
          <a:p>
            <a:pPr marL="228600" indent="-228600">
              <a:lnSpc>
                <a:spcPct val="150000"/>
              </a:lnSpc>
              <a:buFont typeface=""/>
              <a:buChar char="•"/>
            </a:pPr>
            <a:r>
              <a:rPr lang="en-US" sz="1600"/>
              <a:t>✅ A set of </a:t>
            </a:r>
            <a:r>
              <a:rPr lang="en-US" sz="1600" b="1"/>
              <a:t>dividers</a:t>
            </a:r>
            <a:r>
              <a:rPr lang="en-US" sz="1600"/>
              <a:t> (at least 5 per folder)</a:t>
            </a:r>
            <a:endParaRPr lang="en-US" sz="1600">
              <a:ea typeface="Calibri"/>
              <a:cs typeface="Calibri"/>
            </a:endParaRPr>
          </a:p>
          <a:p>
            <a:pPr marL="228600" indent="-228600">
              <a:lnSpc>
                <a:spcPct val="150000"/>
              </a:lnSpc>
              <a:buFont typeface=""/>
              <a:buChar char="•"/>
            </a:pPr>
            <a:r>
              <a:rPr lang="en-US" sz="1600"/>
              <a:t>✅ A4 lined paper</a:t>
            </a:r>
            <a:endParaRPr lang="en-US" sz="1600">
              <a:ea typeface="Calibri"/>
              <a:cs typeface="Calibri"/>
            </a:endParaRPr>
          </a:p>
          <a:p>
            <a:pPr marL="228600" indent="-228600">
              <a:lnSpc>
                <a:spcPct val="150000"/>
              </a:lnSpc>
              <a:buFont typeface=""/>
              <a:buChar char="•"/>
            </a:pPr>
            <a:r>
              <a:rPr lang="en-US" sz="1600"/>
              <a:t>✅ Pens and highlighters</a:t>
            </a:r>
            <a:endParaRPr lang="en-US" sz="1600">
              <a:ea typeface="Calibri"/>
              <a:cs typeface="Calibri"/>
            </a:endParaRPr>
          </a:p>
          <a:p>
            <a:pPr>
              <a:lnSpc>
                <a:spcPct val="150000"/>
              </a:lnSpc>
            </a:pPr>
            <a:r>
              <a:rPr lang="en-US" sz="1600"/>
              <a:t>You’ll be asked to add two more folders in Year 13.</a:t>
            </a:r>
            <a:endParaRPr lang="en-US" sz="1600">
              <a:ea typeface="Calibri"/>
              <a:cs typeface="Calibri"/>
            </a:endParaRPr>
          </a:p>
        </p:txBody>
      </p:sp>
      <p:sp>
        <p:nvSpPr>
          <p:cNvPr id="6" name="TextBox 5">
            <a:extLst>
              <a:ext uri="{FF2B5EF4-FFF2-40B4-BE49-F238E27FC236}">
                <a16:creationId xmlns:a16="http://schemas.microsoft.com/office/drawing/2014/main" id="{39B56AF0-FE73-098D-4A17-1088E6BF8A99}"/>
              </a:ext>
            </a:extLst>
          </p:cNvPr>
          <p:cNvSpPr txBox="1"/>
          <p:nvPr/>
        </p:nvSpPr>
        <p:spPr>
          <a:xfrm>
            <a:off x="158448" y="3133876"/>
            <a:ext cx="6444342" cy="31674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t>OPTIONAL TEXTBOOKS</a:t>
            </a:r>
          </a:p>
          <a:p>
            <a:r>
              <a:rPr lang="en-US"/>
              <a:t>It’s strongly recommended that you purchase:</a:t>
            </a:r>
            <a:endParaRPr lang="en-US">
              <a:ea typeface="Calibri"/>
              <a:cs typeface="Calibri"/>
            </a:endParaRPr>
          </a:p>
          <a:p>
            <a:pPr>
              <a:lnSpc>
                <a:spcPct val="150000"/>
              </a:lnSpc>
            </a:pPr>
            <a:r>
              <a:rPr lang="en-US" sz="1400"/>
              <a:t>📘 </a:t>
            </a:r>
            <a:r>
              <a:rPr lang="en-US" sz="1400" b="1"/>
              <a:t>Philosophy for AS and A Level  and Philosophy for A Level </a:t>
            </a:r>
            <a:br>
              <a:rPr lang="en-US" sz="1400"/>
            </a:br>
            <a:r>
              <a:rPr lang="en-US" sz="1400" b="1"/>
              <a:t>Michael Lacewing</a:t>
            </a:r>
            <a:br>
              <a:rPr lang="en-US" sz="1400"/>
            </a:br>
            <a:r>
              <a:rPr lang="en-US" sz="1400"/>
              <a:t>(Routledge, 2020)</a:t>
            </a:r>
            <a:endParaRPr lang="en-US" sz="1400">
              <a:ea typeface="Calibri"/>
              <a:cs typeface="Calibri"/>
            </a:endParaRPr>
          </a:p>
          <a:p>
            <a:pPr>
              <a:lnSpc>
                <a:spcPct val="150000"/>
              </a:lnSpc>
            </a:pPr>
            <a:r>
              <a:rPr lang="en-US" sz="1400"/>
              <a:t>These are the </a:t>
            </a:r>
            <a:r>
              <a:rPr lang="en-US" sz="1400" b="1"/>
              <a:t>main course textbooks</a:t>
            </a:r>
            <a:r>
              <a:rPr lang="en-US" sz="1400"/>
              <a:t> used throughout both years.</a:t>
            </a:r>
            <a:br>
              <a:rPr lang="en-US" sz="1400"/>
            </a:br>
            <a:r>
              <a:rPr lang="en-US" sz="1400"/>
              <a:t>You </a:t>
            </a:r>
            <a:r>
              <a:rPr lang="en-US" sz="1400" i="1"/>
              <a:t>do not need to bring it to lessons</a:t>
            </a:r>
            <a:r>
              <a:rPr lang="en-US" sz="1400"/>
              <a:t>, but it is highly recommended for revision, homework, and independent study.</a:t>
            </a:r>
            <a:endParaRPr lang="en-US" sz="1400">
              <a:ea typeface="Calibri"/>
              <a:cs typeface="Calibri"/>
            </a:endParaRPr>
          </a:p>
          <a:p>
            <a:pPr>
              <a:lnSpc>
                <a:spcPct val="150000"/>
              </a:lnSpc>
            </a:pPr>
            <a:r>
              <a:rPr lang="en-US" sz="1400"/>
              <a:t>Copies are widely available online, including </a:t>
            </a:r>
            <a:r>
              <a:rPr lang="en-US" sz="1400" b="1"/>
              <a:t>second-hand editions</a:t>
            </a:r>
            <a:r>
              <a:rPr lang="en-US" sz="1400"/>
              <a:t> on Amazon, eBay, and other textbook resale sites.</a:t>
            </a:r>
            <a:endParaRPr lang="en-US" sz="1400">
              <a:ea typeface="Calibri"/>
              <a:cs typeface="Calibri"/>
            </a:endParaRPr>
          </a:p>
        </p:txBody>
      </p:sp>
      <p:pic>
        <p:nvPicPr>
          <p:cNvPr id="7" name="Picture 6" descr="A book cover of a book&#10;&#10;AI-generated content may be incorrect.">
            <a:extLst>
              <a:ext uri="{FF2B5EF4-FFF2-40B4-BE49-F238E27FC236}">
                <a16:creationId xmlns:a16="http://schemas.microsoft.com/office/drawing/2014/main" id="{38815579-1F90-2FD7-1474-BBE61D7C4CB8}"/>
              </a:ext>
            </a:extLst>
          </p:cNvPr>
          <p:cNvPicPr>
            <a:picLocks noChangeAspect="1"/>
          </p:cNvPicPr>
          <p:nvPr/>
        </p:nvPicPr>
        <p:blipFill>
          <a:blip r:embed="rId2"/>
          <a:stretch>
            <a:fillRect/>
          </a:stretch>
        </p:blipFill>
        <p:spPr>
          <a:xfrm rot="1080000">
            <a:off x="4947964" y="2314542"/>
            <a:ext cx="910923" cy="14576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A book cover of a book&#10;&#10;AI-generated content may be incorrect.">
            <a:extLst>
              <a:ext uri="{FF2B5EF4-FFF2-40B4-BE49-F238E27FC236}">
                <a16:creationId xmlns:a16="http://schemas.microsoft.com/office/drawing/2014/main" id="{70EA8726-9197-34A7-F07C-8FCDC1E014C8}"/>
              </a:ext>
            </a:extLst>
          </p:cNvPr>
          <p:cNvPicPr>
            <a:picLocks noChangeAspect="1"/>
          </p:cNvPicPr>
          <p:nvPr/>
        </p:nvPicPr>
        <p:blipFill>
          <a:blip r:embed="rId3"/>
          <a:stretch>
            <a:fillRect/>
          </a:stretch>
        </p:blipFill>
        <p:spPr>
          <a:xfrm rot="960000">
            <a:off x="5725276" y="3232367"/>
            <a:ext cx="959576" cy="14373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68180BC7-CF97-5560-8516-425CCEF32AEC}"/>
              </a:ext>
            </a:extLst>
          </p:cNvPr>
          <p:cNvSpPr txBox="1"/>
          <p:nvPr/>
        </p:nvSpPr>
        <p:spPr>
          <a:xfrm>
            <a:off x="154603" y="6299053"/>
            <a:ext cx="6707360" cy="32030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1600" b="1"/>
              <a:t>Additional Recommended Books</a:t>
            </a:r>
            <a:endParaRPr lang="en-US" sz="1600"/>
          </a:p>
          <a:p>
            <a:pPr>
              <a:lnSpc>
                <a:spcPct val="150000"/>
              </a:lnSpc>
            </a:pPr>
            <a:r>
              <a:rPr lang="en-US" sz="1200"/>
              <a:t>These books are </a:t>
            </a:r>
            <a:r>
              <a:rPr lang="en-US" sz="1200" b="1"/>
              <a:t>not essential</a:t>
            </a:r>
            <a:r>
              <a:rPr lang="en-US" sz="1200"/>
              <a:t>, but many students find them helpful for revising and deepening their understanding. They follow the AQA specification and are structured clearly.</a:t>
            </a:r>
            <a:endParaRPr lang="en-US" sz="1200">
              <a:ea typeface="Calibri"/>
              <a:cs typeface="Calibri"/>
            </a:endParaRPr>
          </a:p>
          <a:p>
            <a:pPr>
              <a:lnSpc>
                <a:spcPct val="150000"/>
              </a:lnSpc>
            </a:pPr>
            <a:r>
              <a:rPr lang="en-US" sz="1200" b="1"/>
              <a:t>Revision Guides and Additional Support</a:t>
            </a:r>
            <a:endParaRPr lang="en-US" sz="1200" b="1">
              <a:ea typeface="Calibri"/>
              <a:cs typeface="Calibri"/>
            </a:endParaRPr>
          </a:p>
          <a:p>
            <a:pPr>
              <a:lnSpc>
                <a:spcPct val="150000"/>
              </a:lnSpc>
            </a:pPr>
            <a:r>
              <a:rPr lang="en-US" sz="1200"/>
              <a:t>🟦 </a:t>
            </a:r>
            <a:r>
              <a:rPr lang="en-US" sz="1200" b="1"/>
              <a:t>My Revision Notes: AQA A-level Philosophy</a:t>
            </a:r>
            <a:br>
              <a:rPr lang="en-US" sz="1200"/>
            </a:br>
            <a:r>
              <a:rPr lang="en-US" sz="1200" b="1"/>
              <a:t>Dan Cardinal, Jeremy Hayward, Gerald Jones</a:t>
            </a:r>
            <a:r>
              <a:rPr lang="en-US" sz="1200"/>
              <a:t> (Hodder Education)</a:t>
            </a:r>
            <a:endParaRPr lang="en-US" sz="1200">
              <a:ea typeface="Calibri"/>
              <a:cs typeface="Calibri"/>
            </a:endParaRPr>
          </a:p>
          <a:p>
            <a:pPr marL="228600" indent="-228600">
              <a:lnSpc>
                <a:spcPct val="150000"/>
              </a:lnSpc>
              <a:buFont typeface=""/>
              <a:buChar char="•"/>
            </a:pPr>
            <a:endParaRPr lang="en-US" sz="1200">
              <a:ea typeface="Calibri"/>
              <a:cs typeface="Calibri"/>
            </a:endParaRPr>
          </a:p>
          <a:p>
            <a:pPr>
              <a:lnSpc>
                <a:spcPct val="150000"/>
              </a:lnSpc>
            </a:pPr>
            <a:r>
              <a:rPr lang="en-US" sz="1200"/>
              <a:t>🟪 </a:t>
            </a:r>
            <a:r>
              <a:rPr lang="en-US" sz="1200" b="1"/>
              <a:t>AQA Philosophy A Level: Year 1 and AS / Year 2 Student Books</a:t>
            </a:r>
            <a:br>
              <a:rPr lang="en-US" sz="1200"/>
            </a:br>
            <a:r>
              <a:rPr lang="en-US" sz="1200" b="1"/>
              <a:t>Jeremy Hayward and Gerald Jones</a:t>
            </a:r>
            <a:r>
              <a:rPr lang="en-US" sz="1200"/>
              <a:t> (Illuminate Publishing)</a:t>
            </a:r>
            <a:endParaRPr lang="en-US" sz="1200">
              <a:ea typeface="Calibri"/>
              <a:cs typeface="Calibri"/>
            </a:endParaRPr>
          </a:p>
          <a:p>
            <a:pPr marL="228600" indent="-228600">
              <a:lnSpc>
                <a:spcPct val="150000"/>
              </a:lnSpc>
              <a:buFont typeface=""/>
              <a:buChar char="•"/>
            </a:pPr>
            <a:endParaRPr lang="en-US" sz="1200">
              <a:ea typeface="Calibri"/>
              <a:cs typeface="Calibri"/>
            </a:endParaRPr>
          </a:p>
          <a:p>
            <a:pPr>
              <a:lnSpc>
                <a:spcPct val="150000"/>
              </a:lnSpc>
            </a:pPr>
            <a:endParaRPr lang="en-US" sz="1200">
              <a:ea typeface="Calibri"/>
              <a:cs typeface="Calibri"/>
            </a:endParaRPr>
          </a:p>
        </p:txBody>
      </p:sp>
      <p:pic>
        <p:nvPicPr>
          <p:cNvPr id="10" name="Picture 9" descr="A book cover with a silhouette of a person with a hot air balloon&#10;&#10;AI-generated content may be incorrect.">
            <a:extLst>
              <a:ext uri="{FF2B5EF4-FFF2-40B4-BE49-F238E27FC236}">
                <a16:creationId xmlns:a16="http://schemas.microsoft.com/office/drawing/2014/main" id="{139E37DD-5443-5159-753D-31B5E40E75AC}"/>
              </a:ext>
            </a:extLst>
          </p:cNvPr>
          <p:cNvPicPr>
            <a:picLocks noChangeAspect="1"/>
          </p:cNvPicPr>
          <p:nvPr/>
        </p:nvPicPr>
        <p:blipFill>
          <a:blip r:embed="rId4"/>
          <a:stretch>
            <a:fillRect/>
          </a:stretch>
        </p:blipFill>
        <p:spPr>
          <a:xfrm rot="660000">
            <a:off x="5770718" y="7082140"/>
            <a:ext cx="879604" cy="11770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A book cover with a colorful balloon&#10;&#10;AI-generated content may be incorrect.">
            <a:extLst>
              <a:ext uri="{FF2B5EF4-FFF2-40B4-BE49-F238E27FC236}">
                <a16:creationId xmlns:a16="http://schemas.microsoft.com/office/drawing/2014/main" id="{0F79DAAE-A68F-85E5-A8E9-BD3AAA727C16}"/>
              </a:ext>
            </a:extLst>
          </p:cNvPr>
          <p:cNvPicPr>
            <a:picLocks noChangeAspect="1"/>
          </p:cNvPicPr>
          <p:nvPr/>
        </p:nvPicPr>
        <p:blipFill>
          <a:blip r:embed="rId5"/>
          <a:stretch>
            <a:fillRect/>
          </a:stretch>
        </p:blipFill>
        <p:spPr>
          <a:xfrm rot="-780000">
            <a:off x="4940635" y="7255552"/>
            <a:ext cx="937305" cy="12892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40309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FA0B0A-079A-46DF-D8DB-46A1D376F8AC}"/>
              </a:ext>
            </a:extLst>
          </p:cNvPr>
          <p:cNvSpPr>
            <a:spLocks noGrp="1"/>
          </p:cNvSpPr>
          <p:nvPr>
            <p:ph type="ftr" sz="quarter" idx="11"/>
          </p:nvPr>
        </p:nvSpPr>
        <p:spPr/>
        <p:txBody>
          <a:bodyPr/>
          <a:lstStyle/>
          <a:p>
            <a:endParaRPr lang="en-GB"/>
          </a:p>
        </p:txBody>
      </p:sp>
      <p:sp>
        <p:nvSpPr>
          <p:cNvPr id="3" name="Slide Number Placeholder 2">
            <a:extLst>
              <a:ext uri="{FF2B5EF4-FFF2-40B4-BE49-F238E27FC236}">
                <a16:creationId xmlns:a16="http://schemas.microsoft.com/office/drawing/2014/main" id="{B44AA7B0-26C3-ADEA-CDF2-F9FC0FCD3786}"/>
              </a:ext>
            </a:extLst>
          </p:cNvPr>
          <p:cNvSpPr>
            <a:spLocks noGrp="1"/>
          </p:cNvSpPr>
          <p:nvPr>
            <p:ph type="sldNum" sz="quarter" idx="12"/>
          </p:nvPr>
        </p:nvSpPr>
        <p:spPr/>
        <p:txBody>
          <a:bodyPr/>
          <a:lstStyle/>
          <a:p>
            <a:fld id="{E0FE0E4B-1280-4D17-A395-AD5F94DD8D13}" type="slidenum">
              <a:rPr lang="en-GB" smtClean="0"/>
              <a:t>5</a:t>
            </a:fld>
            <a:endParaRPr lang="en-GB"/>
          </a:p>
        </p:txBody>
      </p:sp>
      <p:sp>
        <p:nvSpPr>
          <p:cNvPr id="4" name="TextBox 3">
            <a:extLst>
              <a:ext uri="{FF2B5EF4-FFF2-40B4-BE49-F238E27FC236}">
                <a16:creationId xmlns:a16="http://schemas.microsoft.com/office/drawing/2014/main" id="{635C7067-6071-5826-5C36-9D5D9DEB6B35}"/>
              </a:ext>
            </a:extLst>
          </p:cNvPr>
          <p:cNvSpPr txBox="1"/>
          <p:nvPr/>
        </p:nvSpPr>
        <p:spPr>
          <a:xfrm>
            <a:off x="1210" y="146352"/>
            <a:ext cx="6589485" cy="86915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t>WHAT TO EXPECT FROM A-LEVEL PHILOSOPHY</a:t>
            </a:r>
          </a:p>
          <a:p>
            <a:pPr>
              <a:lnSpc>
                <a:spcPct val="150000"/>
              </a:lnSpc>
            </a:pPr>
            <a:r>
              <a:rPr lang="en-US" sz="1100"/>
              <a:t>📚 </a:t>
            </a:r>
            <a:r>
              <a:rPr lang="en-US" sz="1100" b="1"/>
              <a:t>Regular Reading and Thinking</a:t>
            </a:r>
            <a:br>
              <a:rPr lang="en-US" sz="1100"/>
            </a:br>
            <a:r>
              <a:rPr lang="en-US" sz="1100"/>
              <a:t>Philosophy isn’t just about learning what others have said — it’s about thinking for yourself. You’ll regularly read original philosophical texts and carefully constructed arguments from thinkers like Descartes, Mill, Plato, Kant, and more.</a:t>
            </a:r>
            <a:endParaRPr lang="en-US" sz="1100">
              <a:ea typeface="Calibri"/>
              <a:cs typeface="Calibri"/>
            </a:endParaRPr>
          </a:p>
          <a:p>
            <a:pPr>
              <a:lnSpc>
                <a:spcPct val="150000"/>
              </a:lnSpc>
            </a:pPr>
            <a:endParaRPr lang="en-US" sz="1100">
              <a:ea typeface="Calibri"/>
              <a:cs typeface="Calibri"/>
            </a:endParaRPr>
          </a:p>
          <a:p>
            <a:pPr>
              <a:lnSpc>
                <a:spcPct val="150000"/>
              </a:lnSpc>
            </a:pPr>
            <a:r>
              <a:rPr lang="en-US" sz="1100"/>
              <a:t>✨ </a:t>
            </a:r>
            <a:r>
              <a:rPr lang="en-US" sz="1100" b="1"/>
              <a:t>Top tip:</a:t>
            </a:r>
            <a:r>
              <a:rPr lang="en-US" sz="1100"/>
              <a:t> Keep a reading journal or ‘thought log’ where you reflect on key ideas and your responses to them.</a:t>
            </a:r>
            <a:endParaRPr lang="en-US" sz="1100">
              <a:ea typeface="Calibri"/>
              <a:cs typeface="Calibri"/>
            </a:endParaRPr>
          </a:p>
          <a:p>
            <a:pPr>
              <a:lnSpc>
                <a:spcPct val="150000"/>
              </a:lnSpc>
            </a:pPr>
            <a:endParaRPr lang="en-US" sz="1100">
              <a:ea typeface="Calibri"/>
              <a:cs typeface="Calibri"/>
            </a:endParaRPr>
          </a:p>
          <a:p>
            <a:pPr>
              <a:lnSpc>
                <a:spcPct val="150000"/>
              </a:lnSpc>
            </a:pPr>
            <a:r>
              <a:rPr lang="en-US" sz="1100"/>
              <a:t>📝 </a:t>
            </a:r>
            <a:r>
              <a:rPr lang="en-US" sz="1100" b="1"/>
              <a:t>Note-Taking and </a:t>
            </a:r>
            <a:r>
              <a:rPr lang="en-US" sz="1100" b="1" err="1"/>
              <a:t>Organisation</a:t>
            </a:r>
            <a:br>
              <a:rPr lang="en-US" sz="1100"/>
            </a:br>
            <a:r>
              <a:rPr lang="en-US" sz="1100"/>
              <a:t>You’ll be expected to take clear, structured notes that help you understand and remember complex ideas. You’ll </a:t>
            </a:r>
            <a:r>
              <a:rPr lang="en-US" sz="1100" err="1"/>
              <a:t>organise</a:t>
            </a:r>
            <a:r>
              <a:rPr lang="en-US" sz="1100"/>
              <a:t> your folders by topic and keep key definitions, arguments, and objections clearly laid out.  Your teacher will guide you in developing a note-taking style that works for you.</a:t>
            </a:r>
            <a:endParaRPr lang="en-US" sz="1100">
              <a:ea typeface="Calibri"/>
              <a:cs typeface="Calibri"/>
            </a:endParaRPr>
          </a:p>
          <a:p>
            <a:pPr>
              <a:lnSpc>
                <a:spcPct val="150000"/>
              </a:lnSpc>
            </a:pPr>
            <a:endParaRPr lang="en-US" sz="1100">
              <a:ea typeface="Calibri"/>
              <a:cs typeface="Calibri"/>
            </a:endParaRPr>
          </a:p>
          <a:p>
            <a:pPr>
              <a:lnSpc>
                <a:spcPct val="150000"/>
              </a:lnSpc>
            </a:pPr>
            <a:r>
              <a:rPr lang="en-US" sz="1100"/>
              <a:t>✍️ </a:t>
            </a:r>
            <a:r>
              <a:rPr lang="en-US" sz="1100" b="1"/>
              <a:t>Essay Writing</a:t>
            </a:r>
            <a:br>
              <a:rPr lang="en-US" sz="1100"/>
            </a:br>
            <a:r>
              <a:rPr lang="en-US" sz="1100"/>
              <a:t>Philosophy is assessed entirely by written exams, so developing confident and clear writing is crucial. You’ll </a:t>
            </a:r>
            <a:r>
              <a:rPr lang="en-US" sz="1100" err="1"/>
              <a:t>practise</a:t>
            </a:r>
            <a:r>
              <a:rPr lang="en-US" sz="1100"/>
              <a:t>:</a:t>
            </a:r>
            <a:endParaRPr lang="en-US" sz="1100">
              <a:ea typeface="Calibri"/>
              <a:cs typeface="Calibri"/>
            </a:endParaRPr>
          </a:p>
          <a:p>
            <a:pPr marL="228600" indent="-228600">
              <a:lnSpc>
                <a:spcPct val="150000"/>
              </a:lnSpc>
              <a:buFont typeface=""/>
              <a:buChar char="•"/>
            </a:pPr>
            <a:r>
              <a:rPr lang="en-US" sz="1100"/>
              <a:t>Planning and structuring essays</a:t>
            </a:r>
            <a:endParaRPr lang="en-US" sz="1100">
              <a:ea typeface="Calibri"/>
              <a:cs typeface="Calibri"/>
            </a:endParaRPr>
          </a:p>
          <a:p>
            <a:pPr marL="228600" indent="-228600">
              <a:lnSpc>
                <a:spcPct val="150000"/>
              </a:lnSpc>
              <a:buFont typeface=""/>
              <a:buChar char="•"/>
            </a:pPr>
            <a:r>
              <a:rPr lang="en-US" sz="1100"/>
              <a:t>Using technical language accurately</a:t>
            </a:r>
            <a:endParaRPr lang="en-US" sz="1100">
              <a:ea typeface="Calibri"/>
              <a:cs typeface="Calibri"/>
            </a:endParaRPr>
          </a:p>
          <a:p>
            <a:pPr marL="228600" indent="-228600">
              <a:lnSpc>
                <a:spcPct val="150000"/>
              </a:lnSpc>
              <a:buFont typeface=""/>
              <a:buChar char="•"/>
            </a:pPr>
            <a:r>
              <a:rPr lang="en-US" sz="1100" err="1"/>
              <a:t>Analysing</a:t>
            </a:r>
            <a:r>
              <a:rPr lang="en-US" sz="1100"/>
              <a:t> and evaluating arguments</a:t>
            </a:r>
            <a:endParaRPr lang="en-US" sz="1100">
              <a:ea typeface="Calibri"/>
              <a:cs typeface="Calibri"/>
            </a:endParaRPr>
          </a:p>
          <a:p>
            <a:pPr marL="228600" indent="-228600">
              <a:lnSpc>
                <a:spcPct val="150000"/>
              </a:lnSpc>
              <a:buFont typeface=""/>
              <a:buChar char="•"/>
            </a:pPr>
            <a:r>
              <a:rPr lang="en-US" sz="1100"/>
              <a:t>Reaching clear, reasoned judgements</a:t>
            </a:r>
            <a:endParaRPr lang="en-US" sz="1100">
              <a:ea typeface="Calibri"/>
              <a:cs typeface="Calibri"/>
            </a:endParaRPr>
          </a:p>
          <a:p>
            <a:pPr>
              <a:lnSpc>
                <a:spcPct val="150000"/>
              </a:lnSpc>
            </a:pPr>
            <a:r>
              <a:rPr lang="en-US" sz="1100"/>
              <a:t>You’ll get regular feedback to help improve your clarity, depth, and logical structure.</a:t>
            </a:r>
            <a:endParaRPr lang="en-US" sz="1100">
              <a:ea typeface="Calibri"/>
              <a:cs typeface="Calibri"/>
            </a:endParaRPr>
          </a:p>
          <a:p>
            <a:pPr>
              <a:lnSpc>
                <a:spcPct val="150000"/>
              </a:lnSpc>
            </a:pPr>
            <a:endParaRPr lang="en-US" sz="1100">
              <a:ea typeface="Calibri"/>
              <a:cs typeface="Calibri"/>
            </a:endParaRPr>
          </a:p>
          <a:p>
            <a:pPr>
              <a:lnSpc>
                <a:spcPct val="150000"/>
              </a:lnSpc>
            </a:pPr>
            <a:r>
              <a:rPr lang="en-US" sz="1100"/>
              <a:t>🗣️ </a:t>
            </a:r>
            <a:r>
              <a:rPr lang="en-US" sz="1100" b="1"/>
              <a:t>Discussion and Debate</a:t>
            </a:r>
            <a:br>
              <a:rPr lang="en-US" sz="1100"/>
            </a:br>
            <a:r>
              <a:rPr lang="en-US" sz="1100"/>
              <a:t>Class discussion is a big part of philosophy. You’ll be encouraged to explore questions like </a:t>
            </a:r>
            <a:r>
              <a:rPr lang="en-US" sz="1100" i="1"/>
              <a:t>What can we know?</a:t>
            </a:r>
            <a:r>
              <a:rPr lang="en-US" sz="1100"/>
              <a:t>, </a:t>
            </a:r>
            <a:r>
              <a:rPr lang="en-US" sz="1100" i="1"/>
              <a:t>What is the mind?</a:t>
            </a:r>
            <a:r>
              <a:rPr lang="en-US" sz="1100"/>
              <a:t>, or </a:t>
            </a:r>
            <a:r>
              <a:rPr lang="en-US" sz="1100" i="1"/>
              <a:t>Is morality objective?</a:t>
            </a:r>
            <a:r>
              <a:rPr lang="en-US" sz="1100"/>
              <a:t> with your peers.</a:t>
            </a:r>
            <a:endParaRPr lang="en-US" sz="1100">
              <a:ea typeface="Calibri"/>
              <a:cs typeface="Calibri"/>
            </a:endParaRPr>
          </a:p>
          <a:p>
            <a:pPr>
              <a:lnSpc>
                <a:spcPct val="150000"/>
              </a:lnSpc>
            </a:pPr>
            <a:r>
              <a:rPr lang="en-US" sz="1100"/>
              <a:t>You don’t need to be the loudest voice — but you do need to be willing to listen, reflect, and contribute thoughtfully. Being open to challenge (and respectfully challenging others) is key to developing your thinking.</a:t>
            </a:r>
            <a:endParaRPr lang="en-US" sz="1100">
              <a:ea typeface="Calibri"/>
              <a:cs typeface="Calibri"/>
            </a:endParaRPr>
          </a:p>
          <a:p>
            <a:pPr>
              <a:lnSpc>
                <a:spcPct val="150000"/>
              </a:lnSpc>
            </a:pPr>
            <a:endParaRPr lang="en-US" sz="1100"/>
          </a:p>
          <a:p>
            <a:pPr>
              <a:lnSpc>
                <a:spcPct val="150000"/>
              </a:lnSpc>
            </a:pPr>
            <a:r>
              <a:rPr lang="en-US" sz="1100"/>
              <a:t>🧠 </a:t>
            </a:r>
            <a:r>
              <a:rPr lang="en-US" sz="1100" b="1"/>
              <a:t>Independent Thinking</a:t>
            </a:r>
            <a:br>
              <a:rPr lang="en-US" sz="1100"/>
            </a:br>
            <a:r>
              <a:rPr lang="en-US" sz="1100"/>
              <a:t>Philosophy encourages you to think for yourself. You’ll be weighing up competing arguments, spotting hidden assumptions, and forming your own conclusions — all based on careful reasoning.</a:t>
            </a:r>
            <a:endParaRPr lang="en-US" sz="1100">
              <a:ea typeface="Calibri"/>
              <a:cs typeface="Calibri"/>
            </a:endParaRPr>
          </a:p>
          <a:p>
            <a:pPr>
              <a:lnSpc>
                <a:spcPct val="150000"/>
              </a:lnSpc>
            </a:pPr>
            <a:r>
              <a:rPr lang="en-US" sz="1100"/>
              <a:t>You’ll learn to ask deep and difficult questions, and also how to </a:t>
            </a:r>
            <a:r>
              <a:rPr lang="en-US" sz="1100" err="1"/>
              <a:t>recognise</a:t>
            </a:r>
            <a:r>
              <a:rPr lang="en-US" sz="1100"/>
              <a:t> what makes an answer strong, weak, or flawed. Over time, you’ll gain the confidence to defend your own views with clarity and precision.</a:t>
            </a:r>
            <a:endParaRPr lang="en-US" sz="1100">
              <a:ea typeface="Calibri"/>
              <a:cs typeface="Calibri"/>
            </a:endParaRPr>
          </a:p>
          <a:p>
            <a:pPr>
              <a:lnSpc>
                <a:spcPct val="150000"/>
              </a:lnSpc>
            </a:pPr>
            <a:endParaRPr lang="en-US" sz="1100" b="1">
              <a:ea typeface="Calibri"/>
              <a:cs typeface="Calibri"/>
            </a:endParaRPr>
          </a:p>
        </p:txBody>
      </p:sp>
    </p:spTree>
    <p:extLst>
      <p:ext uri="{BB962C8B-B14F-4D97-AF65-F5344CB8AC3E}">
        <p14:creationId xmlns:p14="http://schemas.microsoft.com/office/powerpoint/2010/main" val="3321478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EE0216E-E497-AB9D-1AA7-6235851EBDE8}"/>
              </a:ext>
            </a:extLst>
          </p:cNvPr>
          <p:cNvSpPr>
            <a:spLocks noGrp="1"/>
          </p:cNvSpPr>
          <p:nvPr>
            <p:ph type="ftr" sz="quarter" idx="11"/>
          </p:nvPr>
        </p:nvSpPr>
        <p:spPr/>
        <p:txBody>
          <a:bodyPr/>
          <a:lstStyle/>
          <a:p>
            <a:endParaRPr lang="en-GB"/>
          </a:p>
        </p:txBody>
      </p:sp>
      <p:sp>
        <p:nvSpPr>
          <p:cNvPr id="3" name="Slide Number Placeholder 2">
            <a:extLst>
              <a:ext uri="{FF2B5EF4-FFF2-40B4-BE49-F238E27FC236}">
                <a16:creationId xmlns:a16="http://schemas.microsoft.com/office/drawing/2014/main" id="{F1D198CD-E606-7BD5-C66B-B38A454F1965}"/>
              </a:ext>
            </a:extLst>
          </p:cNvPr>
          <p:cNvSpPr>
            <a:spLocks noGrp="1"/>
          </p:cNvSpPr>
          <p:nvPr>
            <p:ph type="sldNum" sz="quarter" idx="12"/>
          </p:nvPr>
        </p:nvSpPr>
        <p:spPr/>
        <p:txBody>
          <a:bodyPr/>
          <a:lstStyle/>
          <a:p>
            <a:fld id="{E0FE0E4B-1280-4D17-A395-AD5F94DD8D13}" type="slidenum">
              <a:rPr lang="en-GB" smtClean="0"/>
              <a:t>6</a:t>
            </a:fld>
            <a:endParaRPr lang="en-GB"/>
          </a:p>
        </p:txBody>
      </p:sp>
      <p:sp>
        <p:nvSpPr>
          <p:cNvPr id="4" name="TextBox 3">
            <a:extLst>
              <a:ext uri="{FF2B5EF4-FFF2-40B4-BE49-F238E27FC236}">
                <a16:creationId xmlns:a16="http://schemas.microsoft.com/office/drawing/2014/main" id="{546780D4-E33E-C1BA-EECE-0AC4B5D00A72}"/>
              </a:ext>
            </a:extLst>
          </p:cNvPr>
          <p:cNvSpPr txBox="1"/>
          <p:nvPr/>
        </p:nvSpPr>
        <p:spPr>
          <a:xfrm>
            <a:off x="122162" y="194733"/>
            <a:ext cx="6589485" cy="86792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1600" b="1"/>
              <a:t>SUMMER PREPARATION TASKS</a:t>
            </a:r>
            <a:endParaRPr lang="en-US"/>
          </a:p>
          <a:p>
            <a:pPr>
              <a:lnSpc>
                <a:spcPct val="150000"/>
              </a:lnSpc>
            </a:pPr>
            <a:r>
              <a:rPr lang="en-US" sz="1200">
                <a:ea typeface="Calibri"/>
                <a:cs typeface="Calibri"/>
              </a:rPr>
              <a:t>These tasks are designed to give everyone a shared foundation in the course.</a:t>
            </a:r>
          </a:p>
          <a:p>
            <a:pPr>
              <a:lnSpc>
                <a:spcPct val="150000"/>
              </a:lnSpc>
            </a:pPr>
            <a:endParaRPr lang="en-US" sz="1200">
              <a:ea typeface="Calibri"/>
              <a:cs typeface="Calibri"/>
            </a:endParaRPr>
          </a:p>
          <a:p>
            <a:pPr>
              <a:lnSpc>
                <a:spcPct val="150000"/>
              </a:lnSpc>
            </a:pPr>
            <a:r>
              <a:rPr lang="en-US" sz="1200" b="1">
                <a:ea typeface="Calibri"/>
                <a:cs typeface="Calibri"/>
              </a:rPr>
              <a:t>TASK 1 : WHAT IS PHILOSOPHY?</a:t>
            </a:r>
          </a:p>
          <a:p>
            <a:pPr marL="171450" indent="-171450">
              <a:lnSpc>
                <a:spcPct val="150000"/>
              </a:lnSpc>
              <a:buFont typeface="Arial"/>
              <a:buChar char="•"/>
            </a:pPr>
            <a:r>
              <a:rPr lang="en-US" sz="1200">
                <a:ea typeface="Calibri"/>
                <a:cs typeface="Calibri"/>
              </a:rPr>
              <a:t>Read the Philosophy Now Article  on </a:t>
            </a:r>
            <a:r>
              <a:rPr lang="en-US" sz="1200" err="1">
                <a:ea typeface="Calibri"/>
                <a:cs typeface="Calibri"/>
              </a:rPr>
              <a:t>pg</a:t>
            </a:r>
            <a:r>
              <a:rPr lang="en-US" sz="1200">
                <a:ea typeface="Calibri"/>
                <a:cs typeface="Calibri"/>
              </a:rPr>
              <a:t> 7-12 of this booklet.</a:t>
            </a:r>
          </a:p>
          <a:p>
            <a:pPr marL="171450" indent="-171450">
              <a:lnSpc>
                <a:spcPct val="150000"/>
              </a:lnSpc>
              <a:buFont typeface="Arial"/>
              <a:buChar char="•"/>
            </a:pPr>
            <a:r>
              <a:rPr lang="en-US" sz="1200">
                <a:ea typeface="Calibri"/>
                <a:cs typeface="Calibri"/>
              </a:rPr>
              <a:t>Highlight the sections of the responses that you think best answer the question 'What is philosophy?'</a:t>
            </a:r>
          </a:p>
          <a:p>
            <a:pPr marL="171450" indent="-171450">
              <a:lnSpc>
                <a:spcPct val="150000"/>
              </a:lnSpc>
              <a:buFont typeface="Arial"/>
              <a:buChar char="•"/>
            </a:pPr>
            <a:r>
              <a:rPr lang="en-US" sz="1200">
                <a:ea typeface="Calibri"/>
                <a:cs typeface="Calibri"/>
              </a:rPr>
              <a:t>Write your own short paragraph (200 words) answering the question : What is Philosophy?  in the space below.</a:t>
            </a:r>
          </a:p>
          <a:p>
            <a:pPr marL="171450" indent="-171450">
              <a:lnSpc>
                <a:spcPct val="150000"/>
              </a:lnSpc>
              <a:buFont typeface="Arial"/>
              <a:buChar char="•"/>
            </a:pPr>
            <a:endParaRPr lang="en-US" sz="1200">
              <a:ea typeface="Calibri"/>
              <a:cs typeface="Calibri"/>
            </a:endParaRPr>
          </a:p>
          <a:p>
            <a:pPr marL="171450" indent="-171450">
              <a:lnSpc>
                <a:spcPct val="150000"/>
              </a:lnSpc>
              <a:buFont typeface="Arial"/>
              <a:buChar char="•"/>
            </a:pPr>
            <a:endParaRPr lang="en-US" sz="1200">
              <a:ea typeface="Calibri"/>
              <a:cs typeface="Calibri"/>
            </a:endParaRPr>
          </a:p>
          <a:p>
            <a:pPr>
              <a:lnSpc>
                <a:spcPct val="150000"/>
              </a:lnSpc>
            </a:pPr>
            <a:r>
              <a:rPr lang="en-US" sz="1200">
                <a:ea typeface="Calibri"/>
                <a:cs typeface="Calibri"/>
              </a:rPr>
              <a:t>What is Philosophy?</a:t>
            </a:r>
          </a:p>
          <a:p>
            <a:pPr>
              <a:lnSpc>
                <a:spcPct val="150000"/>
              </a:lnSpc>
            </a:pPr>
            <a:r>
              <a:rPr lang="en-US" sz="1200">
                <a:ea typeface="Calibri"/>
                <a:cs typeface="Calibri"/>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171450" indent="-171450">
              <a:buFont typeface="Arial"/>
              <a:buChar char="•"/>
            </a:pPr>
            <a:endParaRPr lang="en-US" sz="1200">
              <a:ea typeface="Calibri"/>
              <a:cs typeface="Calibri"/>
            </a:endParaRPr>
          </a:p>
        </p:txBody>
      </p:sp>
    </p:spTree>
    <p:extLst>
      <p:ext uri="{BB962C8B-B14F-4D97-AF65-F5344CB8AC3E}">
        <p14:creationId xmlns:p14="http://schemas.microsoft.com/office/powerpoint/2010/main" val="71607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06A00DD-5541-DF26-DF1A-B3676D30F2E7}"/>
              </a:ext>
            </a:extLst>
          </p:cNvPr>
          <p:cNvSpPr>
            <a:spLocks noGrp="1"/>
          </p:cNvSpPr>
          <p:nvPr>
            <p:ph type="ftr" sz="quarter" idx="11"/>
          </p:nvPr>
        </p:nvSpPr>
        <p:spPr/>
        <p:txBody>
          <a:bodyPr/>
          <a:lstStyle/>
          <a:p>
            <a:endParaRPr lang="en-GB"/>
          </a:p>
        </p:txBody>
      </p:sp>
      <p:sp>
        <p:nvSpPr>
          <p:cNvPr id="3" name="Slide Number Placeholder 2">
            <a:extLst>
              <a:ext uri="{FF2B5EF4-FFF2-40B4-BE49-F238E27FC236}">
                <a16:creationId xmlns:a16="http://schemas.microsoft.com/office/drawing/2014/main" id="{DABC7F58-A77D-084D-3D30-B5A0CA4F03D5}"/>
              </a:ext>
            </a:extLst>
          </p:cNvPr>
          <p:cNvSpPr>
            <a:spLocks noGrp="1"/>
          </p:cNvSpPr>
          <p:nvPr>
            <p:ph type="sldNum" sz="quarter" idx="12"/>
          </p:nvPr>
        </p:nvSpPr>
        <p:spPr/>
        <p:txBody>
          <a:bodyPr/>
          <a:lstStyle/>
          <a:p>
            <a:fld id="{E0FE0E4B-1280-4D17-A395-AD5F94DD8D13}" type="slidenum">
              <a:rPr lang="en-GB" smtClean="0"/>
              <a:t>7</a:t>
            </a:fld>
            <a:endParaRPr lang="en-GB"/>
          </a:p>
        </p:txBody>
      </p:sp>
      <p:pic>
        <p:nvPicPr>
          <p:cNvPr id="4" name="Picture 3" descr="A white text on a white background&#10;&#10;AI-generated content may be incorrect.">
            <a:extLst>
              <a:ext uri="{FF2B5EF4-FFF2-40B4-BE49-F238E27FC236}">
                <a16:creationId xmlns:a16="http://schemas.microsoft.com/office/drawing/2014/main" id="{9FC9D155-828E-49CB-5F8D-E36707A0FA89}"/>
              </a:ext>
            </a:extLst>
          </p:cNvPr>
          <p:cNvPicPr>
            <a:picLocks noChangeAspect="1"/>
          </p:cNvPicPr>
          <p:nvPr/>
        </p:nvPicPr>
        <p:blipFill>
          <a:blip r:embed="rId2"/>
          <a:stretch>
            <a:fillRect/>
          </a:stretch>
        </p:blipFill>
        <p:spPr>
          <a:xfrm>
            <a:off x="202747" y="-4308"/>
            <a:ext cx="6416220" cy="8983284"/>
          </a:xfrm>
          <a:prstGeom prst="rect">
            <a:avLst/>
          </a:prstGeom>
        </p:spPr>
      </p:pic>
    </p:spTree>
    <p:extLst>
      <p:ext uri="{BB962C8B-B14F-4D97-AF65-F5344CB8AC3E}">
        <p14:creationId xmlns:p14="http://schemas.microsoft.com/office/powerpoint/2010/main" val="482500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EAC0EC6-443F-C59F-1844-358F66557BE9}"/>
              </a:ext>
            </a:extLst>
          </p:cNvPr>
          <p:cNvSpPr>
            <a:spLocks noGrp="1"/>
          </p:cNvSpPr>
          <p:nvPr>
            <p:ph type="ftr" sz="quarter" idx="11"/>
          </p:nvPr>
        </p:nvSpPr>
        <p:spPr/>
        <p:txBody>
          <a:bodyPr/>
          <a:lstStyle/>
          <a:p>
            <a:endParaRPr lang="en-GB"/>
          </a:p>
        </p:txBody>
      </p:sp>
      <p:sp>
        <p:nvSpPr>
          <p:cNvPr id="3" name="Slide Number Placeholder 2">
            <a:extLst>
              <a:ext uri="{FF2B5EF4-FFF2-40B4-BE49-F238E27FC236}">
                <a16:creationId xmlns:a16="http://schemas.microsoft.com/office/drawing/2014/main" id="{080F57C6-7FC9-E620-AA45-89ADF1F94CA4}"/>
              </a:ext>
            </a:extLst>
          </p:cNvPr>
          <p:cNvSpPr>
            <a:spLocks noGrp="1"/>
          </p:cNvSpPr>
          <p:nvPr>
            <p:ph type="sldNum" sz="quarter" idx="12"/>
          </p:nvPr>
        </p:nvSpPr>
        <p:spPr/>
        <p:txBody>
          <a:bodyPr/>
          <a:lstStyle/>
          <a:p>
            <a:fld id="{E0FE0E4B-1280-4D17-A395-AD5F94DD8D13}" type="slidenum">
              <a:rPr lang="en-GB" smtClean="0"/>
              <a:t>8</a:t>
            </a:fld>
            <a:endParaRPr lang="en-GB"/>
          </a:p>
        </p:txBody>
      </p:sp>
      <p:pic>
        <p:nvPicPr>
          <p:cNvPr id="4" name="Picture 3" descr="A close up of a document&#10;&#10;AI-generated content may be incorrect.">
            <a:extLst>
              <a:ext uri="{FF2B5EF4-FFF2-40B4-BE49-F238E27FC236}">
                <a16:creationId xmlns:a16="http://schemas.microsoft.com/office/drawing/2014/main" id="{0C7BCC01-D253-9335-2C68-ABB6D1FD343A}"/>
              </a:ext>
            </a:extLst>
          </p:cNvPr>
          <p:cNvPicPr>
            <a:picLocks noChangeAspect="1"/>
          </p:cNvPicPr>
          <p:nvPr/>
        </p:nvPicPr>
        <p:blipFill>
          <a:blip r:embed="rId2"/>
          <a:stretch>
            <a:fillRect/>
          </a:stretch>
        </p:blipFill>
        <p:spPr>
          <a:xfrm>
            <a:off x="236085" y="2647"/>
            <a:ext cx="6373736" cy="9126612"/>
          </a:xfrm>
          <a:prstGeom prst="rect">
            <a:avLst/>
          </a:prstGeom>
        </p:spPr>
      </p:pic>
    </p:spTree>
    <p:extLst>
      <p:ext uri="{BB962C8B-B14F-4D97-AF65-F5344CB8AC3E}">
        <p14:creationId xmlns:p14="http://schemas.microsoft.com/office/powerpoint/2010/main" val="3779530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4F6A843-F3A2-6648-99BB-2B2CAFFC64E3}"/>
              </a:ext>
            </a:extLst>
          </p:cNvPr>
          <p:cNvSpPr>
            <a:spLocks noGrp="1"/>
          </p:cNvSpPr>
          <p:nvPr>
            <p:ph type="ftr" sz="quarter" idx="11"/>
          </p:nvPr>
        </p:nvSpPr>
        <p:spPr/>
        <p:txBody>
          <a:bodyPr/>
          <a:lstStyle/>
          <a:p>
            <a:endParaRPr lang="en-GB"/>
          </a:p>
        </p:txBody>
      </p:sp>
      <p:sp>
        <p:nvSpPr>
          <p:cNvPr id="3" name="Slide Number Placeholder 2">
            <a:extLst>
              <a:ext uri="{FF2B5EF4-FFF2-40B4-BE49-F238E27FC236}">
                <a16:creationId xmlns:a16="http://schemas.microsoft.com/office/drawing/2014/main" id="{B2485FE2-7F0E-2462-10DA-31BEF5051A7F}"/>
              </a:ext>
            </a:extLst>
          </p:cNvPr>
          <p:cNvSpPr>
            <a:spLocks noGrp="1"/>
          </p:cNvSpPr>
          <p:nvPr>
            <p:ph type="sldNum" sz="quarter" idx="12"/>
          </p:nvPr>
        </p:nvSpPr>
        <p:spPr/>
        <p:txBody>
          <a:bodyPr/>
          <a:lstStyle/>
          <a:p>
            <a:fld id="{E0FE0E4B-1280-4D17-A395-AD5F94DD8D13}" type="slidenum">
              <a:rPr lang="en-GB" smtClean="0"/>
              <a:t>9</a:t>
            </a:fld>
            <a:endParaRPr lang="en-GB"/>
          </a:p>
        </p:txBody>
      </p:sp>
      <p:pic>
        <p:nvPicPr>
          <p:cNvPr id="4" name="Picture 3" descr="A page of a paper&#10;&#10;AI-generated content may be incorrect.">
            <a:extLst>
              <a:ext uri="{FF2B5EF4-FFF2-40B4-BE49-F238E27FC236}">
                <a16:creationId xmlns:a16="http://schemas.microsoft.com/office/drawing/2014/main" id="{6B518648-B4AF-5CE2-DCD2-75112902A381}"/>
              </a:ext>
            </a:extLst>
          </p:cNvPr>
          <p:cNvPicPr>
            <a:picLocks noChangeAspect="1"/>
          </p:cNvPicPr>
          <p:nvPr/>
        </p:nvPicPr>
        <p:blipFill>
          <a:blip r:embed="rId2"/>
          <a:stretch>
            <a:fillRect/>
          </a:stretch>
        </p:blipFill>
        <p:spPr>
          <a:xfrm>
            <a:off x="288170" y="180068"/>
            <a:ext cx="6196994" cy="8771768"/>
          </a:xfrm>
          <a:prstGeom prst="rect">
            <a:avLst/>
          </a:prstGeom>
        </p:spPr>
      </p:pic>
    </p:spTree>
    <p:extLst>
      <p:ext uri="{BB962C8B-B14F-4D97-AF65-F5344CB8AC3E}">
        <p14:creationId xmlns:p14="http://schemas.microsoft.com/office/powerpoint/2010/main" val="626019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38F134825D4A54693DB3AA8C4E41EBC" ma:contentTypeVersion="25" ma:contentTypeDescription="Create a new document." ma:contentTypeScope="" ma:versionID="60382d54b5bc3df291fb03490d5df2c1">
  <xsd:schema xmlns:xsd="http://www.w3.org/2001/XMLSchema" xmlns:xs="http://www.w3.org/2001/XMLSchema" xmlns:p="http://schemas.microsoft.com/office/2006/metadata/properties" xmlns:ns2="3a2ad050-3c60-42b7-a2ae-5288fc534a37" xmlns:ns3="b26a1134-8e7b-43e4-abc0-9133c44f8f68" targetNamespace="http://schemas.microsoft.com/office/2006/metadata/properties" ma:root="true" ma:fieldsID="a02746516604c7f0fed23b396aa3ab3a" ns2:_="" ns3:_="">
    <xsd:import namespace="3a2ad050-3c60-42b7-a2ae-5288fc534a37"/>
    <xsd:import namespace="b26a1134-8e7b-43e4-abc0-9133c44f8f68"/>
    <xsd:element name="properties">
      <xsd:complexType>
        <xsd:sequence>
          <xsd:element name="documentManagement">
            <xsd:complexType>
              <xsd:all>
                <xsd:element ref="ns2:eaee99a3b65741ec86433ec881e2607b" minOccurs="0"/>
                <xsd:element ref="ns2:TaxCatchAll" minOccurs="0"/>
                <xsd:element ref="ns2:l5bca6976c3f46b4b72ac5f892968213" minOccurs="0"/>
                <xsd:element ref="ns2:f5c6631f7d284bf8a1eb86232792c18a" minOccurs="0"/>
                <xsd:element ref="ns2:i81f589b0b304aa59ac6ce540d9ea722" minOccurs="0"/>
                <xsd:element ref="ns2:PersonalIdentificationData" minOccurs="0"/>
                <xsd:element ref="ns2:KeyStage" minOccurs="0"/>
                <xsd:element ref="ns2:Year" minOccurs="0"/>
                <xsd:element ref="ns2:Lesson" minOccurs="0"/>
                <xsd:element ref="ns2:CustomTags" minOccurs="0"/>
                <xsd:element ref="ns2:CurriculumSubject" minOccurs="0"/>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2ad050-3c60-42b7-a2ae-5288fc534a37" elementFormDefault="qualified">
    <xsd:import namespace="http://schemas.microsoft.com/office/2006/documentManagement/types"/>
    <xsd:import namespace="http://schemas.microsoft.com/office/infopath/2007/PartnerControls"/>
    <xsd:element name="eaee99a3b65741ec86433ec881e2607b" ma:index="9" nillable="true" ma:taxonomy="true" ma:internalName="eaee99a3b65741ec86433ec881e2607b" ma:taxonomyFieldName="Topic" ma:displayName="Topic" ma:fieldId="{eaee99a3-b657-41ec-8643-3ec881e2607b}" ma:sspId="59225b58-e3d2-4ce2-b8c8-b95fb5472c4f" ma:termSetId="a8c5a09f-93dc-43eb-a947-5f7308f01254"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16da183c-2164-4b47-a29e-14a7c14f4a33}" ma:internalName="TaxCatchAll" ma:showField="CatchAllData" ma:web="3a2ad050-3c60-42b7-a2ae-5288fc534a37">
      <xsd:complexType>
        <xsd:complexContent>
          <xsd:extension base="dms:MultiChoiceLookup">
            <xsd:sequence>
              <xsd:element name="Value" type="dms:Lookup" maxOccurs="unbounded" minOccurs="0" nillable="true"/>
            </xsd:sequence>
          </xsd:extension>
        </xsd:complexContent>
      </xsd:complexType>
    </xsd:element>
    <xsd:element name="l5bca6976c3f46b4b72ac5f892968213" ma:index="12" nillable="true" ma:taxonomy="true" ma:internalName="l5bca6976c3f46b4b72ac5f892968213" ma:taxonomyFieldName="Exam_x0020_Board" ma:displayName="Exam Board" ma:fieldId="{55bca697-6c3f-46b4-b72a-c5f892968213}" ma:sspId="59225b58-e3d2-4ce2-b8c8-b95fb5472c4f" ma:termSetId="7ff01458-f10a-4d8b-8ea8-0251811fd9dc" ma:anchorId="00000000-0000-0000-0000-000000000000" ma:open="false" ma:isKeyword="false">
      <xsd:complexType>
        <xsd:sequence>
          <xsd:element ref="pc:Terms" minOccurs="0" maxOccurs="1"/>
        </xsd:sequence>
      </xsd:complexType>
    </xsd:element>
    <xsd:element name="f5c6631f7d284bf8a1eb86232792c18a" ma:index="14" nillable="true" ma:taxonomy="true" ma:internalName="f5c6631f7d284bf8a1eb86232792c18a" ma:taxonomyFieldName="Week" ma:displayName="Week" ma:fieldId="{f5c6631f-7d28-4bf8-a1eb-86232792c18a}" ma:sspId="59225b58-e3d2-4ce2-b8c8-b95fb5472c4f" ma:termSetId="e6742770-d5b4-4644-98a0-94f43a02e985" ma:anchorId="00000000-0000-0000-0000-000000000000" ma:open="false" ma:isKeyword="false">
      <xsd:complexType>
        <xsd:sequence>
          <xsd:element ref="pc:Terms" minOccurs="0" maxOccurs="1"/>
        </xsd:sequence>
      </xsd:complexType>
    </xsd:element>
    <xsd:element name="i81f589b0b304aa59ac6ce540d9ea722" ma:index="16" nillable="true" ma:taxonomy="true" ma:internalName="i81f589b0b304aa59ac6ce540d9ea722" ma:taxonomyFieldName="Term" ma:displayName="Term" ma:fieldId="{281f589b-0b30-4aa5-9ac6-ce540d9ea722}" ma:sspId="59225b58-e3d2-4ce2-b8c8-b95fb5472c4f" ma:termSetId="7bb8ffaa-c7a0-4459-9259-f630ab84ca9b" ma:anchorId="00000000-0000-0000-0000-000000000000" ma:open="false" ma:isKeyword="false">
      <xsd:complexType>
        <xsd:sequence>
          <xsd:element ref="pc:Terms" minOccurs="0" maxOccurs="1"/>
        </xsd:sequence>
      </xsd:complexType>
    </xsd:element>
    <xsd:element name="PersonalIdentificationData" ma:index="17" nillable="true" ma:displayName="Personal Identification Data" ma:internalName="Personal_x0020_Identification_x0020_Data">
      <xsd:simpleType>
        <xsd:restriction base="dms:Choice">
          <xsd:enumeration value="No"/>
          <xsd:enumeration value="Yes"/>
        </xsd:restriction>
      </xsd:simpleType>
    </xsd:element>
    <xsd:element name="KeyStage" ma:index="18" nillable="true" ma:displayName="Key Stage" ma:default="KS4" ma:internalName="Key_x0020_Stage">
      <xsd:simpleType>
        <xsd:restriction base="dms:Text"/>
      </xsd:simpleType>
    </xsd:element>
    <xsd:element name="Year" ma:index="19" nillable="true" ma:displayName="Year" ma:default="Year 11" ma:internalName="Year">
      <xsd:simpleType>
        <xsd:restriction base="dms:Text"/>
      </xsd:simpleType>
    </xsd:element>
    <xsd:element name="Lesson" ma:index="20" nillable="true" ma:displayName="Lesson" ma:internalName="Lesson">
      <xsd:simpleType>
        <xsd:restriction base="dms:Text"/>
      </xsd:simpleType>
    </xsd:element>
    <xsd:element name="CustomTags" ma:index="21" nillable="true" ma:displayName="Custom Tags" ma:internalName="Custom_x0020_Tags">
      <xsd:simpleType>
        <xsd:restriction base="dms:Text"/>
      </xsd:simpleType>
    </xsd:element>
    <xsd:element name="CurriculumSubject" ma:index="22" nillable="true" ma:displayName="Curriculum Subject" ma:default="Registration Year 11" ma:internalName="Curriculum_x0020_Subject">
      <xsd:simpleType>
        <xsd:restriction base="dms:Text"/>
      </xsd:simple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6a1134-8e7b-43e4-abc0-9133c44f8f68"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DateTaken" ma:index="29" nillable="true" ma:displayName="MediaServiceDateTaken" ma:hidden="true" ma:internalName="MediaServiceDateTaken" ma:readOnly="true">
      <xsd:simpleType>
        <xsd:restriction base="dms:Text"/>
      </xsd:simpleType>
    </xsd:element>
    <xsd:element name="MediaLengthInSeconds" ma:index="30" nillable="true" ma:displayName="MediaLengthInSeconds" ma:hidden="true" ma:internalName="MediaLengthInSeconds" ma:readOnly="true">
      <xsd:simpleType>
        <xsd:restriction base="dms:Unknown"/>
      </xsd:simpleType>
    </xsd:element>
    <xsd:element name="MediaServiceObjectDetectorVersions" ma:index="31" nillable="true" ma:displayName="MediaServiceObjectDetectorVersions" ma:hidden="true" ma:indexed="true" ma:internalName="MediaServiceObjectDetectorVersions"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a2ad050-3c60-42b7-a2ae-5288fc534a37" xsi:nil="true"/>
    <i81f589b0b304aa59ac6ce540d9ea722 xmlns="3a2ad050-3c60-42b7-a2ae-5288fc534a37">
      <Terms xmlns="http://schemas.microsoft.com/office/infopath/2007/PartnerControls"/>
    </i81f589b0b304aa59ac6ce540d9ea722>
    <Year xmlns="3a2ad050-3c60-42b7-a2ae-5288fc534a37">Year 11</Year>
    <l5bca6976c3f46b4b72ac5f892968213 xmlns="3a2ad050-3c60-42b7-a2ae-5288fc534a37">
      <Terms xmlns="http://schemas.microsoft.com/office/infopath/2007/PartnerControls"/>
    </l5bca6976c3f46b4b72ac5f892968213>
    <PersonalIdentificationData xmlns="3a2ad050-3c60-42b7-a2ae-5288fc534a37" xsi:nil="true"/>
    <f5c6631f7d284bf8a1eb86232792c18a xmlns="3a2ad050-3c60-42b7-a2ae-5288fc534a37">
      <Terms xmlns="http://schemas.microsoft.com/office/infopath/2007/PartnerControls"/>
    </f5c6631f7d284bf8a1eb86232792c18a>
    <eaee99a3b65741ec86433ec881e2607b xmlns="3a2ad050-3c60-42b7-a2ae-5288fc534a37">
      <Terms xmlns="http://schemas.microsoft.com/office/infopath/2007/PartnerControls"/>
    </eaee99a3b65741ec86433ec881e2607b>
    <Lesson xmlns="3a2ad050-3c60-42b7-a2ae-5288fc534a37" xsi:nil="true"/>
    <CustomTags xmlns="3a2ad050-3c60-42b7-a2ae-5288fc534a37" xsi:nil="true"/>
    <KeyStage xmlns="3a2ad050-3c60-42b7-a2ae-5288fc534a37">KS4</KeyStage>
    <CurriculumSubject xmlns="3a2ad050-3c60-42b7-a2ae-5288fc534a37">Philosophy and Ethics</CurriculumSubject>
  </documentManagement>
</p:properties>
</file>

<file path=customXml/itemProps1.xml><?xml version="1.0" encoding="utf-8"?>
<ds:datastoreItem xmlns:ds="http://schemas.openxmlformats.org/officeDocument/2006/customXml" ds:itemID="{89F0C3FE-6E88-4E47-85E2-EE51F30AD097}">
  <ds:schemaRefs>
    <ds:schemaRef ds:uri="http://schemas.microsoft.com/sharepoint/v3/contenttype/forms"/>
  </ds:schemaRefs>
</ds:datastoreItem>
</file>

<file path=customXml/itemProps2.xml><?xml version="1.0" encoding="utf-8"?>
<ds:datastoreItem xmlns:ds="http://schemas.openxmlformats.org/officeDocument/2006/customXml" ds:itemID="{1EB0A434-9F80-449B-B58F-77C0ABF37664}"/>
</file>

<file path=customXml/itemProps3.xml><?xml version="1.0" encoding="utf-8"?>
<ds:datastoreItem xmlns:ds="http://schemas.openxmlformats.org/officeDocument/2006/customXml" ds:itemID="{7126256C-11A4-4DB2-878E-5E8B54B342DB}">
  <ds:schemaRefs>
    <ds:schemaRef ds:uri="52fca5f8-50f7-4936-a487-3fdbd7f78827"/>
    <ds:schemaRef ds:uri="b3bf8e3f-6971-47c8-a71a-8f94cebdd1aa"/>
    <ds:schemaRef ds:uri="ec2dc430-285e-40eb-8f34-b8cbcf737bb3"/>
    <ds:schemaRef ds:uri="f3be30db-1b4f-4e6f-bf12-d7c445b07f0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(4:3)</PresentationFormat>
  <Slides>28</Slides>
  <Notes>0</Notes>
  <HiddenSlides>0</HiddenSlide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 Exam board AQA (7172)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Girls' Learning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 Durrett</dc:creator>
  <cp:revision>218</cp:revision>
  <cp:lastPrinted>2024-04-18T14:02:36Z</cp:lastPrinted>
  <dcterms:created xsi:type="dcterms:W3CDTF">2020-11-18T09:40:38Z</dcterms:created>
  <dcterms:modified xsi:type="dcterms:W3CDTF">2025-06-05T15:09:15Z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0x010100638F134825D4A54693DB3AA8C4E41EBC</vt:lpwstr>
  </property>
  <property fmtid="{D5CDD505-2E9C-101B-9397-08002B2CF9AE}" pid="3" name="Staff Category">
    <vt:lpwstr/>
  </property>
  <property fmtid="{D5CDD505-2E9C-101B-9397-08002B2CF9AE}" pid="4" name="Topic">
    <vt:lpwstr/>
  </property>
  <property fmtid="{D5CDD505-2E9C-101B-9397-08002B2CF9AE}" pid="5" name="Term">
    <vt:lpwstr/>
  </property>
  <property fmtid="{D5CDD505-2E9C-101B-9397-08002B2CF9AE}" pid="6" name="Week">
    <vt:lpwstr/>
  </property>
  <property fmtid="{D5CDD505-2E9C-101B-9397-08002B2CF9AE}" pid="7" name="Exam Board">
    <vt:lpwstr/>
  </property>
  <property fmtid="{D5CDD505-2E9C-101B-9397-08002B2CF9AE}" pid="8" name="MediaServiceImageTags">
    <vt:lpwstr/>
  </property>
  <property fmtid="{D5CDD505-2E9C-101B-9397-08002B2CF9AE}" pid="9" name="Staff_x0020_Category">
    <vt:lpwstr/>
  </property>
  <property fmtid="{D5CDD505-2E9C-101B-9397-08002B2CF9AE}" pid="10" name="Exam_x0020_Board">
    <vt:lpwstr/>
  </property>
  <property fmtid="{D5CDD505-2E9C-101B-9397-08002B2CF9AE}" pid="11" name="xd_ProgID">
    <vt:lpwstr/>
  </property>
  <property fmtid="{D5CDD505-2E9C-101B-9397-08002B2CF9AE}" pid="12" name="_SourceUrl">
    <vt:lpwstr/>
  </property>
  <property fmtid="{D5CDD505-2E9C-101B-9397-08002B2CF9AE}" pid="13" name="_SharedFileIndex">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y fmtid="{D5CDD505-2E9C-101B-9397-08002B2CF9AE}" pid="18" name="Curriculum Subject">
    <vt:lpwstr>Philosophy and Ethics</vt:lpwstr>
  </property>
  <property fmtid="{D5CDD505-2E9C-101B-9397-08002B2CF9AE}" pid="19" name="xd_Signature">
    <vt:bool>false</vt:bool>
  </property>
</Properties>
</file>