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72" r:id="rId5"/>
  </p:sldMasterIdLst>
  <p:notesMasterIdLst>
    <p:notesMasterId r:id="rId20"/>
  </p:notesMasterIdLst>
  <p:sldIdLst>
    <p:sldId id="256" r:id="rId6"/>
    <p:sldId id="540" r:id="rId7"/>
    <p:sldId id="709" r:id="rId8"/>
    <p:sldId id="710" r:id="rId9"/>
    <p:sldId id="711" r:id="rId10"/>
    <p:sldId id="712" r:id="rId11"/>
    <p:sldId id="713" r:id="rId12"/>
    <p:sldId id="522" r:id="rId13"/>
    <p:sldId id="714" r:id="rId14"/>
    <p:sldId id="715" r:id="rId15"/>
    <p:sldId id="716" r:id="rId16"/>
    <p:sldId id="705" r:id="rId17"/>
    <p:sldId id="706" r:id="rId18"/>
    <p:sldId id="717" r:id="rId19"/>
  </p:sldIdLst>
  <p:sldSz cx="6858000" cy="9906000" type="A4"/>
  <p:notesSz cx="6881813" cy="100123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y williams" initials="aw" lastIdx="1" clrIdx="0">
    <p:extLst>
      <p:ext uri="{19B8F6BF-5375-455C-9EA6-DF929625EA0E}">
        <p15:presenceInfo xmlns:p15="http://schemas.microsoft.com/office/powerpoint/2012/main" userId="f79df42e8cf318e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CFBCC"/>
    <a:srgbClr val="F2C0F3"/>
    <a:srgbClr val="8EDCE2"/>
    <a:srgbClr val="EA646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91" autoAdjust="0"/>
    <p:restoredTop sz="93792" autoAdjust="0"/>
  </p:normalViewPr>
  <p:slideViewPr>
    <p:cSldViewPr snapToGrid="0" snapToObjects="1">
      <p:cViewPr varScale="1">
        <p:scale>
          <a:sx n="85" d="100"/>
          <a:sy n="85" d="100"/>
        </p:scale>
        <p:origin x="3144" y="108"/>
      </p:cViewPr>
      <p:guideLst/>
    </p:cSldViewPr>
  </p:slideViewPr>
  <p:outlineViewPr>
    <p:cViewPr>
      <p:scale>
        <a:sx n="33" d="100"/>
        <a:sy n="33" d="100"/>
      </p:scale>
      <p:origin x="0" y="-96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2357"/>
          </a:xfrm>
          <a:prstGeom prst="rect">
            <a:avLst/>
          </a:prstGeom>
        </p:spPr>
        <p:txBody>
          <a:bodyPr vert="horz" lIns="92364" tIns="46182" rIns="92364" bIns="461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2357"/>
          </a:xfrm>
          <a:prstGeom prst="rect">
            <a:avLst/>
          </a:prstGeom>
        </p:spPr>
        <p:txBody>
          <a:bodyPr vert="horz" lIns="92364" tIns="46182" rIns="92364" bIns="46182" rtlCol="0"/>
          <a:lstStyle>
            <a:lvl1pPr algn="r">
              <a:defRPr sz="1200"/>
            </a:lvl1pPr>
          </a:lstStyle>
          <a:p>
            <a:fld id="{BBDAE339-D493-1741-AD39-632ECE32B842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252538"/>
            <a:ext cx="2338387" cy="3378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64" tIns="46182" rIns="92364" bIns="4618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818449"/>
            <a:ext cx="5505450" cy="3942368"/>
          </a:xfrm>
          <a:prstGeom prst="rect">
            <a:avLst/>
          </a:prstGeom>
        </p:spPr>
        <p:txBody>
          <a:bodyPr vert="horz" lIns="92364" tIns="46182" rIns="92364" bIns="46182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0008"/>
            <a:ext cx="2982119" cy="502356"/>
          </a:xfrm>
          <a:prstGeom prst="rect">
            <a:avLst/>
          </a:prstGeom>
        </p:spPr>
        <p:txBody>
          <a:bodyPr vert="horz" lIns="92364" tIns="46182" rIns="92364" bIns="461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10008"/>
            <a:ext cx="2982119" cy="502356"/>
          </a:xfrm>
          <a:prstGeom prst="rect">
            <a:avLst/>
          </a:prstGeom>
        </p:spPr>
        <p:txBody>
          <a:bodyPr vert="horz" lIns="92364" tIns="46182" rIns="92364" bIns="46182" rtlCol="0" anchor="b"/>
          <a:lstStyle>
            <a:lvl1pPr algn="r">
              <a:defRPr sz="1200"/>
            </a:lvl1pPr>
          </a:lstStyle>
          <a:p>
            <a:fld id="{1B28EDF5-72D9-FF4B-88E2-C74D37489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155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C7B3-35DE-491C-B14E-268B33B5B8CF}" type="datetime1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7FE9D-8894-4846-9999-CECA48668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975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CEFC4-965B-4857-872C-B6A233B9F18B}" type="datetime1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7FE9D-8894-4846-9999-CECA48668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752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5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5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F18C6-F22B-4418-8B62-B7AFFCAE139D}" type="datetime1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7FE9D-8894-4846-9999-CECA48668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972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0FAF-B821-EE4E-9C4D-42F35C3AA271}" type="datetime1">
              <a:rPr lang="en-GB" smtClean="0"/>
              <a:t>04/07/2025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9DAC-916D-4642-AB0E-6459AD51F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973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27B8B-0516-BF41-945C-D205E97997C3}" type="datetime1">
              <a:rPr lang="en-GB" smtClean="0"/>
              <a:t>04/07/2025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9DAC-916D-4642-AB0E-6459AD51F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7422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81A20-EF93-644F-A3AB-5E57937874AF}" type="datetime1">
              <a:rPr lang="en-GB" smtClean="0"/>
              <a:t>04/07/2025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9DAC-916D-4642-AB0E-6459AD51F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94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4D1A-F642-3F49-9E6E-863A9B2C6D87}" type="datetime1">
              <a:rPr lang="en-GB" smtClean="0"/>
              <a:t>04/07/2025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9DAC-916D-4642-AB0E-6459AD51F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473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DDAFB-633B-CE48-BC43-E788A5C90356}" type="datetime1">
              <a:rPr lang="en-GB" smtClean="0"/>
              <a:t>04/07/2025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9DAC-916D-4642-AB0E-6459AD51F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2264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11002-0F47-224C-98EA-FA198EFD9872}" type="datetime1">
              <a:rPr lang="en-GB" smtClean="0"/>
              <a:t>04/07/2025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9DAC-916D-4642-AB0E-6459AD51F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4528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7E32B-1098-2943-9A99-351E32C24A89}" type="datetime1">
              <a:rPr lang="en-GB" smtClean="0"/>
              <a:t>04/07/2025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9DAC-916D-4642-AB0E-6459AD51F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55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1C9B-AE39-0645-AE10-CBDE633835FC}" type="datetime1">
              <a:rPr lang="en-GB" smtClean="0"/>
              <a:t>04/07/2025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9DAC-916D-4642-AB0E-6459AD51F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018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1A8E-2481-415D-A71D-D7A4547D9ED0}" type="datetime1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7FE9D-8894-4846-9999-CECA48668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6796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2DFF-CCC8-5942-BF2A-4D48B171DAF1}" type="datetime1">
              <a:rPr lang="en-GB" smtClean="0"/>
              <a:t>04/07/2025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9DAC-916D-4642-AB0E-6459AD51F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0171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D666-1340-444D-B0BF-3D39F24B2E43}" type="datetime1">
              <a:rPr lang="en-GB" smtClean="0"/>
              <a:t>04/07/2025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9DAC-916D-4642-AB0E-6459AD51F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397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E48A2-4548-5E42-806F-05B6FAD2EFBA}" type="datetime1">
              <a:rPr lang="en-GB" smtClean="0"/>
              <a:t>04/07/2025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C9DAC-916D-4642-AB0E-6459AD51F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042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8E62-37C6-47C3-87EF-0673F3061D54}" type="datetime1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7FE9D-8894-4846-9999-CECA48668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57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F2D16-28F9-4230-BBF1-8EC06B9F4A2E}" type="datetime1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7FE9D-8894-4846-9999-CECA48668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19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9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4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9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4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529F9-57B5-49D6-AA85-91CB5062DC3E}" type="datetime1">
              <a:rPr lang="en-US" smtClean="0"/>
              <a:t>7/4/2025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7FE9D-8894-4846-9999-CECA48668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299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890E3-FC61-4F99-B9E7-62323B11789E}" type="datetime1">
              <a:rPr lang="en-US" smtClean="0"/>
              <a:t>7/4/2025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7FE9D-8894-4846-9999-CECA48668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8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DF52-CCB6-41EE-A23C-4A2AAAE86A3A}" type="datetime1">
              <a:rPr lang="en-US" smtClean="0"/>
              <a:t>7/4/2025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7FE9D-8894-4846-9999-CECA48668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21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5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FA93-7AAD-4A6E-9A85-B5114B42CD1D}" type="datetime1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7FE9D-8894-4846-9999-CECA48668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529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5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BBD9-CF8D-4986-9458-9EB99F0F29F6}" type="datetime1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7FE9D-8894-4846-9999-CECA48668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421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B3378-4F85-4A15-913C-9F63A861D318}" type="datetime1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9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7FE9D-8894-4846-9999-CECA48668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4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430A4-FC99-AA47-8094-8EADD7895D05}" type="datetime1">
              <a:rPr lang="en-GB" smtClean="0"/>
              <a:t>04/07/2025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C9DAC-916D-4642-AB0E-6459AD51F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749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hboulter@carshaltongirls.org.uk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co.uk/Complete-Brecht-Toolkit-Stephen-Unwin-ebook/dp/B00IWUBA04/ref=sr_1_1?dchild=1&amp;keywords=brecht+toolkit&amp;qid=1587309492&amp;s=books&amp;sr=1-1" TargetMode="External"/><Relationship Id="rId2" Type="http://schemas.openxmlformats.org/officeDocument/2006/relationships/hyperlink" Target="https://www.amazon.co.uk/Edexcel-level-Theatre-Student-ActiveBook/dp/1292150629/ref=sr_1_2?dib=eyJ2IjoiMSJ9.8Co7vG_ziAWsYyLJY9jMvNLdccUvTuWrCd47pC7OoohwXXJnEyyQ0BpSyCF7t4CU0hH-gM6W7pR-3TC5CxWzosGTXjd36bE1C8ZbsB51Jpw5fz2El5DWHBF2D-yr0JKzJjWc2QB0n-Y9c8Y8bF5ftWG7p7k4_BhKOAB408hySDcN6uWW6hl51dHw17RbQBD_fK90jYKqUr9KqIrUXYAbwi8IkTp2HOLSEqKCxKXT5eo.C4WduR9t14NO2FDkihgXQHry-yn9tq4_T3Mn5XW_QLA&amp;dib_tag=se&amp;qid=1751622007&amp;refinements=p_27%3AJohn+Davey&amp;s=books&amp;sr=1-2&amp;text=John+Davey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www.amazon.co.uk/Frantic-Assembly-Book-Devising-Theatre/dp/1138777013/ref=sr_1_1?crid=302W6UPL48XD4&amp;dib=eyJ2IjoiMSJ9.I_oKF7e83EZZrWQWgNkrbS8wJ0SOu3mfVFqkR0_nGLP7uhd9sV18JSNGx7ULe2xvFtgv6kqzH9tzuMFVz1kDvM4jCyiRQt3sPGF4lqoIl9w.9ERhEbvrjDQeulKPbpDf2fsbnX5NK9T-IVCemynKk6M&amp;dib_tag=se&amp;keywords=frantic+assembly+book+of+devising+theatre&amp;qid=1751622241&amp;sprefix=frantic+asse%2Caps%2C61&amp;sr=8-1" TargetMode="External"/><Relationship Id="rId4" Type="http://schemas.openxmlformats.org/officeDocument/2006/relationships/hyperlink" Target="https://www.amazon.co.uk/Complete-Stanislavsky-Toolkit-new/dp/184842406X/ref=sr_1_1?dchild=1&amp;keywords=stanislavsky+toolkit&amp;qid=1587309556&amp;s=books&amp;sr=1-1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ramaonlinelibrary.com/login?recentUrl=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0C5268CD-FB48-4C40-BEE7-EFAF336ED368}"/>
              </a:ext>
            </a:extLst>
          </p:cNvPr>
          <p:cNvSpPr txBox="1"/>
          <p:nvPr/>
        </p:nvSpPr>
        <p:spPr>
          <a:xfrm>
            <a:off x="248679" y="1879444"/>
            <a:ext cx="634337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/>
              <a:t>Year 12</a:t>
            </a:r>
          </a:p>
          <a:p>
            <a:r>
              <a:rPr lang="en-US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Drama Bridging Work 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99D1B857-2FBC-4519-9CBE-5C2E561EBA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702" y="4117440"/>
            <a:ext cx="5834596" cy="3460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497DD0F-BDC4-4E06-8FC5-67F737957A17}"/>
              </a:ext>
            </a:extLst>
          </p:cNvPr>
          <p:cNvSpPr txBox="1"/>
          <p:nvPr/>
        </p:nvSpPr>
        <p:spPr>
          <a:xfrm>
            <a:off x="248679" y="8584973"/>
            <a:ext cx="64533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Name: ________________________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	</a:t>
            </a:r>
            <a:r>
              <a:rPr kumimoji="0" lang="en-GB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</a:t>
            </a:r>
            <a:r>
              <a:rPr kumimoji="0" lang="en-GB" sz="20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teamchsg</a:t>
            </a:r>
            <a:endParaRPr kumimoji="0" lang="en-GB" sz="2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</a:t>
            </a:r>
            <a:r>
              <a:rPr kumimoji="0" lang="en-GB" sz="20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teamperformingarts</a:t>
            </a:r>
            <a:endParaRPr kumimoji="0" lang="en-GB" sz="2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83CF50B-2CB9-48C6-8E41-187B13DC32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75" y="453188"/>
            <a:ext cx="6846324" cy="573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977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836D91-3F9B-ECAA-5CD6-8357FC8D9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5C9DAC-916D-4642-AB0E-6459AD51FCD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DCC435-0EC3-4BAE-8D06-4D1F8A50FF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292960"/>
              </p:ext>
            </p:extLst>
          </p:nvPr>
        </p:nvGraphicFramePr>
        <p:xfrm>
          <a:off x="271463" y="197201"/>
          <a:ext cx="6313504" cy="950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13504">
                  <a:extLst>
                    <a:ext uri="{9D8B030D-6E8A-4147-A177-3AD203B41FA5}">
                      <a16:colId xmlns:a16="http://schemas.microsoft.com/office/drawing/2014/main" val="62929069"/>
                    </a:ext>
                  </a:extLst>
                </a:gridCol>
              </a:tblGrid>
              <a:tr h="1872000">
                <a:tc>
                  <a:txBody>
                    <a:bodyPr/>
                    <a:lstStyle/>
                    <a:p>
                      <a:r>
                        <a:rPr lang="en-GB" sz="1400" b="1" dirty="0"/>
                        <a:t>C</a:t>
                      </a:r>
                      <a:r>
                        <a:rPr lang="en-GB" sz="1600" b="1" dirty="0"/>
                        <a:t>ostume:</a:t>
                      </a:r>
                    </a:p>
                    <a:p>
                      <a:endParaRPr lang="en-GB" sz="1600" b="1" dirty="0"/>
                    </a:p>
                    <a:p>
                      <a:r>
                        <a:rPr lang="en-GB" sz="1600" b="1" dirty="0"/>
                        <a:t>MISMATCH FA</a:t>
                      </a:r>
                    </a:p>
                    <a:p>
                      <a:endParaRPr lang="en-GB" sz="1600" b="1" dirty="0"/>
                    </a:p>
                    <a:p>
                      <a:r>
                        <a:rPr lang="en-GB" sz="1400" dirty="0"/>
                        <a:t>how costume shows characterisation and communicates themes</a:t>
                      </a:r>
                    </a:p>
                    <a:p>
                      <a:endParaRPr lang="en-GB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Colour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Makeup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Texture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Status of Character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Fit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Accessories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dirty="0"/>
                    </a:p>
                  </a:txBody>
                  <a:tcPr vert="vert"/>
                </a:tc>
                <a:extLst>
                  <a:ext uri="{0D108BD9-81ED-4DB2-BD59-A6C34878D82A}">
                    <a16:rowId xmlns:a16="http://schemas.microsoft.com/office/drawing/2014/main" val="3844307968"/>
                  </a:ext>
                </a:extLst>
              </a:tr>
              <a:tr h="288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4377589"/>
                  </a:ext>
                </a:extLst>
              </a:tr>
              <a:tr h="1872000">
                <a:tc>
                  <a:txBody>
                    <a:bodyPr/>
                    <a:lstStyle/>
                    <a:p>
                      <a:r>
                        <a:rPr lang="en-GB" sz="1800" b="1" dirty="0"/>
                        <a:t>Voice:</a:t>
                      </a:r>
                    </a:p>
                    <a:p>
                      <a:endParaRPr lang="en-GB" sz="1800" b="1" dirty="0"/>
                    </a:p>
                    <a:p>
                      <a:r>
                        <a:rPr lang="en-GB" sz="1400" dirty="0"/>
                        <a:t>Describe acting choices – overall style of acting – focus on a range of characters and key moments, and link acting choices to moments in the play – identify themes in the play that influence the acting.</a:t>
                      </a:r>
                    </a:p>
                    <a:p>
                      <a:endParaRPr lang="en-GB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Volume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Pace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Pitch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Pause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Accent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Tone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Emphasis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Inflection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Projection</a:t>
                      </a:r>
                    </a:p>
                    <a:p>
                      <a:endParaRPr lang="en-GB" dirty="0"/>
                    </a:p>
                  </a:txBody>
                  <a:tcPr vert="vert"/>
                </a:tc>
                <a:extLst>
                  <a:ext uri="{0D108BD9-81ED-4DB2-BD59-A6C34878D82A}">
                    <a16:rowId xmlns:a16="http://schemas.microsoft.com/office/drawing/2014/main" val="4158767228"/>
                  </a:ext>
                </a:extLst>
              </a:tr>
              <a:tr h="288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2717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8450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836D91-3F9B-ECAA-5CD6-8357FC8D9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5C9DAC-916D-4642-AB0E-6459AD51FCD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DCC435-0EC3-4BAE-8D06-4D1F8A50FF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699766"/>
              </p:ext>
            </p:extLst>
          </p:nvPr>
        </p:nvGraphicFramePr>
        <p:xfrm>
          <a:off x="271463" y="197201"/>
          <a:ext cx="6313504" cy="475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13504">
                  <a:extLst>
                    <a:ext uri="{9D8B030D-6E8A-4147-A177-3AD203B41FA5}">
                      <a16:colId xmlns:a16="http://schemas.microsoft.com/office/drawing/2014/main" val="62929069"/>
                    </a:ext>
                  </a:extLst>
                </a:gridCol>
              </a:tblGrid>
              <a:tr h="1872000">
                <a:tc>
                  <a:txBody>
                    <a:bodyPr/>
                    <a:lstStyle/>
                    <a:p>
                      <a:r>
                        <a:rPr lang="en-GB" sz="1600" b="1" dirty="0"/>
                        <a:t>Physicality: </a:t>
                      </a:r>
                    </a:p>
                    <a:p>
                      <a:endParaRPr lang="en-GB" sz="1600" b="1" dirty="0"/>
                    </a:p>
                    <a:p>
                      <a:r>
                        <a:rPr lang="en-GB" sz="1200" dirty="0"/>
                        <a:t>Describe acting choices – overall style of acting – focus on a range of characters and key moments, and link acting choices to moments in the play – identify themes in the play that influence the acting.</a:t>
                      </a:r>
                    </a:p>
                    <a:p>
                      <a:endParaRPr lang="en-GB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Gesture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Facial Expression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Gaze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Gait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Body Language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Stance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Posture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Mannerisms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dirty="0"/>
                    </a:p>
                  </a:txBody>
                  <a:tcPr vert="vert"/>
                </a:tc>
                <a:extLst>
                  <a:ext uri="{0D108BD9-81ED-4DB2-BD59-A6C34878D82A}">
                    <a16:rowId xmlns:a16="http://schemas.microsoft.com/office/drawing/2014/main" val="3844307968"/>
                  </a:ext>
                </a:extLst>
              </a:tr>
              <a:tr h="288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4377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3945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ACD968F-D30F-4E73-B465-FAD1C5DD3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7FE9D-8894-4846-9999-CECA48668061}" type="slidenum">
              <a:rPr lang="en-US" smtClean="0"/>
              <a:t>12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1501F2-692D-463D-BBD2-F3D3D0F80790}"/>
              </a:ext>
            </a:extLst>
          </p:cNvPr>
          <p:cNvSpPr txBox="1"/>
          <p:nvPr/>
        </p:nvSpPr>
        <p:spPr>
          <a:xfrm>
            <a:off x="164431" y="197198"/>
            <a:ext cx="6529137" cy="923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Any questions about bridging work or anything you are unsure about please email Mr Boulter </a:t>
            </a:r>
            <a:r>
              <a:rPr lang="en-GB" sz="1200" dirty="0">
                <a:hlinkClick r:id="rId2"/>
              </a:rPr>
              <a:t>hboulter@carshaltongirls.org.uk</a:t>
            </a:r>
            <a:r>
              <a:rPr lang="en-GB" sz="1200" dirty="0"/>
              <a:t> : </a:t>
            </a:r>
            <a:r>
              <a:rPr lang="en-GB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767819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ACD968F-D30F-4E73-B465-FAD1C5DD3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7FE9D-8894-4846-9999-CECA48668061}" type="slidenum">
              <a:rPr lang="en-US" smtClean="0"/>
              <a:t>13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1501F2-692D-463D-BBD2-F3D3D0F80790}"/>
              </a:ext>
            </a:extLst>
          </p:cNvPr>
          <p:cNvSpPr txBox="1"/>
          <p:nvPr/>
        </p:nvSpPr>
        <p:spPr>
          <a:xfrm>
            <a:off x="164431" y="197198"/>
            <a:ext cx="6529137" cy="923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924676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ACD968F-D30F-4E73-B465-FAD1C5DD3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7FE9D-8894-4846-9999-CECA48668061}" type="slidenum">
              <a:rPr lang="en-US" smtClean="0"/>
              <a:t>14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1501F2-692D-463D-BBD2-F3D3D0F80790}"/>
              </a:ext>
            </a:extLst>
          </p:cNvPr>
          <p:cNvSpPr txBox="1"/>
          <p:nvPr/>
        </p:nvSpPr>
        <p:spPr>
          <a:xfrm>
            <a:off x="164431" y="197198"/>
            <a:ext cx="6529137" cy="923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734139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508869-CBC5-426E-9BB7-68609AB28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5C9DAC-916D-4642-AB0E-6459AD51FCD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1D48F2-0B53-4823-BED5-15518BD6B2E0}"/>
              </a:ext>
            </a:extLst>
          </p:cNvPr>
          <p:cNvSpPr/>
          <p:nvPr/>
        </p:nvSpPr>
        <p:spPr>
          <a:xfrm>
            <a:off x="300037" y="780313"/>
            <a:ext cx="62542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</a:rPr>
              <a:t>Exam Board: </a:t>
            </a:r>
            <a:r>
              <a:rPr lang="en-GB" sz="1200" dirty="0">
                <a:solidFill>
                  <a:prstClr val="black"/>
                </a:solidFill>
              </a:rPr>
              <a:t>Edexcel​</a:t>
            </a:r>
          </a:p>
          <a:p>
            <a:pPr lvl="0"/>
            <a:endParaRPr lang="en-GB" sz="1200" b="1" dirty="0">
              <a:solidFill>
                <a:prstClr val="black"/>
              </a:solidFill>
            </a:endParaRPr>
          </a:p>
          <a:p>
            <a:pPr lvl="0"/>
            <a:endParaRPr lang="en-GB" sz="1200" b="1" dirty="0">
              <a:solidFill>
                <a:prstClr val="black"/>
              </a:solidFill>
            </a:endParaRPr>
          </a:p>
          <a:p>
            <a:pPr lvl="0"/>
            <a:r>
              <a:rPr lang="en-GB" sz="1200" b="1" dirty="0">
                <a:solidFill>
                  <a:prstClr val="black"/>
                </a:solidFill>
              </a:rPr>
              <a:t>In Year 12 </a:t>
            </a:r>
            <a:r>
              <a:rPr lang="en-GB" sz="1200" dirty="0">
                <a:solidFill>
                  <a:prstClr val="black"/>
                </a:solidFill>
              </a:rPr>
              <a:t>you will practically explore two set texts, ‘That Face’ by Polly Stenham and</a:t>
            </a:r>
          </a:p>
          <a:p>
            <a:pPr lvl="0"/>
            <a:r>
              <a:rPr lang="en-GB" sz="1200" dirty="0">
                <a:solidFill>
                  <a:prstClr val="black"/>
                </a:solidFill>
              </a:rPr>
              <a:t>‘Woyzeck’ by Georg Buchner. You will also work in a group to create an original and</a:t>
            </a:r>
          </a:p>
          <a:p>
            <a:pPr lvl="0"/>
            <a:r>
              <a:rPr lang="en-GB" sz="1200" dirty="0">
                <a:solidFill>
                  <a:prstClr val="black"/>
                </a:solidFill>
              </a:rPr>
              <a:t>unique devised theatre production using a practitioner’s methodologies in response to an</a:t>
            </a:r>
          </a:p>
          <a:p>
            <a:pPr lvl="0"/>
            <a:r>
              <a:rPr lang="en-GB" sz="1200" dirty="0">
                <a:solidFill>
                  <a:prstClr val="black"/>
                </a:solidFill>
              </a:rPr>
              <a:t>extract from a play. Also, you will evaluate the process and performance using your critical</a:t>
            </a:r>
          </a:p>
          <a:p>
            <a:pPr lvl="0"/>
            <a:r>
              <a:rPr lang="en-GB" sz="1200" dirty="0">
                <a:solidFill>
                  <a:prstClr val="black"/>
                </a:solidFill>
              </a:rPr>
              <a:t>writing skills.​</a:t>
            </a:r>
          </a:p>
          <a:p>
            <a:pPr lvl="0"/>
            <a:endParaRPr lang="en-GB" sz="1200" dirty="0">
              <a:solidFill>
                <a:prstClr val="black"/>
              </a:solidFill>
            </a:endParaRPr>
          </a:p>
          <a:p>
            <a:pPr lvl="0"/>
            <a:r>
              <a:rPr lang="en-GB" sz="1200" b="1" dirty="0">
                <a:solidFill>
                  <a:prstClr val="black"/>
                </a:solidFill>
              </a:rPr>
              <a:t>In Year 13 </a:t>
            </a:r>
            <a:r>
              <a:rPr lang="en-GB" sz="1200" dirty="0">
                <a:solidFill>
                  <a:prstClr val="black"/>
                </a:solidFill>
              </a:rPr>
              <a:t>you will develop performances of a published monologue or duologue and use</a:t>
            </a:r>
          </a:p>
          <a:p>
            <a:pPr lvl="0"/>
            <a:r>
              <a:rPr lang="en-GB" sz="1200" dirty="0">
                <a:solidFill>
                  <a:prstClr val="black"/>
                </a:solidFill>
              </a:rPr>
              <a:t>a range of theatrical skills to develop and rehearse a final group performance of a play</a:t>
            </a:r>
          </a:p>
          <a:p>
            <a:pPr lvl="0"/>
            <a:r>
              <a:rPr lang="en-GB" sz="1200" dirty="0">
                <a:solidFill>
                  <a:prstClr val="black"/>
                </a:solidFill>
              </a:rPr>
              <a:t>extract. You will further explore the play, ‘That Face’; you will also deepen your</a:t>
            </a:r>
          </a:p>
          <a:p>
            <a:pPr lvl="0"/>
            <a:r>
              <a:rPr lang="en-GB" sz="1200" dirty="0">
                <a:solidFill>
                  <a:prstClr val="black"/>
                </a:solidFill>
              </a:rPr>
              <a:t>understanding of ‘Woyzeck’ from a director’s perspective and compare the original staging</a:t>
            </a:r>
          </a:p>
          <a:p>
            <a:pPr lvl="0"/>
            <a:r>
              <a:rPr lang="en-GB" sz="1200" dirty="0">
                <a:solidFill>
                  <a:prstClr val="black"/>
                </a:solidFill>
              </a:rPr>
              <a:t>conditions with your director’s interpretation that will be from a Brechtian perspective, in</a:t>
            </a:r>
          </a:p>
          <a:p>
            <a:pPr lvl="0"/>
            <a:r>
              <a:rPr lang="en-GB" sz="1200" dirty="0">
                <a:solidFill>
                  <a:prstClr val="black"/>
                </a:solidFill>
              </a:rPr>
              <a:t>readiness for the written exam at the end of </a:t>
            </a:r>
            <a:r>
              <a:rPr lang="en-GB" sz="1200" dirty="0" err="1">
                <a:solidFill>
                  <a:prstClr val="black"/>
                </a:solidFill>
              </a:rPr>
              <a:t>Yr</a:t>
            </a:r>
            <a:r>
              <a:rPr lang="en-GB" sz="1200" dirty="0">
                <a:solidFill>
                  <a:prstClr val="black"/>
                </a:solidFill>
              </a:rPr>
              <a:t> 13.​</a:t>
            </a:r>
          </a:p>
          <a:p>
            <a:pPr lvl="0"/>
            <a:endParaRPr lang="en-GB" sz="1200" dirty="0">
              <a:solidFill>
                <a:prstClr val="black"/>
              </a:solidFill>
            </a:endParaRPr>
          </a:p>
          <a:p>
            <a:pPr lvl="0" algn="ctr"/>
            <a:r>
              <a:rPr lang="en-GB" sz="1200" b="1" dirty="0">
                <a:solidFill>
                  <a:prstClr val="black"/>
                </a:solidFill>
              </a:rPr>
              <a:t>How the course is broken up:</a:t>
            </a:r>
          </a:p>
          <a:p>
            <a:pPr lvl="0" algn="ctr"/>
            <a:endParaRPr lang="en-GB" sz="1200" b="1" dirty="0">
              <a:solidFill>
                <a:prstClr val="black"/>
              </a:solidFill>
            </a:endParaRPr>
          </a:p>
          <a:p>
            <a:pPr lvl="0"/>
            <a:r>
              <a:rPr lang="en-GB" sz="1200" b="1" dirty="0">
                <a:solidFill>
                  <a:prstClr val="black"/>
                </a:solidFill>
              </a:rPr>
              <a:t>Component 1:</a:t>
            </a:r>
          </a:p>
          <a:p>
            <a:pPr lvl="0"/>
            <a:r>
              <a:rPr lang="en-GB" sz="1200" dirty="0">
                <a:solidFill>
                  <a:prstClr val="black"/>
                </a:solidFill>
              </a:rPr>
              <a:t>One devised performance from a stimulus (the same as GCSE, except for at A Level the stimulus is an extract from a play) under the influence of a practitioner.</a:t>
            </a:r>
          </a:p>
          <a:p>
            <a:pPr lvl="0"/>
            <a:endParaRPr lang="en-GB" sz="1200" dirty="0">
              <a:solidFill>
                <a:prstClr val="black"/>
              </a:solidFill>
            </a:endParaRPr>
          </a:p>
          <a:p>
            <a:pPr lvl="0"/>
            <a:r>
              <a:rPr lang="en-GB" sz="1200" dirty="0">
                <a:solidFill>
                  <a:prstClr val="black"/>
                </a:solidFill>
              </a:rPr>
              <a:t>Practical = 10% of your grade: 20/80 marks​</a:t>
            </a:r>
          </a:p>
          <a:p>
            <a:pPr lvl="0"/>
            <a:endParaRPr lang="en-GB" sz="1200" dirty="0">
              <a:solidFill>
                <a:prstClr val="black"/>
              </a:solidFill>
            </a:endParaRPr>
          </a:p>
          <a:p>
            <a:pPr lvl="0"/>
            <a:r>
              <a:rPr lang="en-GB" sz="1200" dirty="0">
                <a:solidFill>
                  <a:prstClr val="black"/>
                </a:solidFill>
              </a:rPr>
              <a:t>Theory/portfolio = 30% of your grade: 60/80 marks ​</a:t>
            </a:r>
          </a:p>
          <a:p>
            <a:pPr lvl="0"/>
            <a:endParaRPr lang="en-GB" sz="1200" dirty="0">
              <a:solidFill>
                <a:prstClr val="black"/>
              </a:solidFill>
            </a:endParaRPr>
          </a:p>
          <a:p>
            <a:pPr lvl="0"/>
            <a:r>
              <a:rPr lang="en-GB" sz="1200" dirty="0">
                <a:solidFill>
                  <a:prstClr val="black"/>
                </a:solidFill>
              </a:rPr>
              <a:t>The portfolio is similar to the one you did at GCSE but it is 2500-3000 words and must include how your performance and process was influenced by a selected practitioner ​</a:t>
            </a:r>
          </a:p>
          <a:p>
            <a:pPr lvl="0"/>
            <a:r>
              <a:rPr lang="en-GB" sz="1200" dirty="0">
                <a:solidFill>
                  <a:prstClr val="black"/>
                </a:solidFill>
              </a:rPr>
              <a:t>Component 1 work will be assessed by your teachers and moderated by Edexcel.​</a:t>
            </a:r>
          </a:p>
          <a:p>
            <a:pPr lvl="0"/>
            <a:endParaRPr lang="en-GB" sz="1200" dirty="0">
              <a:solidFill>
                <a:prstClr val="black"/>
              </a:solidFill>
            </a:endParaRPr>
          </a:p>
          <a:p>
            <a:pPr lvl="0"/>
            <a:r>
              <a:rPr lang="en-GB" sz="1200" b="1" dirty="0">
                <a:solidFill>
                  <a:prstClr val="black"/>
                </a:solidFill>
              </a:rPr>
              <a:t>Component 2: </a:t>
            </a:r>
          </a:p>
          <a:p>
            <a:pPr lvl="0"/>
            <a:r>
              <a:rPr lang="en-GB" sz="1200" dirty="0">
                <a:solidFill>
                  <a:prstClr val="black"/>
                </a:solidFill>
              </a:rPr>
              <a:t>A scripted monologue or a duologue - 40% of C2 - 24/60 marks ​</a:t>
            </a:r>
          </a:p>
          <a:p>
            <a:pPr lvl="0"/>
            <a:endParaRPr lang="en-GB" sz="1200" dirty="0">
              <a:solidFill>
                <a:prstClr val="black"/>
              </a:solidFill>
            </a:endParaRPr>
          </a:p>
          <a:p>
            <a:pPr lvl="0"/>
            <a:r>
              <a:rPr lang="en-GB" sz="1200" dirty="0">
                <a:solidFill>
                  <a:prstClr val="black"/>
                </a:solidFill>
              </a:rPr>
              <a:t>A scripted group performance - 60% of C2 - 36/60 marks​</a:t>
            </a:r>
          </a:p>
          <a:p>
            <a:pPr lvl="0"/>
            <a:endParaRPr lang="en-GB" sz="1200" dirty="0">
              <a:solidFill>
                <a:prstClr val="black"/>
              </a:solidFill>
            </a:endParaRPr>
          </a:p>
          <a:p>
            <a:pPr lvl="0"/>
            <a:r>
              <a:rPr lang="en-GB" sz="1200" dirty="0">
                <a:solidFill>
                  <a:prstClr val="black"/>
                </a:solidFill>
              </a:rPr>
              <a:t>Unlike at GCSE level, the monologue/duologue and group pieces are taken from different plays. </a:t>
            </a:r>
            <a:r>
              <a:rPr lang="en-GB" sz="1200" b="1" dirty="0">
                <a:solidFill>
                  <a:prstClr val="black"/>
                </a:solidFill>
              </a:rPr>
              <a:t>​</a:t>
            </a:r>
          </a:p>
          <a:p>
            <a:pPr lvl="0"/>
            <a:endParaRPr lang="en-GB" sz="1200" b="1" dirty="0">
              <a:solidFill>
                <a:prstClr val="black"/>
              </a:solidFill>
            </a:endParaRPr>
          </a:p>
          <a:p>
            <a:pPr lvl="0"/>
            <a:r>
              <a:rPr lang="en-GB" sz="1200" b="1" dirty="0">
                <a:solidFill>
                  <a:prstClr val="black"/>
                </a:solidFill>
              </a:rPr>
              <a:t>Component 3:</a:t>
            </a:r>
          </a:p>
          <a:p>
            <a:pPr lvl="0"/>
            <a:r>
              <a:rPr lang="en-GB" sz="1200" dirty="0">
                <a:solidFill>
                  <a:prstClr val="black"/>
                </a:solidFill>
              </a:rPr>
              <a:t>Section a – 1 question - A live theatre evaluation based on a show you will have seen  (like GCSE you will also prepare 500 words of notes which you can use in the exam) ​</a:t>
            </a:r>
          </a:p>
          <a:p>
            <a:pPr lvl="0"/>
            <a:endParaRPr lang="en-GB" sz="1200" dirty="0">
              <a:solidFill>
                <a:prstClr val="black"/>
              </a:solidFill>
            </a:endParaRPr>
          </a:p>
          <a:p>
            <a:pPr lvl="0"/>
            <a:r>
              <a:rPr lang="en-GB" sz="1200" dirty="0">
                <a:solidFill>
                  <a:prstClr val="black"/>
                </a:solidFill>
              </a:rPr>
              <a:t>Section b – 2 questions on ‘That Face’​ by Polly </a:t>
            </a:r>
            <a:r>
              <a:rPr lang="en-GB" sz="1200" dirty="0" err="1">
                <a:solidFill>
                  <a:prstClr val="black"/>
                </a:solidFill>
              </a:rPr>
              <a:t>Stenham</a:t>
            </a:r>
            <a:endParaRPr lang="en-GB" sz="1200" dirty="0">
              <a:solidFill>
                <a:prstClr val="black"/>
              </a:solidFill>
            </a:endParaRPr>
          </a:p>
          <a:p>
            <a:pPr lvl="0"/>
            <a:endParaRPr lang="en-GB" sz="1200" dirty="0">
              <a:solidFill>
                <a:prstClr val="black"/>
              </a:solidFill>
            </a:endParaRPr>
          </a:p>
          <a:p>
            <a:pPr lvl="0"/>
            <a:r>
              <a:rPr lang="en-GB" sz="1200" dirty="0">
                <a:solidFill>
                  <a:prstClr val="black"/>
                </a:solidFill>
              </a:rPr>
              <a:t>Section c– 1 question on ‘Woyzeck’ by Georg Büchner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8F301E-DA7B-49EC-B761-E45AD4629BB2}"/>
              </a:ext>
            </a:extLst>
          </p:cNvPr>
          <p:cNvSpPr txBox="1"/>
          <p:nvPr/>
        </p:nvSpPr>
        <p:spPr>
          <a:xfrm>
            <a:off x="303662" y="212892"/>
            <a:ext cx="6250675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A-Level Drama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0453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508869-CBC5-426E-9BB7-68609AB28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5C9DAC-916D-4642-AB0E-6459AD51FCD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1D48F2-0B53-4823-BED5-15518BD6B2E0}"/>
              </a:ext>
            </a:extLst>
          </p:cNvPr>
          <p:cNvSpPr/>
          <p:nvPr/>
        </p:nvSpPr>
        <p:spPr>
          <a:xfrm>
            <a:off x="303662" y="725722"/>
            <a:ext cx="625429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200" dirty="0">
                <a:solidFill>
                  <a:prstClr val="black"/>
                </a:solidFill>
              </a:rPr>
              <a:t>All students are expected to make a commitment to rehearse outside timetabled lesson times and attend compulsory theatre visits.</a:t>
            </a:r>
          </a:p>
          <a:p>
            <a:pPr lvl="0"/>
            <a:endParaRPr lang="en-GB" sz="1200" dirty="0">
              <a:solidFill>
                <a:prstClr val="black"/>
              </a:solidFill>
            </a:endParaRPr>
          </a:p>
          <a:p>
            <a:pPr lvl="0"/>
            <a:r>
              <a:rPr lang="en-GB" sz="1200" dirty="0">
                <a:solidFill>
                  <a:prstClr val="black"/>
                </a:solidFill>
              </a:rPr>
              <a:t>You will need clothing that you can move in. The first half of the year will be focusing on physical work, which means not wearing clothing that will hinder movement. </a:t>
            </a:r>
          </a:p>
          <a:p>
            <a:pPr lvl="0"/>
            <a:endParaRPr lang="en-GB" sz="1200" dirty="0">
              <a:solidFill>
                <a:prstClr val="black"/>
              </a:solidFill>
            </a:endParaRPr>
          </a:p>
          <a:p>
            <a:pPr lvl="0"/>
            <a:r>
              <a:rPr lang="en-GB" sz="1200" dirty="0">
                <a:solidFill>
                  <a:prstClr val="black"/>
                </a:solidFill>
              </a:rPr>
              <a:t>Get into the habit of being on time, with homework hand-ins, rehearsals in lessons and outside of lessons and any other completion of work. This habit will set you up excellently for life after 6</a:t>
            </a:r>
            <a:r>
              <a:rPr lang="en-GB" sz="1200" baseline="30000" dirty="0">
                <a:solidFill>
                  <a:prstClr val="black"/>
                </a:solidFill>
              </a:rPr>
              <a:t>th</a:t>
            </a:r>
            <a:r>
              <a:rPr lang="en-GB" sz="1200" dirty="0">
                <a:solidFill>
                  <a:prstClr val="black"/>
                </a:solidFill>
              </a:rPr>
              <a:t> form. </a:t>
            </a:r>
          </a:p>
          <a:p>
            <a:pPr lvl="0"/>
            <a:endParaRPr lang="en-GB" sz="1200" dirty="0">
              <a:solidFill>
                <a:prstClr val="black"/>
              </a:solidFill>
            </a:endParaRPr>
          </a:p>
          <a:p>
            <a:pPr lvl="0"/>
            <a:r>
              <a:rPr lang="en-GB" sz="1200" dirty="0">
                <a:solidFill>
                  <a:prstClr val="black"/>
                </a:solidFill>
              </a:rPr>
              <a:t>When you are not in lessons, students are expected to continue learning independently by:</a:t>
            </a:r>
          </a:p>
          <a:p>
            <a:pPr lvl="0"/>
            <a:endParaRPr lang="en-GB" sz="1200" dirty="0">
              <a:solidFill>
                <a:prstClr val="black"/>
              </a:solidFill>
            </a:endParaRP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prstClr val="black"/>
                </a:solidFill>
              </a:rPr>
              <a:t>Reading plays and books, (these can be borrowed from Mr Boulter or Mr Rogers).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prstClr val="black"/>
                </a:solidFill>
              </a:rPr>
              <a:t>Learning lines.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prstClr val="black"/>
                </a:solidFill>
              </a:rPr>
              <a:t>Watching Performances.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prstClr val="black"/>
                </a:solidFill>
              </a:rPr>
              <a:t>Working on individual/group projects/performances.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8F301E-DA7B-49EC-B761-E45AD4629BB2}"/>
              </a:ext>
            </a:extLst>
          </p:cNvPr>
          <p:cNvSpPr txBox="1"/>
          <p:nvPr/>
        </p:nvSpPr>
        <p:spPr>
          <a:xfrm>
            <a:off x="303662" y="212892"/>
            <a:ext cx="6250675" cy="30777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solidFill>
                  <a:prstClr val="black"/>
                </a:solidFill>
                <a:latin typeface="Calibri" panose="020F0502020204030204"/>
              </a:rPr>
              <a:t>Expectations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991643-7527-459E-908F-316F011DB4EF}"/>
              </a:ext>
            </a:extLst>
          </p:cNvPr>
          <p:cNvSpPr txBox="1"/>
          <p:nvPr/>
        </p:nvSpPr>
        <p:spPr>
          <a:xfrm>
            <a:off x="307286" y="3926886"/>
            <a:ext cx="6250675" cy="30777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solidFill>
                  <a:prstClr val="black"/>
                </a:solidFill>
                <a:latin typeface="Calibri" panose="020F0502020204030204"/>
              </a:rPr>
              <a:t>Recommended Reading: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F7AA2E-3FC3-4522-A638-8CB1F665E1D3}"/>
              </a:ext>
            </a:extLst>
          </p:cNvPr>
          <p:cNvSpPr/>
          <p:nvPr/>
        </p:nvSpPr>
        <p:spPr>
          <a:xfrm>
            <a:off x="300038" y="4388839"/>
            <a:ext cx="625429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</a:rPr>
              <a:t>Course Handbook: </a:t>
            </a:r>
            <a:r>
              <a:rPr lang="en-GB" sz="1200" dirty="0">
                <a:solidFill>
                  <a:prstClr val="black"/>
                </a:solidFill>
                <a:hlinkClick r:id="rId2"/>
              </a:rPr>
              <a:t>Edexcel A level Drama and Theatre Student Book and </a:t>
            </a:r>
            <a:r>
              <a:rPr lang="en-GB" sz="1200" dirty="0" err="1">
                <a:solidFill>
                  <a:prstClr val="black"/>
                </a:solidFill>
                <a:hlinkClick r:id="rId2"/>
              </a:rPr>
              <a:t>ActiveBook</a:t>
            </a:r>
            <a:r>
              <a:rPr lang="en-GB" sz="1200" dirty="0">
                <a:solidFill>
                  <a:prstClr val="black"/>
                </a:solidFill>
                <a:hlinkClick r:id="rId2"/>
              </a:rPr>
              <a:t> </a:t>
            </a:r>
            <a:r>
              <a:rPr lang="en-GB" sz="1200" dirty="0">
                <a:solidFill>
                  <a:prstClr val="black"/>
                </a:solidFill>
              </a:rPr>
              <a:t>(Edexcel A Level Drama 2016) Paperback – 30 Jun 2016 by John Davey (Author), Mr Phil Cleaves (Author)</a:t>
            </a:r>
          </a:p>
          <a:p>
            <a:pPr lvl="0"/>
            <a:endParaRPr lang="en-GB" sz="1200" dirty="0">
              <a:solidFill>
                <a:prstClr val="black"/>
              </a:solidFill>
            </a:endParaRPr>
          </a:p>
          <a:p>
            <a:pPr lvl="0"/>
            <a:r>
              <a:rPr lang="en-GB" sz="1200" b="1" dirty="0">
                <a:solidFill>
                  <a:prstClr val="black"/>
                </a:solidFill>
                <a:hlinkClick r:id="rId3"/>
              </a:rPr>
              <a:t>The Complete Brecht Toolkit </a:t>
            </a:r>
            <a:r>
              <a:rPr lang="en-GB" sz="1200" dirty="0">
                <a:solidFill>
                  <a:prstClr val="black"/>
                </a:solidFill>
              </a:rPr>
              <a:t>by Stephen Unwin. You will need this for Component 3.​</a:t>
            </a:r>
          </a:p>
          <a:p>
            <a:pPr lvl="0"/>
            <a:endParaRPr lang="en-GB" sz="1200" dirty="0">
              <a:solidFill>
                <a:prstClr val="black"/>
              </a:solidFill>
            </a:endParaRPr>
          </a:p>
          <a:p>
            <a:pPr lvl="0"/>
            <a:r>
              <a:rPr lang="en-GB" sz="1200" b="1" dirty="0">
                <a:solidFill>
                  <a:prstClr val="black"/>
                </a:solidFill>
                <a:hlinkClick r:id="rId4"/>
              </a:rPr>
              <a:t>The Complete Stanislavsky Toolkit (new edition) </a:t>
            </a:r>
            <a:r>
              <a:rPr lang="en-GB" sz="1200" dirty="0">
                <a:solidFill>
                  <a:prstClr val="black"/>
                </a:solidFill>
              </a:rPr>
              <a:t>by Bella Merlin. You will need this for Component 2 and a confident understanding of Stanislavskian techniques will also be important for Component 1 and 3​</a:t>
            </a:r>
          </a:p>
          <a:p>
            <a:pPr lvl="0"/>
            <a:endParaRPr lang="en-GB" sz="1200" dirty="0">
              <a:solidFill>
                <a:prstClr val="black"/>
              </a:solidFill>
            </a:endParaRPr>
          </a:p>
          <a:p>
            <a:pPr lvl="0"/>
            <a:r>
              <a:rPr lang="en-GB" sz="1200" b="1" dirty="0">
                <a:solidFill>
                  <a:prstClr val="black"/>
                </a:solidFill>
                <a:hlinkClick r:id="rId5"/>
              </a:rPr>
              <a:t>The Frantic Assembly Book of Devising Theatre </a:t>
            </a:r>
            <a:r>
              <a:rPr lang="en-GB" sz="1200" dirty="0">
                <a:solidFill>
                  <a:prstClr val="black"/>
                </a:solidFill>
              </a:rPr>
              <a:t>by Scott Graham and Steven </a:t>
            </a:r>
            <a:r>
              <a:rPr lang="en-GB" sz="1200" dirty="0" err="1">
                <a:solidFill>
                  <a:prstClr val="black"/>
                </a:solidFill>
              </a:rPr>
              <a:t>Hoggett</a:t>
            </a:r>
            <a:r>
              <a:rPr lang="en-GB" sz="1200" dirty="0">
                <a:solidFill>
                  <a:prstClr val="black"/>
                </a:solidFill>
              </a:rPr>
              <a:t>​. You will need this for Component 1 which you will do in Y12.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407AFF-4DBC-4ECF-9267-360607FD8F76}"/>
              </a:ext>
            </a:extLst>
          </p:cNvPr>
          <p:cNvSpPr txBox="1"/>
          <p:nvPr/>
        </p:nvSpPr>
        <p:spPr>
          <a:xfrm>
            <a:off x="0" y="7272895"/>
            <a:ext cx="6858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Don’t practice until you get it right.</a:t>
            </a:r>
          </a:p>
          <a:p>
            <a:pPr algn="ctr"/>
            <a:endParaRPr lang="en-GB" sz="36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Practice until you can’t get it wrong</a:t>
            </a:r>
          </a:p>
        </p:txBody>
      </p:sp>
    </p:spTree>
    <p:extLst>
      <p:ext uri="{BB962C8B-B14F-4D97-AF65-F5344CB8AC3E}">
        <p14:creationId xmlns:p14="http://schemas.microsoft.com/office/powerpoint/2010/main" val="3318987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0965132-DD5F-4DA1-B4AB-C1166D110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17FE9D-8894-4846-9999-CECA48668061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6C97D2-847F-43A9-A8B8-8BEE4B3E5E8E}"/>
              </a:ext>
            </a:extLst>
          </p:cNvPr>
          <p:cNvSpPr txBox="1"/>
          <p:nvPr/>
        </p:nvSpPr>
        <p:spPr>
          <a:xfrm>
            <a:off x="1866331" y="197198"/>
            <a:ext cx="312533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Task One: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A76216-B886-406F-8BD4-8E34A55EFDCF}"/>
              </a:ext>
            </a:extLst>
          </p:cNvPr>
          <p:cNvSpPr txBox="1"/>
          <p:nvPr/>
        </p:nvSpPr>
        <p:spPr>
          <a:xfrm>
            <a:off x="300614" y="781973"/>
            <a:ext cx="6256772" cy="2215991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sz="1200" dirty="0">
                <a:solidFill>
                  <a:prstClr val="black"/>
                </a:solidFill>
                <a:ea typeface="Calibri"/>
                <a:cs typeface="Calibri"/>
              </a:rPr>
              <a:t>Read ‘That Face’ by Polly </a:t>
            </a:r>
            <a:r>
              <a:rPr lang="en-GB" sz="1200" dirty="0" err="1">
                <a:solidFill>
                  <a:prstClr val="black"/>
                </a:solidFill>
                <a:ea typeface="Calibri"/>
                <a:cs typeface="Calibri"/>
              </a:rPr>
              <a:t>Stenham</a:t>
            </a:r>
            <a:r>
              <a:rPr lang="en-GB" sz="1200" dirty="0">
                <a:solidFill>
                  <a:prstClr val="black"/>
                </a:solidFill>
                <a:ea typeface="Calibri"/>
                <a:cs typeface="Calibri"/>
              </a:rPr>
              <a:t> ​</a:t>
            </a:r>
          </a:p>
          <a:p>
            <a:pPr lvl="0"/>
            <a:endParaRPr lang="en-GB" sz="1200" dirty="0">
              <a:solidFill>
                <a:prstClr val="black"/>
              </a:solidFill>
              <a:ea typeface="Calibri"/>
              <a:cs typeface="Calibri"/>
            </a:endParaRPr>
          </a:p>
          <a:p>
            <a:pPr lvl="0"/>
            <a:r>
              <a:rPr lang="en-GB" sz="1200" dirty="0">
                <a:solidFill>
                  <a:prstClr val="black"/>
                </a:solidFill>
                <a:ea typeface="Calibri"/>
                <a:cs typeface="Calibri"/>
              </a:rPr>
              <a:t>This is one of the set texts used in Component 3. You need to have a basic understanding of characters, plot, themes and scenes. ​</a:t>
            </a:r>
          </a:p>
          <a:p>
            <a:pPr lvl="0"/>
            <a:endParaRPr lang="en-GB" sz="1200" dirty="0">
              <a:solidFill>
                <a:prstClr val="black"/>
              </a:solidFill>
              <a:ea typeface="Calibri"/>
              <a:cs typeface="Calibri"/>
            </a:endParaRPr>
          </a:p>
          <a:p>
            <a:pPr lvl="0"/>
            <a:r>
              <a:rPr lang="en-GB" sz="1200" dirty="0">
                <a:solidFill>
                  <a:prstClr val="black"/>
                </a:solidFill>
                <a:ea typeface="Calibri"/>
                <a:cs typeface="Calibri"/>
              </a:rPr>
              <a:t>1. Use the space below to make notes on key characters, think about physicality, why a character might act in a certain way due to the circumstances around them. What is their relationships like with others in the play? What is the characters journey throughout the play text. </a:t>
            </a:r>
            <a:endParaRPr kumimoji="0" lang="en-GB" sz="1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44AD1DB-EA09-47F1-A58A-021DC361DE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40114"/>
              </p:ext>
            </p:extLst>
          </p:nvPr>
        </p:nvGraphicFramePr>
        <p:xfrm>
          <a:off x="300613" y="2582691"/>
          <a:ext cx="6256772" cy="691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3075">
                  <a:extLst>
                    <a:ext uri="{9D8B030D-6E8A-4147-A177-3AD203B41FA5}">
                      <a16:colId xmlns:a16="http://schemas.microsoft.com/office/drawing/2014/main" val="1606570368"/>
                    </a:ext>
                  </a:extLst>
                </a:gridCol>
                <a:gridCol w="5123697">
                  <a:extLst>
                    <a:ext uri="{9D8B030D-6E8A-4147-A177-3AD203B41FA5}">
                      <a16:colId xmlns:a16="http://schemas.microsoft.com/office/drawing/2014/main" val="1092335556"/>
                    </a:ext>
                  </a:extLst>
                </a:gridCol>
              </a:tblGrid>
              <a:tr h="1152000">
                <a:tc>
                  <a:txBody>
                    <a:bodyPr/>
                    <a:lstStyle/>
                    <a:p>
                      <a:r>
                        <a:rPr lang="en-GB" sz="1200" b="1" dirty="0"/>
                        <a:t>Martha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0686415"/>
                  </a:ext>
                </a:extLst>
              </a:tr>
              <a:tr h="1152000">
                <a:tc>
                  <a:txBody>
                    <a:bodyPr/>
                    <a:lstStyle/>
                    <a:p>
                      <a:r>
                        <a:rPr lang="en-GB" sz="1200" b="1" dirty="0"/>
                        <a:t>Mia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067325"/>
                  </a:ext>
                </a:extLst>
              </a:tr>
              <a:tr h="1152000">
                <a:tc>
                  <a:txBody>
                    <a:bodyPr/>
                    <a:lstStyle/>
                    <a:p>
                      <a:r>
                        <a:rPr lang="en-GB" sz="1200" b="1" dirty="0"/>
                        <a:t>Henry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0133076"/>
                  </a:ext>
                </a:extLst>
              </a:tr>
              <a:tr h="1152000">
                <a:tc>
                  <a:txBody>
                    <a:bodyPr/>
                    <a:lstStyle/>
                    <a:p>
                      <a:r>
                        <a:rPr lang="en-GB" sz="1200" b="1" dirty="0"/>
                        <a:t>Izzy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3665959"/>
                  </a:ext>
                </a:extLst>
              </a:tr>
              <a:tr h="1152000">
                <a:tc>
                  <a:txBody>
                    <a:bodyPr/>
                    <a:lstStyle/>
                    <a:p>
                      <a:r>
                        <a:rPr lang="en-GB" sz="1200" b="1" dirty="0"/>
                        <a:t>Hugh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486889"/>
                  </a:ext>
                </a:extLst>
              </a:tr>
              <a:tr h="1152000">
                <a:tc>
                  <a:txBody>
                    <a:bodyPr/>
                    <a:lstStyle/>
                    <a:p>
                      <a:r>
                        <a:rPr lang="en-GB" sz="1200" b="1" dirty="0"/>
                        <a:t>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019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442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0965132-DD5F-4DA1-B4AB-C1166D110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17FE9D-8894-4846-9999-CECA48668061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6C97D2-847F-43A9-A8B8-8BEE4B3E5E8E}"/>
              </a:ext>
            </a:extLst>
          </p:cNvPr>
          <p:cNvSpPr txBox="1"/>
          <p:nvPr/>
        </p:nvSpPr>
        <p:spPr>
          <a:xfrm>
            <a:off x="1866331" y="197198"/>
            <a:ext cx="312533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Task One: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A76216-B886-406F-8BD4-8E34A55EFDCF}"/>
              </a:ext>
            </a:extLst>
          </p:cNvPr>
          <p:cNvSpPr txBox="1"/>
          <p:nvPr/>
        </p:nvSpPr>
        <p:spPr>
          <a:xfrm>
            <a:off x="300614" y="781973"/>
            <a:ext cx="6256772" cy="6555641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sz="1200" b="1" dirty="0">
                <a:solidFill>
                  <a:prstClr val="black"/>
                </a:solidFill>
                <a:ea typeface="Calibri"/>
                <a:cs typeface="Calibri"/>
              </a:rPr>
              <a:t>Plot</a:t>
            </a:r>
          </a:p>
          <a:p>
            <a:pPr lvl="0"/>
            <a:endParaRPr lang="en-GB" sz="1200" dirty="0">
              <a:solidFill>
                <a:prstClr val="black"/>
              </a:solidFill>
              <a:ea typeface="Calibri"/>
              <a:cs typeface="Calibri"/>
            </a:endParaRPr>
          </a:p>
          <a:p>
            <a:pPr lvl="0"/>
            <a:r>
              <a:rPr lang="en-GB" sz="1200" dirty="0">
                <a:solidFill>
                  <a:prstClr val="black"/>
                </a:solidFill>
                <a:ea typeface="Calibri"/>
                <a:cs typeface="Calibri"/>
              </a:rPr>
              <a:t>2. Summarise the plot of the text in 50 words.</a:t>
            </a:r>
          </a:p>
          <a:p>
            <a:pPr lvl="0"/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lvl="0"/>
            <a:r>
              <a:rPr lang="en-GB" sz="1200" dirty="0">
                <a:solidFill>
                  <a:prstClr val="black"/>
                </a:solidFill>
                <a:latin typeface="Calibri" panose="020F0502020204030204"/>
                <a:ea typeface="+mn-ea"/>
                <a:cs typeface="Calibri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lvl="0"/>
            <a:endParaRPr lang="en-GB" sz="1200" dirty="0">
              <a:solidFill>
                <a:prstClr val="black"/>
              </a:solidFill>
              <a:latin typeface="Calibri" panose="020F0502020204030204"/>
              <a:cs typeface="Calibri"/>
            </a:endParaRPr>
          </a:p>
          <a:p>
            <a:pPr lvl="0"/>
            <a:r>
              <a:rPr lang="en-GB" sz="1200" dirty="0">
                <a:solidFill>
                  <a:prstClr val="black"/>
                </a:solidFill>
                <a:latin typeface="Calibri" panose="020F0502020204030204"/>
                <a:ea typeface="+mn-ea"/>
                <a:cs typeface="Calibri"/>
              </a:rPr>
              <a:t>3. What are the sub-plots going on in the text?  What do they contribute to the main plotline?</a:t>
            </a:r>
          </a:p>
          <a:p>
            <a:pPr lvl="0"/>
            <a:endParaRPr lang="en-GB" sz="1200" dirty="0">
              <a:solidFill>
                <a:prstClr val="black"/>
              </a:solidFill>
              <a:latin typeface="Calibri" panose="020F0502020204030204"/>
              <a:cs typeface="Calibri"/>
            </a:endParaRPr>
          </a:p>
          <a:p>
            <a:r>
              <a:rPr lang="en-GB" sz="1200" dirty="0">
                <a:solidFill>
                  <a:prstClr val="black"/>
                </a:solidFill>
                <a:cs typeface="Calibri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lvl="0"/>
            <a:endParaRPr lang="en-GB" sz="1200" dirty="0">
              <a:solidFill>
                <a:prstClr val="black"/>
              </a:solidFill>
              <a:latin typeface="Calibri" panose="020F0502020204030204"/>
              <a:ea typeface="+mn-ea"/>
              <a:cs typeface="Calibri"/>
            </a:endParaRPr>
          </a:p>
          <a:p>
            <a:pPr lvl="0"/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Calibri"/>
              </a:rPr>
              <a:t>Themes</a:t>
            </a:r>
          </a:p>
          <a:p>
            <a:pPr lvl="0"/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lvl="0"/>
            <a:r>
              <a:rPr lang="en-GB" sz="1200" dirty="0">
                <a:solidFill>
                  <a:prstClr val="black"/>
                </a:solidFill>
                <a:latin typeface="Calibri" panose="020F0502020204030204"/>
                <a:ea typeface="+mn-ea"/>
                <a:cs typeface="Calibri"/>
              </a:rPr>
              <a:t>4. What, to you, are the most important themes of the play? Be ready to justify your answer in the first week. </a:t>
            </a:r>
          </a:p>
          <a:p>
            <a:pPr lvl="0"/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r>
              <a:rPr lang="en-GB" sz="1200" dirty="0">
                <a:solidFill>
                  <a:prstClr val="black"/>
                </a:solidFill>
                <a:cs typeface="Calibri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lvl="0"/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That Face: 9780571238446: Books - Amazon.ca">
            <a:extLst>
              <a:ext uri="{FF2B5EF4-FFF2-40B4-BE49-F238E27FC236}">
                <a16:creationId xmlns:a16="http://schemas.microsoft.com/office/drawing/2014/main" id="{EF109653-A865-464B-BA2C-75FDA4635B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1" y="7220537"/>
            <a:ext cx="1828800" cy="268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6476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0965132-DD5F-4DA1-B4AB-C1166D110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17FE9D-8894-4846-9999-CECA48668061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6C97D2-847F-43A9-A8B8-8BEE4B3E5E8E}"/>
              </a:ext>
            </a:extLst>
          </p:cNvPr>
          <p:cNvSpPr txBox="1"/>
          <p:nvPr/>
        </p:nvSpPr>
        <p:spPr>
          <a:xfrm>
            <a:off x="1866331" y="197198"/>
            <a:ext cx="312533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Task Two: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A76216-B886-406F-8BD4-8E34A55EFDCF}"/>
              </a:ext>
            </a:extLst>
          </p:cNvPr>
          <p:cNvSpPr txBox="1"/>
          <p:nvPr/>
        </p:nvSpPr>
        <p:spPr>
          <a:xfrm>
            <a:off x="300614" y="781973"/>
            <a:ext cx="6256772" cy="249299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sz="1200" dirty="0">
                <a:solidFill>
                  <a:prstClr val="black"/>
                </a:solidFill>
                <a:ea typeface="Calibri"/>
                <a:cs typeface="Calibri"/>
              </a:rPr>
              <a:t>Prepare a 1-2 minute monologue to perform in the first week in September​</a:t>
            </a:r>
          </a:p>
          <a:p>
            <a:pPr lvl="0"/>
            <a:endParaRPr lang="en-GB" sz="1200" dirty="0">
              <a:solidFill>
                <a:prstClr val="black"/>
              </a:solidFill>
              <a:ea typeface="Calibri"/>
              <a:cs typeface="Calibri"/>
            </a:endParaRPr>
          </a:p>
          <a:p>
            <a:pPr lvl="0"/>
            <a:r>
              <a:rPr lang="en-GB" sz="1200" dirty="0">
                <a:solidFill>
                  <a:prstClr val="black"/>
                </a:solidFill>
                <a:ea typeface="Calibri"/>
                <a:cs typeface="Calibri"/>
              </a:rPr>
              <a:t>The monologue needs to be from a published play, it can be any style or era from Shakespeare to modern day.</a:t>
            </a:r>
          </a:p>
          <a:p>
            <a:pPr lvl="0"/>
            <a:endParaRPr kumimoji="0" lang="en-GB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lvl="0"/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Calibri"/>
              </a:rPr>
              <a:t>Tips: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prstClr val="black"/>
                </a:solidFill>
                <a:latin typeface="Calibri" panose="020F0502020204030204"/>
                <a:cs typeface="Calibri"/>
              </a:rPr>
              <a:t>Understand the given circumstances of the character within the monologue by using the 5W’s (Who|What|Where|When|Why)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Calibri"/>
              </a:rPr>
              <a:t>If possible, read</a:t>
            </a:r>
            <a:r>
              <a:rPr lang="en-GB" sz="1200" dirty="0">
                <a:solidFill>
                  <a:prstClr val="black"/>
                </a:solidFill>
                <a:latin typeface="Calibri" panose="020F0502020204030204"/>
                <a:cs typeface="Calibri"/>
              </a:rPr>
              <a:t> the entire play to understand the characters Super Objective.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Calibri"/>
              </a:rPr>
              <a:t>Break the monologue down into units of actions, and assign an objective to each unit of action.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prstClr val="black"/>
                </a:solidFill>
                <a:latin typeface="Calibri" panose="020F0502020204030204"/>
                <a:cs typeface="Calibri"/>
              </a:rPr>
              <a:t>Practice (get into the habit over summer using time to rehearse individually).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endParaRPr kumimoji="0" lang="en-GB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lvl="0"/>
            <a:r>
              <a:rPr lang="en-GB" sz="1200" dirty="0">
                <a:solidFill>
                  <a:prstClr val="black"/>
                </a:solidFill>
                <a:latin typeface="Calibri" panose="020F0502020204030204"/>
                <a:cs typeface="Calibri"/>
              </a:rPr>
              <a:t>Use the space below to make notes about character and rehearsals:</a:t>
            </a:r>
            <a:endParaRPr kumimoji="0" lang="en-GB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3764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0965132-DD5F-4DA1-B4AB-C1166D110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17FE9D-8894-4846-9999-CECA48668061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6C97D2-847F-43A9-A8B8-8BEE4B3E5E8E}"/>
              </a:ext>
            </a:extLst>
          </p:cNvPr>
          <p:cNvSpPr txBox="1"/>
          <p:nvPr/>
        </p:nvSpPr>
        <p:spPr>
          <a:xfrm>
            <a:off x="1866331" y="197198"/>
            <a:ext cx="312533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Task Three: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A76216-B886-406F-8BD4-8E34A55EFDCF}"/>
              </a:ext>
            </a:extLst>
          </p:cNvPr>
          <p:cNvSpPr txBox="1"/>
          <p:nvPr/>
        </p:nvSpPr>
        <p:spPr>
          <a:xfrm>
            <a:off x="300614" y="781973"/>
            <a:ext cx="6256772" cy="341632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sz="1200" dirty="0">
                <a:solidFill>
                  <a:prstClr val="black"/>
                </a:solidFill>
                <a:ea typeface="Calibri"/>
                <a:cs typeface="Calibri"/>
              </a:rPr>
              <a:t>Watch a performance from NT Collection or a live performance – prepare a 2 minute presentation about your performance. ​</a:t>
            </a:r>
          </a:p>
          <a:p>
            <a:pPr lvl="0"/>
            <a:endParaRPr lang="en-GB" sz="1200" dirty="0">
              <a:solidFill>
                <a:prstClr val="black"/>
              </a:solidFill>
              <a:ea typeface="Calibri"/>
              <a:cs typeface="Calibri"/>
            </a:endParaRPr>
          </a:p>
          <a:p>
            <a:pPr lvl="0"/>
            <a:r>
              <a:rPr lang="en-GB" sz="1200" dirty="0">
                <a:solidFill>
                  <a:prstClr val="black"/>
                </a:solidFill>
                <a:ea typeface="Calibri"/>
                <a:cs typeface="Calibri"/>
              </a:rPr>
              <a:t>​You will need to present about the following elements </a:t>
            </a:r>
          </a:p>
          <a:p>
            <a:pPr lvl="0"/>
            <a:endParaRPr lang="en-GB" sz="1200" dirty="0">
              <a:solidFill>
                <a:prstClr val="black"/>
              </a:solidFill>
              <a:ea typeface="Calibri"/>
              <a:cs typeface="Calibri"/>
            </a:endParaRP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prstClr val="black"/>
                </a:solidFill>
                <a:ea typeface="Calibri"/>
                <a:cs typeface="Calibri"/>
              </a:rPr>
              <a:t>Staging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prstClr val="black"/>
                </a:solidFill>
                <a:ea typeface="Calibri"/>
                <a:cs typeface="Calibri"/>
              </a:rPr>
              <a:t>costume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prstClr val="black"/>
                </a:solidFill>
                <a:ea typeface="Calibri"/>
                <a:cs typeface="Calibri"/>
              </a:rPr>
              <a:t>Lighting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prstClr val="black"/>
                </a:solidFill>
                <a:ea typeface="Calibri"/>
                <a:cs typeface="Calibri"/>
              </a:rPr>
              <a:t>Set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prstClr val="black"/>
                </a:solidFill>
                <a:ea typeface="Calibri"/>
                <a:cs typeface="Calibri"/>
              </a:rPr>
              <a:t>Sound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prstClr val="black"/>
                </a:solidFill>
                <a:ea typeface="Calibri"/>
                <a:cs typeface="Calibri"/>
              </a:rPr>
              <a:t>Set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prstClr val="black"/>
                </a:solidFill>
                <a:ea typeface="Calibri"/>
                <a:cs typeface="Calibri"/>
              </a:rPr>
              <a:t>Vocals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prstClr val="black"/>
                </a:solidFill>
                <a:ea typeface="Calibri"/>
                <a:cs typeface="Calibri"/>
              </a:rPr>
              <a:t>Physicality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prstClr val="black"/>
                </a:solidFill>
                <a:ea typeface="Calibri"/>
                <a:cs typeface="Calibri"/>
              </a:rPr>
              <a:t>Use of stage space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endParaRPr kumimoji="0" lang="en-GB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lvl="0"/>
            <a:r>
              <a:rPr lang="en-GB" sz="1200" dirty="0">
                <a:solidFill>
                  <a:prstClr val="black"/>
                </a:solidFill>
                <a:latin typeface="Calibri" panose="020F0502020204030204"/>
                <a:cs typeface="Calibri"/>
              </a:rPr>
              <a:t>Performance I have watched: _______________________________________________________</a:t>
            </a:r>
          </a:p>
          <a:p>
            <a:pPr lvl="0"/>
            <a:endParaRPr kumimoji="0" lang="en-GB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lvl="0"/>
            <a:r>
              <a:rPr lang="en-GB" sz="1200" dirty="0">
                <a:solidFill>
                  <a:prstClr val="black"/>
                </a:solidFill>
                <a:latin typeface="Calibri" panose="020F0502020204030204"/>
                <a:cs typeface="Calibri"/>
              </a:rPr>
              <a:t>Use the tables on the next few pages to make notes on the above elements. </a:t>
            </a:r>
            <a:endParaRPr kumimoji="0" lang="en-GB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0B153C-07F7-40E8-87EB-0A9475D0EAC4}"/>
              </a:ext>
            </a:extLst>
          </p:cNvPr>
          <p:cNvSpPr txBox="1"/>
          <p:nvPr/>
        </p:nvSpPr>
        <p:spPr>
          <a:xfrm>
            <a:off x="300614" y="6127262"/>
            <a:ext cx="6256772" cy="3046988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sz="1200" dirty="0">
                <a:solidFill>
                  <a:prstClr val="black"/>
                </a:solidFill>
                <a:ea typeface="Calibri"/>
                <a:cs typeface="Calibri"/>
              </a:rPr>
              <a:t>To get to the Drama online log-in webpage, copy and paste the following link into your web browser, or click on the link below: </a:t>
            </a:r>
            <a:r>
              <a:rPr lang="en-GB" sz="1200" dirty="0">
                <a:solidFill>
                  <a:prstClr val="black"/>
                </a:solidFill>
                <a:ea typeface="Calibri"/>
                <a:cs typeface="Calibri"/>
                <a:hlinkClick r:id="rId2"/>
              </a:rPr>
              <a:t>https://www.dramaonlinelibrary.com/login?recentUrl=/</a:t>
            </a:r>
            <a:r>
              <a:rPr lang="en-GB" sz="1200" dirty="0">
                <a:solidFill>
                  <a:prstClr val="black"/>
                </a:solidFill>
                <a:ea typeface="Calibri"/>
                <a:cs typeface="Calibri"/>
              </a:rPr>
              <a:t> ​</a:t>
            </a:r>
          </a:p>
          <a:p>
            <a:pPr lvl="0"/>
            <a:endParaRPr lang="en-GB" sz="1200" dirty="0">
              <a:solidFill>
                <a:prstClr val="black"/>
              </a:solidFill>
              <a:ea typeface="Calibri"/>
              <a:cs typeface="Calibri"/>
            </a:endParaRPr>
          </a:p>
          <a:p>
            <a:pPr lvl="0"/>
            <a:r>
              <a:rPr lang="en-GB" sz="1200" dirty="0">
                <a:solidFill>
                  <a:prstClr val="black"/>
                </a:solidFill>
                <a:ea typeface="Calibri"/>
                <a:cs typeface="Calibri"/>
              </a:rPr>
              <a:t>​</a:t>
            </a:r>
          </a:p>
          <a:p>
            <a:pPr lvl="0"/>
            <a:endParaRPr lang="en-GB" sz="1200" dirty="0">
              <a:solidFill>
                <a:prstClr val="black"/>
              </a:solidFill>
              <a:ea typeface="Calibri"/>
              <a:cs typeface="Calibri"/>
            </a:endParaRPr>
          </a:p>
          <a:p>
            <a:pPr lvl="0"/>
            <a:r>
              <a:rPr lang="en-GB" sz="1200" dirty="0">
                <a:solidFill>
                  <a:prstClr val="black"/>
                </a:solidFill>
                <a:ea typeface="Calibri"/>
                <a:cs typeface="Calibri"/>
              </a:rPr>
              <a:t>Type/Click the Log in details for the Drama Online website​</a:t>
            </a:r>
          </a:p>
          <a:p>
            <a:pPr lvl="0"/>
            <a:endParaRPr lang="en-GB" sz="1200" dirty="0">
              <a:solidFill>
                <a:prstClr val="black"/>
              </a:solidFill>
              <a:ea typeface="Calibri"/>
              <a:cs typeface="Calibri"/>
            </a:endParaRPr>
          </a:p>
          <a:p>
            <a:pPr lvl="0"/>
            <a:r>
              <a:rPr lang="en-GB" sz="1200" b="1" dirty="0">
                <a:solidFill>
                  <a:prstClr val="black"/>
                </a:solidFill>
                <a:ea typeface="Calibri"/>
                <a:cs typeface="Calibri"/>
              </a:rPr>
              <a:t>Username: </a:t>
            </a:r>
            <a:r>
              <a:rPr lang="en-GB" sz="1200" dirty="0">
                <a:solidFill>
                  <a:prstClr val="black"/>
                </a:solidFill>
                <a:ea typeface="Calibri"/>
                <a:cs typeface="Calibri"/>
              </a:rPr>
              <a:t>Carshalton​</a:t>
            </a:r>
          </a:p>
          <a:p>
            <a:pPr lvl="0"/>
            <a:endParaRPr lang="en-GB" sz="1200" dirty="0">
              <a:solidFill>
                <a:prstClr val="black"/>
              </a:solidFill>
              <a:ea typeface="Calibri"/>
              <a:cs typeface="Calibri"/>
            </a:endParaRPr>
          </a:p>
          <a:p>
            <a:pPr lvl="0"/>
            <a:r>
              <a:rPr lang="en-GB" sz="1200" b="1" dirty="0">
                <a:solidFill>
                  <a:prstClr val="black"/>
                </a:solidFill>
                <a:ea typeface="Calibri"/>
                <a:cs typeface="Calibri"/>
              </a:rPr>
              <a:t>Password: </a:t>
            </a:r>
            <a:r>
              <a:rPr lang="en-GB" sz="1200" dirty="0">
                <a:solidFill>
                  <a:prstClr val="black"/>
                </a:solidFill>
                <a:ea typeface="Calibri"/>
                <a:cs typeface="Calibri"/>
              </a:rPr>
              <a:t>M@cbeth1​</a:t>
            </a:r>
          </a:p>
          <a:p>
            <a:pPr lvl="0"/>
            <a:endParaRPr lang="en-GB" sz="1200" dirty="0">
              <a:solidFill>
                <a:prstClr val="black"/>
              </a:solidFill>
              <a:ea typeface="Calibri"/>
              <a:cs typeface="Calibri"/>
            </a:endParaRP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prstClr val="black"/>
                </a:solidFill>
                <a:ea typeface="Calibri"/>
                <a:cs typeface="Calibri"/>
              </a:rPr>
              <a:t>Click 'Collections'​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endParaRPr lang="en-GB" sz="1200" dirty="0">
              <a:solidFill>
                <a:prstClr val="black"/>
              </a:solidFill>
              <a:ea typeface="Calibri"/>
              <a:cs typeface="Calibri"/>
            </a:endParaRP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prstClr val="black"/>
                </a:solidFill>
                <a:ea typeface="Calibri"/>
                <a:cs typeface="Calibri"/>
              </a:rPr>
              <a:t>Click 'National Theatre Collection 1 / 2 or 3’​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endParaRPr lang="en-GB" sz="1200" dirty="0">
              <a:solidFill>
                <a:prstClr val="black"/>
              </a:solidFill>
              <a:ea typeface="Calibri"/>
              <a:cs typeface="Calibri"/>
            </a:endParaRP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prstClr val="black"/>
                </a:solidFill>
                <a:ea typeface="Calibri"/>
                <a:cs typeface="Calibri"/>
              </a:rPr>
              <a:t>Take your pick from the range of plays on offer​</a:t>
            </a:r>
            <a:endParaRPr kumimoji="0" lang="en-GB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5940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836D91-3F9B-ECAA-5CD6-8357FC8D9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5C9DAC-916D-4642-AB0E-6459AD51FCD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DCC435-0EC3-4BAE-8D06-4D1F8A50FF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560774"/>
              </p:ext>
            </p:extLst>
          </p:nvPr>
        </p:nvGraphicFramePr>
        <p:xfrm>
          <a:off x="271463" y="197201"/>
          <a:ext cx="6313504" cy="950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13504">
                  <a:extLst>
                    <a:ext uri="{9D8B030D-6E8A-4147-A177-3AD203B41FA5}">
                      <a16:colId xmlns:a16="http://schemas.microsoft.com/office/drawing/2014/main" val="62929069"/>
                    </a:ext>
                  </a:extLst>
                </a:gridCol>
              </a:tblGrid>
              <a:tr h="1872000">
                <a:tc>
                  <a:txBody>
                    <a:bodyPr/>
                    <a:lstStyle/>
                    <a:p>
                      <a:r>
                        <a:rPr lang="en-GB" sz="1600" b="1" dirty="0"/>
                        <a:t>Lighting:</a:t>
                      </a:r>
                    </a:p>
                    <a:p>
                      <a:endParaRPr lang="en-GB" sz="1600" b="1" dirty="0"/>
                    </a:p>
                    <a:p>
                      <a:r>
                        <a:rPr lang="en-GB" sz="1600" b="1" dirty="0"/>
                        <a:t>LATE</a:t>
                      </a:r>
                    </a:p>
                    <a:p>
                      <a:endParaRPr lang="en-GB" sz="1400" b="1" dirty="0"/>
                    </a:p>
                    <a:p>
                      <a:r>
                        <a:rPr lang="en-GB" sz="1200" dirty="0"/>
                        <a:t>Describe the lighting design and note key lighting moments, including the opening moments. </a:t>
                      </a:r>
                    </a:p>
                    <a:p>
                      <a:endParaRPr lang="en-GB" sz="12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Intensity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Colour -  moods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Lighting Source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Angles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Techniques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Effects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2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i="1" dirty="0"/>
                        <a:t>(spotlight, back light, down light, gobo, </a:t>
                      </a:r>
                      <a:r>
                        <a:rPr lang="en-GB" sz="1200" i="1" dirty="0" err="1"/>
                        <a:t>fresnel</a:t>
                      </a:r>
                      <a:r>
                        <a:rPr lang="en-GB" sz="1200" i="1" dirty="0"/>
                        <a:t>, strobe, cross fade, fade, blackout, wash)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dirty="0"/>
                    </a:p>
                  </a:txBody>
                  <a:tcPr vert="vert"/>
                </a:tc>
                <a:extLst>
                  <a:ext uri="{0D108BD9-81ED-4DB2-BD59-A6C34878D82A}">
                    <a16:rowId xmlns:a16="http://schemas.microsoft.com/office/drawing/2014/main" val="3844307968"/>
                  </a:ext>
                </a:extLst>
              </a:tr>
              <a:tr h="288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4377589"/>
                  </a:ext>
                </a:extLst>
              </a:tr>
              <a:tr h="1872000">
                <a:tc>
                  <a:txBody>
                    <a:bodyPr/>
                    <a:lstStyle/>
                    <a:p>
                      <a:r>
                        <a:rPr lang="en-GB" sz="1600" b="1" dirty="0"/>
                        <a:t>Set Design | Props | Stage Furniture: </a:t>
                      </a:r>
                    </a:p>
                    <a:p>
                      <a:endParaRPr lang="en-GB" sz="1600" b="1" dirty="0"/>
                    </a:p>
                    <a:p>
                      <a:r>
                        <a:rPr lang="en-GB" sz="1600" b="1" dirty="0"/>
                        <a:t>SCRAMBLES | MC P BRITS</a:t>
                      </a:r>
                    </a:p>
                    <a:p>
                      <a:endParaRPr lang="en-GB" sz="1600" b="1" dirty="0"/>
                    </a:p>
                    <a:p>
                      <a:r>
                        <a:rPr lang="en-GB" sz="1400" dirty="0"/>
                        <a:t>Describe the set design / props / stage furniture (see p. 101-103): consider: colour and texture – entrances and exits – set changes. Make a diagram of the set and label it. Most set designers draw sets from a bird’s eye view.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dirty="0"/>
                        <a:t>What is brought on and off set and what are the denotations and connotations associated with these items?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i="1" dirty="0"/>
                        <a:t>(flats. levels, location, symbolic, realistic, scene change, texture, materials, props…)</a:t>
                      </a:r>
                      <a:endParaRPr lang="en-GB" sz="1400" dirty="0"/>
                    </a:p>
                    <a:p>
                      <a:endParaRPr lang="en-GB" dirty="0"/>
                    </a:p>
                  </a:txBody>
                  <a:tcPr vert="vert"/>
                </a:tc>
                <a:extLst>
                  <a:ext uri="{0D108BD9-81ED-4DB2-BD59-A6C34878D82A}">
                    <a16:rowId xmlns:a16="http://schemas.microsoft.com/office/drawing/2014/main" val="4158767228"/>
                  </a:ext>
                </a:extLst>
              </a:tr>
              <a:tr h="288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2717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414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836D91-3F9B-ECAA-5CD6-8357FC8D9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5C9DAC-916D-4642-AB0E-6459AD51FCD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DCC435-0EC3-4BAE-8D06-4D1F8A50FF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072416"/>
              </p:ext>
            </p:extLst>
          </p:nvPr>
        </p:nvGraphicFramePr>
        <p:xfrm>
          <a:off x="271463" y="197201"/>
          <a:ext cx="6313504" cy="950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13504">
                  <a:extLst>
                    <a:ext uri="{9D8B030D-6E8A-4147-A177-3AD203B41FA5}">
                      <a16:colId xmlns:a16="http://schemas.microsoft.com/office/drawing/2014/main" val="62929069"/>
                    </a:ext>
                  </a:extLst>
                </a:gridCol>
              </a:tblGrid>
              <a:tr h="1872000">
                <a:tc>
                  <a:txBody>
                    <a:bodyPr/>
                    <a:lstStyle/>
                    <a:p>
                      <a:r>
                        <a:rPr lang="en-GB" sz="1600" b="1" dirty="0"/>
                        <a:t>Staging / Use of Stage Space and Auditorium: </a:t>
                      </a:r>
                    </a:p>
                    <a:p>
                      <a:endParaRPr lang="en-GB" sz="1600" b="1" dirty="0"/>
                    </a:p>
                    <a:p>
                      <a:r>
                        <a:rPr lang="en-GB" sz="1600" b="1" dirty="0"/>
                        <a:t>MEASLE</a:t>
                      </a:r>
                    </a:p>
                    <a:p>
                      <a:endParaRPr lang="en-GB" sz="1600" b="1" dirty="0"/>
                    </a:p>
                    <a:p>
                      <a:r>
                        <a:rPr lang="en-GB" sz="1400" dirty="0"/>
                        <a:t>the type(s) of stage space and how it was used. </a:t>
                      </a:r>
                    </a:p>
                    <a:p>
                      <a:endParaRPr lang="en-GB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Blocking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Proxemics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Entrances / Exits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Stage Type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Levels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i="1" dirty="0"/>
                        <a:t>(proxemics, blocking, levels, entrances, exits, audience…)</a:t>
                      </a:r>
                      <a:endParaRPr lang="en-GB" sz="14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dirty="0"/>
                    </a:p>
                  </a:txBody>
                  <a:tcPr vert="vert"/>
                </a:tc>
                <a:extLst>
                  <a:ext uri="{0D108BD9-81ED-4DB2-BD59-A6C34878D82A}">
                    <a16:rowId xmlns:a16="http://schemas.microsoft.com/office/drawing/2014/main" val="3844307968"/>
                  </a:ext>
                </a:extLst>
              </a:tr>
              <a:tr h="288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4377589"/>
                  </a:ext>
                </a:extLst>
              </a:tr>
              <a:tr h="1872000">
                <a:tc>
                  <a:txBody>
                    <a:bodyPr/>
                    <a:lstStyle/>
                    <a:p>
                      <a:r>
                        <a:rPr lang="en-GB" sz="1600" b="1" dirty="0"/>
                        <a:t>Sound:</a:t>
                      </a:r>
                    </a:p>
                    <a:p>
                      <a:endParaRPr lang="en-GB" sz="1600" b="1" dirty="0"/>
                    </a:p>
                    <a:p>
                      <a:r>
                        <a:rPr lang="en-GB" sz="1600" b="1" dirty="0"/>
                        <a:t>SUDDEN</a:t>
                      </a:r>
                    </a:p>
                    <a:p>
                      <a:endParaRPr lang="en-GB" sz="1600" b="1" dirty="0"/>
                    </a:p>
                    <a:p>
                      <a:r>
                        <a:rPr lang="en-GB" sz="1400" dirty="0"/>
                        <a:t>Sound does not include the words of the play being spoken. </a:t>
                      </a:r>
                    </a:p>
                    <a:p>
                      <a:endParaRPr lang="en-GB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Distortion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Feedback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Harmony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Diegetic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Non-Diegetic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Effects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i="1" dirty="0"/>
                        <a:t>(dynamics, recorded music)</a:t>
                      </a:r>
                      <a:endParaRPr lang="en-GB" sz="1400" dirty="0"/>
                    </a:p>
                    <a:p>
                      <a:endParaRPr lang="en-GB" dirty="0"/>
                    </a:p>
                  </a:txBody>
                  <a:tcPr vert="vert"/>
                </a:tc>
                <a:extLst>
                  <a:ext uri="{0D108BD9-81ED-4DB2-BD59-A6C34878D82A}">
                    <a16:rowId xmlns:a16="http://schemas.microsoft.com/office/drawing/2014/main" val="4158767228"/>
                  </a:ext>
                </a:extLst>
              </a:tr>
              <a:tr h="288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2717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3479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8F134825D4A54693DB3AA8C4E41EBC" ma:contentTypeVersion="25" ma:contentTypeDescription="Create a new document." ma:contentTypeScope="" ma:versionID="60382d54b5bc3df291fb03490d5df2c1">
  <xsd:schema xmlns:xsd="http://www.w3.org/2001/XMLSchema" xmlns:xs="http://www.w3.org/2001/XMLSchema" xmlns:p="http://schemas.microsoft.com/office/2006/metadata/properties" xmlns:ns2="3a2ad050-3c60-42b7-a2ae-5288fc534a37" xmlns:ns3="b26a1134-8e7b-43e4-abc0-9133c44f8f68" targetNamespace="http://schemas.microsoft.com/office/2006/metadata/properties" ma:root="true" ma:fieldsID="a02746516604c7f0fed23b396aa3ab3a" ns2:_="" ns3:_="">
    <xsd:import namespace="3a2ad050-3c60-42b7-a2ae-5288fc534a37"/>
    <xsd:import namespace="b26a1134-8e7b-43e4-abc0-9133c44f8f68"/>
    <xsd:element name="properties">
      <xsd:complexType>
        <xsd:sequence>
          <xsd:element name="documentManagement">
            <xsd:complexType>
              <xsd:all>
                <xsd:element ref="ns2:eaee99a3b65741ec86433ec881e2607b" minOccurs="0"/>
                <xsd:element ref="ns2:TaxCatchAll" minOccurs="0"/>
                <xsd:element ref="ns2:l5bca6976c3f46b4b72ac5f892968213" minOccurs="0"/>
                <xsd:element ref="ns2:f5c6631f7d284bf8a1eb86232792c18a" minOccurs="0"/>
                <xsd:element ref="ns2:i81f589b0b304aa59ac6ce540d9ea722" minOccurs="0"/>
                <xsd:element ref="ns2:PersonalIdentificationData" minOccurs="0"/>
                <xsd:element ref="ns2:KeyStage" minOccurs="0"/>
                <xsd:element ref="ns2:Year" minOccurs="0"/>
                <xsd:element ref="ns2:Lesson" minOccurs="0"/>
                <xsd:element ref="ns2:CustomTags" minOccurs="0"/>
                <xsd:element ref="ns2:CurriculumSubject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2ad050-3c60-42b7-a2ae-5288fc534a37" elementFormDefault="qualified">
    <xsd:import namespace="http://schemas.microsoft.com/office/2006/documentManagement/types"/>
    <xsd:import namespace="http://schemas.microsoft.com/office/infopath/2007/PartnerControls"/>
    <xsd:element name="eaee99a3b65741ec86433ec881e2607b" ma:index="9" nillable="true" ma:taxonomy="true" ma:internalName="eaee99a3b65741ec86433ec881e2607b" ma:taxonomyFieldName="Topic" ma:displayName="Topic" ma:fieldId="{eaee99a3-b657-41ec-8643-3ec881e2607b}" ma:sspId="59225b58-e3d2-4ce2-b8c8-b95fb5472c4f" ma:termSetId="a8c5a09f-93dc-43eb-a947-5f7308f0125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16da183c-2164-4b47-a29e-14a7c14f4a33}" ma:internalName="TaxCatchAll" ma:showField="CatchAllData" ma:web="3a2ad050-3c60-42b7-a2ae-5288fc534a3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5bca6976c3f46b4b72ac5f892968213" ma:index="12" nillable="true" ma:taxonomy="true" ma:internalName="l5bca6976c3f46b4b72ac5f892968213" ma:taxonomyFieldName="Exam_x0020_Board" ma:displayName="Exam Board" ma:fieldId="{55bca697-6c3f-46b4-b72a-c5f892968213}" ma:sspId="59225b58-e3d2-4ce2-b8c8-b95fb5472c4f" ma:termSetId="7ff01458-f10a-4d8b-8ea8-0251811fd9d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5c6631f7d284bf8a1eb86232792c18a" ma:index="14" nillable="true" ma:taxonomy="true" ma:internalName="f5c6631f7d284bf8a1eb86232792c18a" ma:taxonomyFieldName="Week" ma:displayName="Week" ma:fieldId="{f5c6631f-7d28-4bf8-a1eb-86232792c18a}" ma:sspId="59225b58-e3d2-4ce2-b8c8-b95fb5472c4f" ma:termSetId="e6742770-d5b4-4644-98a0-94f43a02e98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81f589b0b304aa59ac6ce540d9ea722" ma:index="16" nillable="true" ma:taxonomy="true" ma:internalName="i81f589b0b304aa59ac6ce540d9ea722" ma:taxonomyFieldName="Term" ma:displayName="Term" ma:fieldId="{281f589b-0b30-4aa5-9ac6-ce540d9ea722}" ma:sspId="59225b58-e3d2-4ce2-b8c8-b95fb5472c4f" ma:termSetId="7bb8ffaa-c7a0-4459-9259-f630ab84ca9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rsonalIdentificationData" ma:index="17" nillable="true" ma:displayName="Personal Identification Data" ma:internalName="Personal_x0020_Identification_x0020_Data">
      <xsd:simpleType>
        <xsd:restriction base="dms:Choice">
          <xsd:enumeration value="No"/>
          <xsd:enumeration value="Yes"/>
        </xsd:restriction>
      </xsd:simpleType>
    </xsd:element>
    <xsd:element name="KeyStage" ma:index="18" nillable="true" ma:displayName="Key Stage" ma:default="KS4" ma:internalName="Key_x0020_Stage">
      <xsd:simpleType>
        <xsd:restriction base="dms:Text"/>
      </xsd:simpleType>
    </xsd:element>
    <xsd:element name="Year" ma:index="19" nillable="true" ma:displayName="Year" ma:default="Year 11" ma:internalName="Year">
      <xsd:simpleType>
        <xsd:restriction base="dms:Text"/>
      </xsd:simpleType>
    </xsd:element>
    <xsd:element name="Lesson" ma:index="20" nillable="true" ma:displayName="Lesson" ma:internalName="Lesson">
      <xsd:simpleType>
        <xsd:restriction base="dms:Text"/>
      </xsd:simpleType>
    </xsd:element>
    <xsd:element name="CustomTags" ma:index="21" nillable="true" ma:displayName="Custom Tags" ma:internalName="Custom_x0020_Tags">
      <xsd:simpleType>
        <xsd:restriction base="dms:Text"/>
      </xsd:simpleType>
    </xsd:element>
    <xsd:element name="CurriculumSubject" ma:index="22" nillable="true" ma:displayName="Curriculum Subject" ma:default="Registration Year 11" ma:internalName="Curriculum_x0020_Subject">
      <xsd:simpleType>
        <xsd:restriction base="dms:Text"/>
      </xsd:simpleType>
    </xsd:element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6a1134-8e7b-43e4-abc0-9133c44f8f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3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3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3a2ad050-3c60-42b7-a2ae-5288fc534a37" xsi:nil="true"/>
    <TaxCatchAll xmlns="3a2ad050-3c60-42b7-a2ae-5288fc534a37" xsi:nil="true"/>
    <Lesson xmlns="3a2ad050-3c60-42b7-a2ae-5288fc534a37" xsi:nil="true"/>
    <i81f589b0b304aa59ac6ce540d9ea722 xmlns="3a2ad050-3c60-42b7-a2ae-5288fc534a37">
      <Terms xmlns="http://schemas.microsoft.com/office/infopath/2007/PartnerControls"/>
    </i81f589b0b304aa59ac6ce540d9ea722>
    <l5bca6976c3f46b4b72ac5f892968213 xmlns="3a2ad050-3c60-42b7-a2ae-5288fc534a37">
      <Terms xmlns="http://schemas.microsoft.com/office/infopath/2007/PartnerControls"/>
    </l5bca6976c3f46b4b72ac5f892968213>
    <PersonalIdentificationData xmlns="3a2ad050-3c60-42b7-a2ae-5288fc534a37" xsi:nil="true"/>
    <f5c6631f7d284bf8a1eb86232792c18a xmlns="3a2ad050-3c60-42b7-a2ae-5288fc534a37">
      <Terms xmlns="http://schemas.microsoft.com/office/infopath/2007/PartnerControls"/>
    </f5c6631f7d284bf8a1eb86232792c18a>
    <eaee99a3b65741ec86433ec881e2607b xmlns="3a2ad050-3c60-42b7-a2ae-5288fc534a37">
      <Terms xmlns="http://schemas.microsoft.com/office/infopath/2007/PartnerControls"/>
    </eaee99a3b65741ec86433ec881e2607b>
    <CustomTags xmlns="3a2ad050-3c60-42b7-a2ae-5288fc534a37" xsi:nil="true"/>
    <KeyStage xmlns="3a2ad050-3c60-42b7-a2ae-5288fc534a37">KS4</KeyStage>
    <CurriculumSubject xmlns="3a2ad050-3c60-42b7-a2ae-5288fc534a37">Registration Year 11</CurriculumSubject>
  </documentManagement>
</p:properties>
</file>

<file path=customXml/itemProps1.xml><?xml version="1.0" encoding="utf-8"?>
<ds:datastoreItem xmlns:ds="http://schemas.openxmlformats.org/officeDocument/2006/customXml" ds:itemID="{A3E0EE8C-A1FF-4B1D-9E47-E5AA2E8714B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FE2C31-EB16-43B5-990A-40CDB329E989}"/>
</file>

<file path=customXml/itemProps3.xml><?xml version="1.0" encoding="utf-8"?>
<ds:datastoreItem xmlns:ds="http://schemas.openxmlformats.org/officeDocument/2006/customXml" ds:itemID="{6530CD13-87D9-41C3-ADAB-C471AA062A27}">
  <ds:schemaRefs>
    <ds:schemaRef ds:uri="http://purl.org/dc/dcmitype/"/>
    <ds:schemaRef ds:uri="http://purl.org/dc/terms/"/>
    <ds:schemaRef ds:uri="9cdd7768-e665-489b-93ee-a6e834d2aa73"/>
    <ds:schemaRef ds:uri="http://purl.org/dc/elements/1.1/"/>
    <ds:schemaRef ds:uri="7601d6bc-1a4b-4ecb-9835-55314fa40c07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13749</TotalTime>
  <Words>1527</Words>
  <Application>Microsoft Office PowerPoint</Application>
  <PresentationFormat>A4 Paper (210x297 mm)</PresentationFormat>
  <Paragraphs>247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Rogers</dc:creator>
  <cp:lastModifiedBy>Harry Boulter</cp:lastModifiedBy>
  <cp:revision>416</cp:revision>
  <cp:lastPrinted>2024-08-28T09:17:29Z</cp:lastPrinted>
  <dcterms:created xsi:type="dcterms:W3CDTF">2020-07-10T01:06:36Z</dcterms:created>
  <dcterms:modified xsi:type="dcterms:W3CDTF">2025-07-04T10:35:48Z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0x010100638F134825D4A54693DB3AA8C4E41EBC</vt:lpwstr>
  </property>
  <property fmtid="{D5CDD505-2E9C-101B-9397-08002B2CF9AE}" pid="3" name="Topic">
    <vt:lpwstr/>
  </property>
  <property fmtid="{D5CDD505-2E9C-101B-9397-08002B2CF9AE}" pid="4" name="Term">
    <vt:lpwstr/>
  </property>
  <property fmtid="{D5CDD505-2E9C-101B-9397-08002B2CF9AE}" pid="5" name="Exam Board">
    <vt:lpwstr/>
  </property>
  <property fmtid="{D5CDD505-2E9C-101B-9397-08002B2CF9AE}" pid="6" name="Week">
    <vt:lpwstr/>
  </property>
  <property fmtid="{D5CDD505-2E9C-101B-9397-08002B2CF9AE}" pid="7" name="Staff Category">
    <vt:lpwstr/>
  </property>
  <property fmtid="{D5CDD505-2E9C-101B-9397-08002B2CF9AE}" pid="8" name="Exam_x0020_Board">
    <vt:lpwstr/>
  </property>
</Properties>
</file>