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321" r:id="rId5"/>
    <p:sldId id="735" r:id="rId6"/>
    <p:sldId id="796" r:id="rId7"/>
    <p:sldId id="788" r:id="rId8"/>
    <p:sldId id="797" r:id="rId9"/>
    <p:sldId id="798" r:id="rId10"/>
    <p:sldId id="789" r:id="rId11"/>
    <p:sldId id="790" r:id="rId12"/>
    <p:sldId id="791" r:id="rId13"/>
    <p:sldId id="792" r:id="rId14"/>
    <p:sldId id="794" r:id="rId15"/>
    <p:sldId id="795" r:id="rId16"/>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9A0F07-362E-77D0-F78E-61BC69D4DCE8}" v="10" dt="2025-06-04T09:46:02.7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4249" autoAdjust="0"/>
  </p:normalViewPr>
  <p:slideViewPr>
    <p:cSldViewPr snapToGrid="0">
      <p:cViewPr varScale="1">
        <p:scale>
          <a:sx n="47" d="100"/>
          <a:sy n="47" d="100"/>
        </p:scale>
        <p:origin x="24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nne Burton" userId="S::jburton@carshaltongirls.org.uk::e460b225-0882-438a-80ba-3062a675500f" providerId="AD" clId="Web-{989A0F07-362E-77D0-F78E-61BC69D4DCE8}"/>
    <pc:docChg chg="delSld modSld">
      <pc:chgData name="Joanne Burton" userId="S::jburton@carshaltongirls.org.uk::e460b225-0882-438a-80ba-3062a675500f" providerId="AD" clId="Web-{989A0F07-362E-77D0-F78E-61BC69D4DCE8}" dt="2025-06-04T09:46:02.761" v="7"/>
      <pc:docMkLst>
        <pc:docMk/>
      </pc:docMkLst>
      <pc:sldChg chg="modSp">
        <pc:chgData name="Joanne Burton" userId="S::jburton@carshaltongirls.org.uk::e460b225-0882-438a-80ba-3062a675500f" providerId="AD" clId="Web-{989A0F07-362E-77D0-F78E-61BC69D4DCE8}" dt="2025-06-04T09:45:31.791" v="1"/>
        <pc:sldMkLst>
          <pc:docMk/>
          <pc:sldMk cId="3440733239" sldId="321"/>
        </pc:sldMkLst>
        <pc:graphicFrameChg chg="mod modGraphic">
          <ac:chgData name="Joanne Burton" userId="S::jburton@carshaltongirls.org.uk::e460b225-0882-438a-80ba-3062a675500f" providerId="AD" clId="Web-{989A0F07-362E-77D0-F78E-61BC69D4DCE8}" dt="2025-06-04T09:45:31.791" v="1"/>
          <ac:graphicFrameMkLst>
            <pc:docMk/>
            <pc:sldMk cId="3440733239" sldId="321"/>
            <ac:graphicFrameMk id="5" creationId="{BE34F4B1-40A3-4530-9EE5-3C9439651C92}"/>
          </ac:graphicFrameMkLst>
        </pc:graphicFrameChg>
      </pc:sldChg>
      <pc:sldChg chg="del">
        <pc:chgData name="Joanne Burton" userId="S::jburton@carshaltongirls.org.uk::e460b225-0882-438a-80ba-3062a675500f" providerId="AD" clId="Web-{989A0F07-362E-77D0-F78E-61BC69D4DCE8}" dt="2025-06-04T09:46:02.761" v="7"/>
        <pc:sldMkLst>
          <pc:docMk/>
          <pc:sldMk cId="3504273722" sldId="756"/>
        </pc:sldMkLst>
      </pc:sldChg>
      <pc:sldChg chg="modSp">
        <pc:chgData name="Joanne Burton" userId="S::jburton@carshaltongirls.org.uk::e460b225-0882-438a-80ba-3062a675500f" providerId="AD" clId="Web-{989A0F07-362E-77D0-F78E-61BC69D4DCE8}" dt="2025-06-04T09:45:42.964" v="6"/>
        <pc:sldMkLst>
          <pc:docMk/>
          <pc:sldMk cId="421284061" sldId="788"/>
        </pc:sldMkLst>
        <pc:graphicFrameChg chg="mod modGraphic">
          <ac:chgData name="Joanne Burton" userId="S::jburton@carshaltongirls.org.uk::e460b225-0882-438a-80ba-3062a675500f" providerId="AD" clId="Web-{989A0F07-362E-77D0-F78E-61BC69D4DCE8}" dt="2025-06-04T09:45:42.964" v="6"/>
          <ac:graphicFrameMkLst>
            <pc:docMk/>
            <pc:sldMk cId="421284061" sldId="788"/>
            <ac:graphicFrameMk id="4" creationId="{D90B6F4D-3D70-4273-BABF-0EACC5C84610}"/>
          </ac:graphicFrameMkLst>
        </pc:graphicFrameChg>
      </pc:sldChg>
    </pc:docChg>
  </pc:docChgLst>
  <pc:docChgLst>
    <pc:chgData name="Joanne Burton" userId="S::jburton@carshaltongirls.org.uk::e460b225-0882-438a-80ba-3062a675500f" providerId="AD" clId="Web-{C4DC9326-D81C-35D9-2047-7DF7E4830F2C}"/>
    <pc:docChg chg="modSld">
      <pc:chgData name="Joanne Burton" userId="S::jburton@carshaltongirls.org.uk::e460b225-0882-438a-80ba-3062a675500f" providerId="AD" clId="Web-{C4DC9326-D81C-35D9-2047-7DF7E4830F2C}" dt="2024-06-05T14:59:47.743" v="9"/>
      <pc:docMkLst>
        <pc:docMk/>
      </pc:docMkLst>
      <pc:sldChg chg="modSp">
        <pc:chgData name="Joanne Burton" userId="S::jburton@carshaltongirls.org.uk::e460b225-0882-438a-80ba-3062a675500f" providerId="AD" clId="Web-{C4DC9326-D81C-35D9-2047-7DF7E4830F2C}" dt="2024-06-05T14:59:21.539" v="7"/>
        <pc:sldMkLst>
          <pc:docMk/>
          <pc:sldMk cId="421284061" sldId="788"/>
        </pc:sldMkLst>
        <pc:graphicFrameChg chg="mod modGraphic">
          <ac:chgData name="Joanne Burton" userId="S::jburton@carshaltongirls.org.uk::e460b225-0882-438a-80ba-3062a675500f" providerId="AD" clId="Web-{C4DC9326-D81C-35D9-2047-7DF7E4830F2C}" dt="2024-06-05T14:59:21.539" v="7"/>
          <ac:graphicFrameMkLst>
            <pc:docMk/>
            <pc:sldMk cId="421284061" sldId="788"/>
            <ac:graphicFrameMk id="4" creationId="{D90B6F4D-3D70-4273-BABF-0EACC5C84610}"/>
          </ac:graphicFrameMkLst>
        </pc:graphicFrameChg>
      </pc:sldChg>
      <pc:sldChg chg="modSp">
        <pc:chgData name="Joanne Burton" userId="S::jburton@carshaltongirls.org.uk::e460b225-0882-438a-80ba-3062a675500f" providerId="AD" clId="Web-{C4DC9326-D81C-35D9-2047-7DF7E4830F2C}" dt="2024-06-05T14:59:47.743" v="9"/>
        <pc:sldMkLst>
          <pc:docMk/>
          <pc:sldMk cId="2735059487" sldId="791"/>
        </pc:sldMkLst>
        <pc:graphicFrameChg chg="mod modGraphic">
          <ac:chgData name="Joanne Burton" userId="S::jburton@carshaltongirls.org.uk::e460b225-0882-438a-80ba-3062a675500f" providerId="AD" clId="Web-{C4DC9326-D81C-35D9-2047-7DF7E4830F2C}" dt="2024-06-05T14:59:47.743" v="9"/>
          <ac:graphicFrameMkLst>
            <pc:docMk/>
            <pc:sldMk cId="2735059487" sldId="791"/>
            <ac:graphicFrameMk id="3" creationId="{3DA1C9ED-AB82-4CE2-80DD-6394ADCB8FB1}"/>
          </ac:graphicFrameMkLst>
        </pc:graphicFrameChg>
      </pc:sldChg>
    </pc:docChg>
  </pc:docChgLst>
  <pc:docChgLst>
    <pc:chgData name="Joanne Burton" userId="S::jburton@carshaltongirls.org.uk::e460b225-0882-438a-80ba-3062a675500f" providerId="AD" clId="Web-{19C11957-E5BC-9818-ADB6-C956A19A7563}"/>
    <pc:docChg chg="addSld modSld">
      <pc:chgData name="Joanne Burton" userId="S::jburton@carshaltongirls.org.uk::e460b225-0882-438a-80ba-3062a675500f" providerId="AD" clId="Web-{19C11957-E5BC-9818-ADB6-C956A19A7563}" dt="2025-03-26T08:16:53.511" v="401"/>
      <pc:docMkLst>
        <pc:docMk/>
      </pc:docMkLst>
      <pc:sldChg chg="modSp">
        <pc:chgData name="Joanne Burton" userId="S::jburton@carshaltongirls.org.uk::e460b225-0882-438a-80ba-3062a675500f" providerId="AD" clId="Web-{19C11957-E5BC-9818-ADB6-C956A19A7563}" dt="2025-03-26T08:12:41.977" v="56"/>
        <pc:sldMkLst>
          <pc:docMk/>
          <pc:sldMk cId="1701354272" sldId="735"/>
        </pc:sldMkLst>
        <pc:graphicFrameChg chg="mod modGraphic">
          <ac:chgData name="Joanne Burton" userId="S::jburton@carshaltongirls.org.uk::e460b225-0882-438a-80ba-3062a675500f" providerId="AD" clId="Web-{19C11957-E5BC-9818-ADB6-C956A19A7563}" dt="2025-03-26T08:12:41.977" v="56"/>
          <ac:graphicFrameMkLst>
            <pc:docMk/>
            <pc:sldMk cId="1701354272" sldId="735"/>
            <ac:graphicFrameMk id="3" creationId="{3DA1C9ED-AB82-4CE2-80DD-6394ADCB8FB1}"/>
          </ac:graphicFrameMkLst>
        </pc:graphicFrameChg>
      </pc:sldChg>
      <pc:sldChg chg="addSp delSp modSp add replId">
        <pc:chgData name="Joanne Burton" userId="S::jburton@carshaltongirls.org.uk::e460b225-0882-438a-80ba-3062a675500f" providerId="AD" clId="Web-{19C11957-E5BC-9818-ADB6-C956A19A7563}" dt="2025-03-26T08:16:53.511" v="401"/>
        <pc:sldMkLst>
          <pc:docMk/>
          <pc:sldMk cId="3241082220" sldId="796"/>
        </pc:sldMkLst>
        <pc:graphicFrameChg chg="del">
          <ac:chgData name="Joanne Burton" userId="S::jburton@carshaltongirls.org.uk::e460b225-0882-438a-80ba-3062a675500f" providerId="AD" clId="Web-{19C11957-E5BC-9818-ADB6-C956A19A7563}" dt="2025-03-26T08:14:05.546" v="285"/>
          <ac:graphicFrameMkLst>
            <pc:docMk/>
            <pc:sldMk cId="3241082220" sldId="796"/>
            <ac:graphicFrameMk id="2" creationId="{7829679E-544B-9EB3-355B-6385A38FAABB}"/>
          </ac:graphicFrameMkLst>
        </pc:graphicFrameChg>
        <pc:graphicFrameChg chg="mod modGraphic">
          <ac:chgData name="Joanne Burton" userId="S::jburton@carshaltongirls.org.uk::e460b225-0882-438a-80ba-3062a675500f" providerId="AD" clId="Web-{19C11957-E5BC-9818-ADB6-C956A19A7563}" dt="2025-03-26T08:16:53.511" v="401"/>
          <ac:graphicFrameMkLst>
            <pc:docMk/>
            <pc:sldMk cId="3241082220" sldId="796"/>
            <ac:graphicFrameMk id="3" creationId="{7BBF43EE-10F6-9075-3EE6-CC4752C19036}"/>
          </ac:graphicFrameMkLst>
        </pc:graphicFrameChg>
        <pc:graphicFrameChg chg="add del mod">
          <ac:chgData name="Joanne Burton" userId="S::jburton@carshaltongirls.org.uk::e460b225-0882-438a-80ba-3062a675500f" providerId="AD" clId="Web-{19C11957-E5BC-9818-ADB6-C956A19A7563}" dt="2025-03-26T08:13:54.779" v="270"/>
          <ac:graphicFrameMkLst>
            <pc:docMk/>
            <pc:sldMk cId="3241082220" sldId="796"/>
            <ac:graphicFrameMk id="5" creationId="{577770FD-019B-EC69-58A4-7998504FC83B}"/>
          </ac:graphicFrameMkLst>
        </pc:graphicFrameChg>
        <pc:graphicFrameChg chg="add del mod">
          <ac:chgData name="Joanne Burton" userId="S::jburton@carshaltongirls.org.uk::e460b225-0882-438a-80ba-3062a675500f" providerId="AD" clId="Web-{19C11957-E5BC-9818-ADB6-C956A19A7563}" dt="2025-03-26T08:14:04.311" v="284"/>
          <ac:graphicFrameMkLst>
            <pc:docMk/>
            <pc:sldMk cId="3241082220" sldId="796"/>
            <ac:graphicFrameMk id="7" creationId="{0DDDDA7D-5FBA-372E-9DCA-26FCE2B5DFD2}"/>
          </ac:graphicFrameMkLst>
        </pc:graphicFrameChg>
      </pc:sldChg>
    </pc:docChg>
  </pc:docChgLst>
  <pc:docChgLst>
    <pc:chgData name="Joanne Burton" userId="S::jburton@carshaltongirls.org.uk::e460b225-0882-438a-80ba-3062a675500f" providerId="AD" clId="Web-{9629994C-DEDF-AA46-13D7-A7254B7F529C}"/>
    <pc:docChg chg="addSld delSld modSld">
      <pc:chgData name="Joanne Burton" userId="S::jburton@carshaltongirls.org.uk::e460b225-0882-438a-80ba-3062a675500f" providerId="AD" clId="Web-{9629994C-DEDF-AA46-13D7-A7254B7F529C}" dt="2025-05-15T09:18:38.838" v="418" actId="1076"/>
      <pc:docMkLst>
        <pc:docMk/>
      </pc:docMkLst>
      <pc:sldChg chg="modSp">
        <pc:chgData name="Joanne Burton" userId="S::jburton@carshaltongirls.org.uk::e460b225-0882-438a-80ba-3062a675500f" providerId="AD" clId="Web-{9629994C-DEDF-AA46-13D7-A7254B7F529C}" dt="2025-05-15T09:17:55.259" v="404"/>
        <pc:sldMkLst>
          <pc:docMk/>
          <pc:sldMk cId="1701354272" sldId="735"/>
        </pc:sldMkLst>
        <pc:graphicFrameChg chg="mod modGraphic">
          <ac:chgData name="Joanne Burton" userId="S::jburton@carshaltongirls.org.uk::e460b225-0882-438a-80ba-3062a675500f" providerId="AD" clId="Web-{9629994C-DEDF-AA46-13D7-A7254B7F529C}" dt="2025-05-15T09:17:55.259" v="404"/>
          <ac:graphicFrameMkLst>
            <pc:docMk/>
            <pc:sldMk cId="1701354272" sldId="735"/>
            <ac:graphicFrameMk id="2" creationId="{E21F3ADB-003C-4655-BEBF-E09075A00A0E}"/>
          </ac:graphicFrameMkLst>
        </pc:graphicFrameChg>
      </pc:sldChg>
      <pc:sldChg chg="modSp">
        <pc:chgData name="Joanne Burton" userId="S::jburton@carshaltongirls.org.uk::e460b225-0882-438a-80ba-3062a675500f" providerId="AD" clId="Web-{9629994C-DEDF-AA46-13D7-A7254B7F529C}" dt="2025-05-15T08:45:07.478" v="131"/>
        <pc:sldMkLst>
          <pc:docMk/>
          <pc:sldMk cId="421284061" sldId="788"/>
        </pc:sldMkLst>
        <pc:graphicFrameChg chg="mod modGraphic">
          <ac:chgData name="Joanne Burton" userId="S::jburton@carshaltongirls.org.uk::e460b225-0882-438a-80ba-3062a675500f" providerId="AD" clId="Web-{9629994C-DEDF-AA46-13D7-A7254B7F529C}" dt="2025-05-15T08:45:07.478" v="131"/>
          <ac:graphicFrameMkLst>
            <pc:docMk/>
            <pc:sldMk cId="421284061" sldId="788"/>
            <ac:graphicFrameMk id="4" creationId="{D90B6F4D-3D70-4273-BABF-0EACC5C84610}"/>
          </ac:graphicFrameMkLst>
        </pc:graphicFrameChg>
      </pc:sldChg>
      <pc:sldChg chg="modSp">
        <pc:chgData name="Joanne Burton" userId="S::jburton@carshaltongirls.org.uk::e460b225-0882-438a-80ba-3062a675500f" providerId="AD" clId="Web-{9629994C-DEDF-AA46-13D7-A7254B7F529C}" dt="2025-05-15T08:54:16.200" v="228"/>
        <pc:sldMkLst>
          <pc:docMk/>
          <pc:sldMk cId="148113356" sldId="790"/>
        </pc:sldMkLst>
        <pc:graphicFrameChg chg="mod modGraphic">
          <ac:chgData name="Joanne Burton" userId="S::jburton@carshaltongirls.org.uk::e460b225-0882-438a-80ba-3062a675500f" providerId="AD" clId="Web-{9629994C-DEDF-AA46-13D7-A7254B7F529C}" dt="2025-05-15T08:54:16.200" v="228"/>
          <ac:graphicFrameMkLst>
            <pc:docMk/>
            <pc:sldMk cId="148113356" sldId="790"/>
            <ac:graphicFrameMk id="2" creationId="{63702712-577A-46F2-81D1-24B10A1114D2}"/>
          </ac:graphicFrameMkLst>
        </pc:graphicFrameChg>
      </pc:sldChg>
      <pc:sldChg chg="addSp delSp modSp add del">
        <pc:chgData name="Joanne Burton" userId="S::jburton@carshaltongirls.org.uk::e460b225-0882-438a-80ba-3062a675500f" providerId="AD" clId="Web-{9629994C-DEDF-AA46-13D7-A7254B7F529C}" dt="2025-05-15T09:18:38.838" v="418" actId="1076"/>
        <pc:sldMkLst>
          <pc:docMk/>
          <pc:sldMk cId="2735059487" sldId="791"/>
        </pc:sldMkLst>
        <pc:spChg chg="add mod">
          <ac:chgData name="Joanne Burton" userId="S::jburton@carshaltongirls.org.uk::e460b225-0882-438a-80ba-3062a675500f" providerId="AD" clId="Web-{9629994C-DEDF-AA46-13D7-A7254B7F529C}" dt="2025-05-15T09:15:46.584" v="348" actId="20577"/>
          <ac:spMkLst>
            <pc:docMk/>
            <pc:sldMk cId="2735059487" sldId="791"/>
            <ac:spMk id="5" creationId="{E574826E-3611-F976-439F-7A5CA4538D29}"/>
          </ac:spMkLst>
        </pc:spChg>
        <pc:graphicFrameChg chg="mod modGraphic">
          <ac:chgData name="Joanne Burton" userId="S::jburton@carshaltongirls.org.uk::e460b225-0882-438a-80ba-3062a675500f" providerId="AD" clId="Web-{9629994C-DEDF-AA46-13D7-A7254B7F529C}" dt="2025-05-15T09:17:33.946" v="364"/>
          <ac:graphicFrameMkLst>
            <pc:docMk/>
            <pc:sldMk cId="2735059487" sldId="791"/>
            <ac:graphicFrameMk id="3" creationId="{3DA1C9ED-AB82-4CE2-80DD-6394ADCB8FB1}"/>
          </ac:graphicFrameMkLst>
        </pc:graphicFrameChg>
        <pc:graphicFrameChg chg="del">
          <ac:chgData name="Joanne Burton" userId="S::jburton@carshaltongirls.org.uk::e460b225-0882-438a-80ba-3062a675500f" providerId="AD" clId="Web-{9629994C-DEDF-AA46-13D7-A7254B7F529C}" dt="2025-05-15T08:54:33.654" v="239"/>
          <ac:graphicFrameMkLst>
            <pc:docMk/>
            <pc:sldMk cId="2735059487" sldId="791"/>
            <ac:graphicFrameMk id="5" creationId="{D5E20AC3-83A9-4F3A-9B2B-48A838938F39}"/>
          </ac:graphicFrameMkLst>
        </pc:graphicFrameChg>
        <pc:graphicFrameChg chg="add del mod">
          <ac:chgData name="Joanne Burton" userId="S::jburton@carshaltongirls.org.uk::e460b225-0882-438a-80ba-3062a675500f" providerId="AD" clId="Web-{9629994C-DEDF-AA46-13D7-A7254B7F529C}" dt="2025-05-15T09:15:58.912" v="350"/>
          <ac:graphicFrameMkLst>
            <pc:docMk/>
            <pc:sldMk cId="2735059487" sldId="791"/>
            <ac:graphicFrameMk id="7" creationId="{6DFCA768-88B8-EC61-F954-9769858CE480}"/>
          </ac:graphicFrameMkLst>
        </pc:graphicFrameChg>
        <pc:picChg chg="add mod">
          <ac:chgData name="Joanne Burton" userId="S::jburton@carshaltongirls.org.uk::e460b225-0882-438a-80ba-3062a675500f" providerId="AD" clId="Web-{9629994C-DEDF-AA46-13D7-A7254B7F529C}" dt="2025-05-15T09:15:26.209" v="342" actId="14100"/>
          <ac:picMkLst>
            <pc:docMk/>
            <pc:sldMk cId="2735059487" sldId="791"/>
            <ac:picMk id="2" creationId="{5385F374-128A-4B36-3EB1-21C98E27765D}"/>
          </ac:picMkLst>
        </pc:picChg>
        <pc:picChg chg="del mod">
          <ac:chgData name="Joanne Burton" userId="S::jburton@carshaltongirls.org.uk::e460b225-0882-438a-80ba-3062a675500f" providerId="AD" clId="Web-{9629994C-DEDF-AA46-13D7-A7254B7F529C}" dt="2025-05-15T09:18:07.712" v="406"/>
          <ac:picMkLst>
            <pc:docMk/>
            <pc:sldMk cId="2735059487" sldId="791"/>
            <ac:picMk id="4" creationId="{B22C792D-8FDE-44B4-B88C-D9FE52270CC7}"/>
          </ac:picMkLst>
        </pc:picChg>
        <pc:picChg chg="add mod modCrop">
          <ac:chgData name="Joanne Burton" userId="S::jburton@carshaltongirls.org.uk::e460b225-0882-438a-80ba-3062a675500f" providerId="AD" clId="Web-{9629994C-DEDF-AA46-13D7-A7254B7F529C}" dt="2025-05-15T09:18:38.838" v="418" actId="1076"/>
          <ac:picMkLst>
            <pc:docMk/>
            <pc:sldMk cId="2735059487" sldId="791"/>
            <ac:picMk id="8" creationId="{11C6FF85-A753-4E71-51E0-574034ADA898}"/>
          </ac:picMkLst>
        </pc:picChg>
      </pc:sldChg>
      <pc:sldChg chg="modSp">
        <pc:chgData name="Joanne Burton" userId="S::jburton@carshaltongirls.org.uk::e460b225-0882-438a-80ba-3062a675500f" providerId="AD" clId="Web-{9629994C-DEDF-AA46-13D7-A7254B7F529C}" dt="2025-05-15T08:46:45.591" v="208" actId="1076"/>
        <pc:sldMkLst>
          <pc:docMk/>
          <pc:sldMk cId="3417882206" sldId="792"/>
        </pc:sldMkLst>
        <pc:graphicFrameChg chg="mod modGraphic">
          <ac:chgData name="Joanne Burton" userId="S::jburton@carshaltongirls.org.uk::e460b225-0882-438a-80ba-3062a675500f" providerId="AD" clId="Web-{9629994C-DEDF-AA46-13D7-A7254B7F529C}" dt="2025-05-15T08:46:45.591" v="208" actId="1076"/>
          <ac:graphicFrameMkLst>
            <pc:docMk/>
            <pc:sldMk cId="3417882206" sldId="792"/>
            <ac:graphicFrameMk id="2" creationId="{33DA0CB3-A09D-4632-9D95-80B4548E8997}"/>
          </ac:graphicFrameMkLst>
        </pc:graphicFrameChg>
        <pc:graphicFrameChg chg="mod modGraphic">
          <ac:chgData name="Joanne Burton" userId="S::jburton@carshaltongirls.org.uk::e460b225-0882-438a-80ba-3062a675500f" providerId="AD" clId="Web-{9629994C-DEDF-AA46-13D7-A7254B7F529C}" dt="2025-05-15T08:46:43.216" v="207"/>
          <ac:graphicFrameMkLst>
            <pc:docMk/>
            <pc:sldMk cId="3417882206" sldId="792"/>
            <ac:graphicFrameMk id="3" creationId="{3DA1C9ED-AB82-4CE2-80DD-6394ADCB8FB1}"/>
          </ac:graphicFrameMkLst>
        </pc:graphicFrameChg>
      </pc:sldChg>
      <pc:sldChg chg="delSp modSp add replId">
        <pc:chgData name="Joanne Burton" userId="S::jburton@carshaltongirls.org.uk::e460b225-0882-438a-80ba-3062a675500f" providerId="AD" clId="Web-{9629994C-DEDF-AA46-13D7-A7254B7F529C}" dt="2025-05-15T08:42:03.675" v="70"/>
        <pc:sldMkLst>
          <pc:docMk/>
          <pc:sldMk cId="2325137344" sldId="797"/>
        </pc:sldMkLst>
        <pc:graphicFrameChg chg="mod modGraphic">
          <ac:chgData name="Joanne Burton" userId="S::jburton@carshaltongirls.org.uk::e460b225-0882-438a-80ba-3062a675500f" providerId="AD" clId="Web-{9629994C-DEDF-AA46-13D7-A7254B7F529C}" dt="2025-05-15T08:42:03.675" v="70"/>
          <ac:graphicFrameMkLst>
            <pc:docMk/>
            <pc:sldMk cId="2325137344" sldId="797"/>
            <ac:graphicFrameMk id="3" creationId="{57711996-90AA-38B6-B96F-B03AB2BEC52A}"/>
          </ac:graphicFrameMkLst>
        </pc:graphicFrameChg>
        <pc:graphicFrameChg chg="del">
          <ac:chgData name="Joanne Burton" userId="S::jburton@carshaltongirls.org.uk::e460b225-0882-438a-80ba-3062a675500f" providerId="AD" clId="Web-{9629994C-DEDF-AA46-13D7-A7254B7F529C}" dt="2025-05-15T08:41:07.157" v="1"/>
          <ac:graphicFrameMkLst>
            <pc:docMk/>
            <pc:sldMk cId="2325137344" sldId="797"/>
            <ac:graphicFrameMk id="4" creationId="{7C8D9C5A-334F-B34C-FB26-71B65EE1AA11}"/>
          </ac:graphicFrameMkLst>
        </pc:graphicFrameChg>
      </pc:sldChg>
      <pc:sldChg chg="modSp add replId">
        <pc:chgData name="Joanne Burton" userId="S::jburton@carshaltongirls.org.uk::e460b225-0882-438a-80ba-3062a675500f" providerId="AD" clId="Web-{9629994C-DEDF-AA46-13D7-A7254B7F529C}" dt="2025-05-15T08:42:27.301" v="89"/>
        <pc:sldMkLst>
          <pc:docMk/>
          <pc:sldMk cId="4123471441" sldId="798"/>
        </pc:sldMkLst>
        <pc:graphicFrameChg chg="mod modGraphic">
          <ac:chgData name="Joanne Burton" userId="S::jburton@carshaltongirls.org.uk::e460b225-0882-438a-80ba-3062a675500f" providerId="AD" clId="Web-{9629994C-DEDF-AA46-13D7-A7254B7F529C}" dt="2025-05-15T08:42:27.301" v="89"/>
          <ac:graphicFrameMkLst>
            <pc:docMk/>
            <pc:sldMk cId="4123471441" sldId="798"/>
            <ac:graphicFrameMk id="3" creationId="{704EAF76-A251-11EE-0484-AF068B7BCAE1}"/>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0071580-EC6B-45BA-98C9-1769704F9C44}" type="datetimeFigureOut">
              <a:rPr lang="en-GB" smtClean="0"/>
              <a:t>04/06/2025</a:t>
            </a:fld>
            <a:endParaRPr lang="en-GB"/>
          </a:p>
        </p:txBody>
      </p:sp>
      <p:sp>
        <p:nvSpPr>
          <p:cNvPr id="4" name="Slide Image Placehold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0B48D12-BD49-4869-B47D-ADF8D0EC538D}" type="slidenum">
              <a:rPr lang="en-GB" smtClean="0"/>
              <a:t>‹#›</a:t>
            </a:fld>
            <a:endParaRPr lang="en-GB"/>
          </a:p>
        </p:txBody>
      </p:sp>
    </p:spTree>
    <p:extLst>
      <p:ext uri="{BB962C8B-B14F-4D97-AF65-F5344CB8AC3E}">
        <p14:creationId xmlns:p14="http://schemas.microsoft.com/office/powerpoint/2010/main" val="3283988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E4A9AA-BF37-4514-B90B-E273462207BB}" type="datetimeFigureOut">
              <a:rPr lang="en-GB" smtClean="0"/>
              <a:t>04/06/2025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C1377-E240-4720-A6E1-C707A2C957F4}" type="slidenum">
              <a:rPr lang="en-GB" smtClean="0"/>
              <a:t>‹#›</a:t>
            </a:fld>
            <a:endParaRPr lang="en-GB"/>
          </a:p>
        </p:txBody>
      </p:sp>
    </p:spTree>
    <p:extLst>
      <p:ext uri="{BB962C8B-B14F-4D97-AF65-F5344CB8AC3E}">
        <p14:creationId xmlns:p14="http://schemas.microsoft.com/office/powerpoint/2010/main" val="1513008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E4A9AA-BF37-4514-B90B-E273462207BB}" type="datetimeFigureOut">
              <a:rPr lang="en-GB" smtClean="0"/>
              <a:t>04/06/2025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C1377-E240-4720-A6E1-C707A2C957F4}" type="slidenum">
              <a:rPr lang="en-GB" smtClean="0"/>
              <a:t>‹#›</a:t>
            </a:fld>
            <a:endParaRPr lang="en-GB"/>
          </a:p>
        </p:txBody>
      </p:sp>
    </p:spTree>
    <p:extLst>
      <p:ext uri="{BB962C8B-B14F-4D97-AF65-F5344CB8AC3E}">
        <p14:creationId xmlns:p14="http://schemas.microsoft.com/office/powerpoint/2010/main" val="1106711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E4A9AA-BF37-4514-B90B-E273462207BB}" type="datetimeFigureOut">
              <a:rPr lang="en-GB" smtClean="0"/>
              <a:t>04/06/2025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C1377-E240-4720-A6E1-C707A2C957F4}" type="slidenum">
              <a:rPr lang="en-GB" smtClean="0"/>
              <a:t>‹#›</a:t>
            </a:fld>
            <a:endParaRPr lang="en-GB"/>
          </a:p>
        </p:txBody>
      </p:sp>
    </p:spTree>
    <p:extLst>
      <p:ext uri="{BB962C8B-B14F-4D97-AF65-F5344CB8AC3E}">
        <p14:creationId xmlns:p14="http://schemas.microsoft.com/office/powerpoint/2010/main" val="2997645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E4A9AA-BF37-4514-B90B-E273462207BB}" type="datetimeFigureOut">
              <a:rPr lang="en-GB" smtClean="0"/>
              <a:t>04/06/2025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C1377-E240-4720-A6E1-C707A2C957F4}" type="slidenum">
              <a:rPr lang="en-GB" smtClean="0"/>
              <a:t>‹#›</a:t>
            </a:fld>
            <a:endParaRPr lang="en-GB"/>
          </a:p>
        </p:txBody>
      </p:sp>
    </p:spTree>
    <p:extLst>
      <p:ext uri="{BB962C8B-B14F-4D97-AF65-F5344CB8AC3E}">
        <p14:creationId xmlns:p14="http://schemas.microsoft.com/office/powerpoint/2010/main" val="2207788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E4A9AA-BF37-4514-B90B-E273462207BB}" type="datetimeFigureOut">
              <a:rPr lang="en-GB" smtClean="0"/>
              <a:t>04/06/2025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1C1377-E240-4720-A6E1-C707A2C957F4}" type="slidenum">
              <a:rPr lang="en-GB" smtClean="0"/>
              <a:t>‹#›</a:t>
            </a:fld>
            <a:endParaRPr lang="en-GB"/>
          </a:p>
        </p:txBody>
      </p:sp>
    </p:spTree>
    <p:extLst>
      <p:ext uri="{BB962C8B-B14F-4D97-AF65-F5344CB8AC3E}">
        <p14:creationId xmlns:p14="http://schemas.microsoft.com/office/powerpoint/2010/main" val="3030765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E4A9AA-BF37-4514-B90B-E273462207BB}" type="datetimeFigureOut">
              <a:rPr lang="en-GB" smtClean="0"/>
              <a:t>04/06/2025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C1377-E240-4720-A6E1-C707A2C957F4}" type="slidenum">
              <a:rPr lang="en-GB" smtClean="0"/>
              <a:t>‹#›</a:t>
            </a:fld>
            <a:endParaRPr lang="en-GB"/>
          </a:p>
        </p:txBody>
      </p:sp>
    </p:spTree>
    <p:extLst>
      <p:ext uri="{BB962C8B-B14F-4D97-AF65-F5344CB8AC3E}">
        <p14:creationId xmlns:p14="http://schemas.microsoft.com/office/powerpoint/2010/main" val="2496044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E4A9AA-BF37-4514-B90B-E273462207BB}" type="datetimeFigureOut">
              <a:rPr lang="en-GB" smtClean="0"/>
              <a:t>04/06/2025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1C1377-E240-4720-A6E1-C707A2C957F4}" type="slidenum">
              <a:rPr lang="en-GB" smtClean="0"/>
              <a:t>‹#›</a:t>
            </a:fld>
            <a:endParaRPr lang="en-GB"/>
          </a:p>
        </p:txBody>
      </p:sp>
    </p:spTree>
    <p:extLst>
      <p:ext uri="{BB962C8B-B14F-4D97-AF65-F5344CB8AC3E}">
        <p14:creationId xmlns:p14="http://schemas.microsoft.com/office/powerpoint/2010/main" val="1984522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E4A9AA-BF37-4514-B90B-E273462207BB}" type="datetimeFigureOut">
              <a:rPr lang="en-GB" smtClean="0"/>
              <a:t>04/06/2025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1C1377-E240-4720-A6E1-C707A2C957F4}" type="slidenum">
              <a:rPr lang="en-GB" smtClean="0"/>
              <a:t>‹#›</a:t>
            </a:fld>
            <a:endParaRPr lang="en-GB"/>
          </a:p>
        </p:txBody>
      </p:sp>
    </p:spTree>
    <p:extLst>
      <p:ext uri="{BB962C8B-B14F-4D97-AF65-F5344CB8AC3E}">
        <p14:creationId xmlns:p14="http://schemas.microsoft.com/office/powerpoint/2010/main" val="3064688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4A9AA-BF37-4514-B90B-E273462207BB}" type="datetimeFigureOut">
              <a:rPr lang="en-GB" smtClean="0"/>
              <a:t>04/06/2025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1C1377-E240-4720-A6E1-C707A2C957F4}" type="slidenum">
              <a:rPr lang="en-GB" smtClean="0"/>
              <a:t>‹#›</a:t>
            </a:fld>
            <a:endParaRPr lang="en-GB"/>
          </a:p>
        </p:txBody>
      </p:sp>
    </p:spTree>
    <p:extLst>
      <p:ext uri="{BB962C8B-B14F-4D97-AF65-F5344CB8AC3E}">
        <p14:creationId xmlns:p14="http://schemas.microsoft.com/office/powerpoint/2010/main" val="2048513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FE4A9AA-BF37-4514-B90B-E273462207BB}" type="datetimeFigureOut">
              <a:rPr lang="en-GB" smtClean="0"/>
              <a:t>04/06/2025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C1377-E240-4720-A6E1-C707A2C957F4}" type="slidenum">
              <a:rPr lang="en-GB" smtClean="0"/>
              <a:t>‹#›</a:t>
            </a:fld>
            <a:endParaRPr lang="en-GB"/>
          </a:p>
        </p:txBody>
      </p:sp>
    </p:spTree>
    <p:extLst>
      <p:ext uri="{BB962C8B-B14F-4D97-AF65-F5344CB8AC3E}">
        <p14:creationId xmlns:p14="http://schemas.microsoft.com/office/powerpoint/2010/main" val="3717278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FE4A9AA-BF37-4514-B90B-E273462207BB}" type="datetimeFigureOut">
              <a:rPr lang="en-GB" smtClean="0"/>
              <a:t>04/06/2025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1C1377-E240-4720-A6E1-C707A2C957F4}" type="slidenum">
              <a:rPr lang="en-GB" smtClean="0"/>
              <a:t>‹#›</a:t>
            </a:fld>
            <a:endParaRPr lang="en-GB"/>
          </a:p>
        </p:txBody>
      </p:sp>
    </p:spTree>
    <p:extLst>
      <p:ext uri="{BB962C8B-B14F-4D97-AF65-F5344CB8AC3E}">
        <p14:creationId xmlns:p14="http://schemas.microsoft.com/office/powerpoint/2010/main" val="1658021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FE4A9AA-BF37-4514-B90B-E273462207BB}" type="datetimeFigureOut">
              <a:rPr lang="en-GB" smtClean="0"/>
              <a:t>04/06/2025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71C1377-E240-4720-A6E1-C707A2C957F4}" type="slidenum">
              <a:rPr lang="en-GB" smtClean="0"/>
              <a:t>‹#›</a:t>
            </a:fld>
            <a:endParaRPr lang="en-GB"/>
          </a:p>
        </p:txBody>
      </p:sp>
    </p:spTree>
    <p:extLst>
      <p:ext uri="{BB962C8B-B14F-4D97-AF65-F5344CB8AC3E}">
        <p14:creationId xmlns:p14="http://schemas.microsoft.com/office/powerpoint/2010/main" val="4279125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QWTcg8Ye6fI" TargetMode="External"/><Relationship Id="rId7" Type="http://schemas.openxmlformats.org/officeDocument/2006/relationships/hyperlink" Target="https://www.channel4.com/programmes/barristers-fighting-for-justice" TargetMode="External"/><Relationship Id="rId2" Type="http://schemas.openxmlformats.org/officeDocument/2006/relationships/hyperlink" Target="https://www.youtube.com/watch?v=kn1gdZMLtrk" TargetMode="External"/><Relationship Id="rId1" Type="http://schemas.openxmlformats.org/officeDocument/2006/relationships/slideLayout" Target="../slideLayouts/slideLayout1.xml"/><Relationship Id="rId6" Type="http://schemas.openxmlformats.org/officeDocument/2006/relationships/hyperlink" Target="https://www.channel4.com/programmes/the-trial-a-murder-in-the-family" TargetMode="External"/><Relationship Id="rId5" Type="http://schemas.openxmlformats.org/officeDocument/2006/relationships/hyperlink" Target="https://www.youtube.com/watch?v=BemcOAg53eM" TargetMode="External"/><Relationship Id="rId4" Type="http://schemas.openxmlformats.org/officeDocument/2006/relationships/hyperlink" Target="https://www.youtube.com/watch?v=i1VozJR_jC8&amp;t=414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legalcheek.com/" TargetMode="External"/><Relationship Id="rId3" Type="http://schemas.openxmlformats.org/officeDocument/2006/relationships/hyperlink" Target="http://thestudentlawyer.com/" TargetMode="External"/><Relationship Id="rId7" Type="http://schemas.openxmlformats.org/officeDocument/2006/relationships/hyperlink" Target="https://barristerblogger.com/" TargetMode="External"/><Relationship Id="rId2" Type="http://schemas.openxmlformats.org/officeDocument/2006/relationships/hyperlink" Target="http://www.e-lawresources.co.uk/A-Level-Law-books.php" TargetMode="External"/><Relationship Id="rId1" Type="http://schemas.openxmlformats.org/officeDocument/2006/relationships/slideLayout" Target="../slideLayouts/slideLayout1.xml"/><Relationship Id="rId6" Type="http://schemas.openxmlformats.org/officeDocument/2006/relationships/hyperlink" Target="https://thesecretbarrister.com/" TargetMode="External"/><Relationship Id="rId5" Type="http://schemas.openxmlformats.org/officeDocument/2006/relationships/hyperlink" Target="https://www.legalfeminist.org.uk/" TargetMode="External"/><Relationship Id="rId4" Type="http://schemas.openxmlformats.org/officeDocument/2006/relationships/hyperlink" Target="https://lifeofalondonlawstudent.com/"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thelawyerportal.com/study-law/legal-apprenticeships/" TargetMode="External"/><Relationship Id="rId3" Type="http://schemas.openxmlformats.org/officeDocument/2006/relationships/hyperlink" Target="https://www.cilexcareers.org.uk/about-us/resources/" TargetMode="External"/><Relationship Id="rId7" Type="http://schemas.openxmlformats.org/officeDocument/2006/relationships/hyperlink" Target="https://www.lawsociety.org.uk/career-advice/becoming-a-solicitor/qualifying-without-a-degree/apprenticeships" TargetMode="External"/><Relationship Id="rId2" Type="http://schemas.openxmlformats.org/officeDocument/2006/relationships/hyperlink" Target="https://www.aspiringsolicitors.co.uk/testimonial/" TargetMode="External"/><Relationship Id="rId1" Type="http://schemas.openxmlformats.org/officeDocument/2006/relationships/slideLayout" Target="../slideLayouts/slideLayout1.xml"/><Relationship Id="rId6" Type="http://schemas.openxmlformats.org/officeDocument/2006/relationships/hyperlink" Target="https://www.allaboutlaw.co.uk/school-leaver" TargetMode="External"/><Relationship Id="rId5" Type="http://schemas.openxmlformats.org/officeDocument/2006/relationships/hyperlink" Target="https://www.prospects.ac.uk/jobs-and-work-experience/job-sectors/law-sector" TargetMode="External"/><Relationship Id="rId4" Type="http://schemas.openxmlformats.org/officeDocument/2006/relationships/hyperlink" Target="https://www.ucas.com/explore/subjects/law" TargetMode="External"/><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wTHrynZIsBo" TargetMode="External"/><Relationship Id="rId2" Type="http://schemas.openxmlformats.org/officeDocument/2006/relationships/hyperlink" Target="https://www.bbc.co.uk/news/uk-49663001"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77EC543-40E2-4ED7-9917-3AA569A8114A}"/>
              </a:ext>
            </a:extLst>
          </p:cNvPr>
          <p:cNvPicPr>
            <a:picLocks noChangeAspect="1"/>
          </p:cNvPicPr>
          <p:nvPr/>
        </p:nvPicPr>
        <p:blipFill>
          <a:blip r:embed="rId2">
            <a:grayscl/>
          </a:blip>
          <a:stretch>
            <a:fillRect/>
          </a:stretch>
        </p:blipFill>
        <p:spPr>
          <a:xfrm>
            <a:off x="67961" y="58826"/>
            <a:ext cx="6722076" cy="1241657"/>
          </a:xfrm>
          <a:prstGeom prst="rect">
            <a:avLst/>
          </a:prstGeom>
        </p:spPr>
      </p:pic>
      <p:graphicFrame>
        <p:nvGraphicFramePr>
          <p:cNvPr id="4" name="Table 10">
            <a:extLst>
              <a:ext uri="{FF2B5EF4-FFF2-40B4-BE49-F238E27FC236}">
                <a16:creationId xmlns:a16="http://schemas.microsoft.com/office/drawing/2014/main" id="{8647326E-E9A3-4DE0-B834-23C0EBD25E75}"/>
              </a:ext>
            </a:extLst>
          </p:cNvPr>
          <p:cNvGraphicFramePr>
            <a:graphicFrameLocks noGrp="1"/>
          </p:cNvGraphicFramePr>
          <p:nvPr/>
        </p:nvGraphicFramePr>
        <p:xfrm>
          <a:off x="133349" y="8890782"/>
          <a:ext cx="6591300" cy="889180"/>
        </p:xfrm>
        <a:graphic>
          <a:graphicData uri="http://schemas.openxmlformats.org/drawingml/2006/table">
            <a:tbl>
              <a:tblPr firstRow="1" bandRow="1">
                <a:tableStyleId>{5940675A-B579-460E-94D1-54222C63F5DA}</a:tableStyleId>
              </a:tblPr>
              <a:tblGrid>
                <a:gridCol w="1003300">
                  <a:extLst>
                    <a:ext uri="{9D8B030D-6E8A-4147-A177-3AD203B41FA5}">
                      <a16:colId xmlns:a16="http://schemas.microsoft.com/office/drawing/2014/main" val="1470185367"/>
                    </a:ext>
                  </a:extLst>
                </a:gridCol>
                <a:gridCol w="2908300">
                  <a:extLst>
                    <a:ext uri="{9D8B030D-6E8A-4147-A177-3AD203B41FA5}">
                      <a16:colId xmlns:a16="http://schemas.microsoft.com/office/drawing/2014/main" val="1627057254"/>
                    </a:ext>
                  </a:extLst>
                </a:gridCol>
                <a:gridCol w="723900">
                  <a:extLst>
                    <a:ext uri="{9D8B030D-6E8A-4147-A177-3AD203B41FA5}">
                      <a16:colId xmlns:a16="http://schemas.microsoft.com/office/drawing/2014/main" val="1327520672"/>
                    </a:ext>
                  </a:extLst>
                </a:gridCol>
                <a:gridCol w="1955800">
                  <a:extLst>
                    <a:ext uri="{9D8B030D-6E8A-4147-A177-3AD203B41FA5}">
                      <a16:colId xmlns:a16="http://schemas.microsoft.com/office/drawing/2014/main" val="2869552168"/>
                    </a:ext>
                  </a:extLst>
                </a:gridCol>
              </a:tblGrid>
              <a:tr h="444590">
                <a:tc>
                  <a:txBody>
                    <a:bodyPr/>
                    <a:lstStyle/>
                    <a:p>
                      <a:r>
                        <a:rPr lang="en-GB" sz="1800" b="1" dirty="0"/>
                        <a:t>Name:</a:t>
                      </a:r>
                    </a:p>
                  </a:txBody>
                  <a:tcPr anchor="b">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GB" sz="1500" b="1" dirty="0"/>
                        <a:t>.………………………………………………..…</a:t>
                      </a:r>
                    </a:p>
                  </a:txBody>
                  <a:tcPr marT="0" marB="36000" anchor="b">
                    <a:lnL w="12700" cap="flat" cmpd="sng" algn="ctr">
                      <a:noFill/>
                      <a:prstDash val="solid"/>
                      <a:round/>
                      <a:headEnd type="none" w="med" len="med"/>
                      <a:tailEnd type="none" w="med" len="med"/>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GB" sz="1800" b="1" dirty="0"/>
                        <a:t>Class:</a:t>
                      </a:r>
                    </a:p>
                  </a:txBody>
                  <a:tcPr anchor="b">
                    <a:lnL w="12700" cmpd="sng">
                      <a:noFill/>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kumimoji="0" lang="en-GB" sz="1500" b="1" i="0" u="none" strike="noStrike" kern="1200" cap="none" spc="0" normalizeH="0" baseline="0" noProof="0" dirty="0">
                          <a:ln>
                            <a:noFill/>
                          </a:ln>
                          <a:solidFill>
                            <a:prstClr val="black"/>
                          </a:solidFill>
                          <a:effectLst/>
                          <a:uLnTx/>
                          <a:uFillTx/>
                          <a:latin typeface="+mn-lt"/>
                          <a:ea typeface="+mn-ea"/>
                          <a:cs typeface="+mn-cs"/>
                        </a:rPr>
                        <a:t>.………………………………</a:t>
                      </a:r>
                      <a:endParaRPr lang="en-GB" sz="1800" b="1" dirty="0"/>
                    </a:p>
                  </a:txBody>
                  <a:tcPr marB="36000" anchor="b">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20297564"/>
                  </a:ext>
                </a:extLst>
              </a:tr>
              <a:tr h="444590">
                <a:tc>
                  <a:txBody>
                    <a:bodyPr/>
                    <a:lstStyle/>
                    <a:p>
                      <a:r>
                        <a:rPr lang="en-GB" sz="1800" b="1" dirty="0"/>
                        <a:t>Teacher:</a:t>
                      </a:r>
                    </a:p>
                  </a:txBody>
                  <a:tcPr anchor="b">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0" lang="en-GB" sz="1500" b="1" i="0" u="none" strike="noStrike" kern="1200" cap="none" spc="0" normalizeH="0" baseline="0" noProof="0" dirty="0">
                          <a:ln>
                            <a:noFill/>
                          </a:ln>
                          <a:solidFill>
                            <a:prstClr val="black"/>
                          </a:solidFill>
                          <a:effectLst/>
                          <a:uLnTx/>
                          <a:uFillTx/>
                          <a:latin typeface="+mn-lt"/>
                          <a:ea typeface="+mn-ea"/>
                          <a:cs typeface="+mn-cs"/>
                        </a:rPr>
                        <a:t>.………………………………………………..…</a:t>
                      </a:r>
                      <a:endParaRPr lang="en-GB" sz="1800" b="1" dirty="0"/>
                    </a:p>
                  </a:txBody>
                  <a:tcPr marT="0" marB="36000" anchor="b">
                    <a:lnL w="12700" cap="flat" cmpd="sng" algn="ctr">
                      <a:noFill/>
                      <a:prstDash val="solid"/>
                      <a:round/>
                      <a:headEnd type="none" w="med" len="med"/>
                      <a:tailEnd type="none" w="med" len="med"/>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r"/>
                      <a:r>
                        <a:rPr lang="en-GB" sz="1800" b="1" i="1" dirty="0"/>
                        <a:t>#</a:t>
                      </a:r>
                      <a:r>
                        <a:rPr lang="en-GB" sz="1800" b="1" i="1" dirty="0" err="1"/>
                        <a:t>teamchsg</a:t>
                      </a:r>
                      <a:endParaRPr lang="en-GB" sz="1800" b="1" i="1" dirty="0"/>
                    </a:p>
                  </a:txBody>
                  <a:tcPr>
                    <a:lnL w="12700" cmpd="sng">
                      <a:noFill/>
                    </a:lnL>
                    <a:lnR w="28575" cap="flat" cmpd="sng" algn="ctr">
                      <a:solidFill>
                        <a:schemeClr val="tx1"/>
                      </a:solidFill>
                      <a:prstDash val="solid"/>
                      <a:round/>
                      <a:headEnd type="none" w="med" len="med"/>
                      <a:tailEnd type="none" w="med" len="med"/>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tc>
                <a:extLst>
                  <a:ext uri="{0D108BD9-81ED-4DB2-BD59-A6C34878D82A}">
                    <a16:rowId xmlns:a16="http://schemas.microsoft.com/office/drawing/2014/main" val="3960620144"/>
                  </a:ext>
                </a:extLst>
              </a:tr>
            </a:tbl>
          </a:graphicData>
        </a:graphic>
      </p:graphicFrame>
      <p:graphicFrame>
        <p:nvGraphicFramePr>
          <p:cNvPr id="5" name="Table 2">
            <a:extLst>
              <a:ext uri="{FF2B5EF4-FFF2-40B4-BE49-F238E27FC236}">
                <a16:creationId xmlns:a16="http://schemas.microsoft.com/office/drawing/2014/main" id="{BE34F4B1-40A3-4530-9EE5-3C9439651C92}"/>
              </a:ext>
            </a:extLst>
          </p:cNvPr>
          <p:cNvGraphicFramePr>
            <a:graphicFrameLocks noGrp="1"/>
          </p:cNvGraphicFramePr>
          <p:nvPr>
            <p:extLst>
              <p:ext uri="{D42A27DB-BD31-4B8C-83A1-F6EECF244321}">
                <p14:modId xmlns:p14="http://schemas.microsoft.com/office/powerpoint/2010/main" val="2119321212"/>
              </p:ext>
            </p:extLst>
          </p:nvPr>
        </p:nvGraphicFramePr>
        <p:xfrm>
          <a:off x="67961" y="1300483"/>
          <a:ext cx="6722076" cy="3592926"/>
        </p:xfrm>
        <a:graphic>
          <a:graphicData uri="http://schemas.openxmlformats.org/drawingml/2006/table">
            <a:tbl>
              <a:tblPr firstRow="1" bandRow="1">
                <a:tableStyleId>{5940675A-B579-460E-94D1-54222C63F5DA}</a:tableStyleId>
              </a:tblPr>
              <a:tblGrid>
                <a:gridCol w="6722076">
                  <a:extLst>
                    <a:ext uri="{9D8B030D-6E8A-4147-A177-3AD203B41FA5}">
                      <a16:colId xmlns:a16="http://schemas.microsoft.com/office/drawing/2014/main" val="3070069010"/>
                    </a:ext>
                  </a:extLst>
                </a:gridCol>
              </a:tblGrid>
              <a:tr h="1996524">
                <a:tc>
                  <a:txBody>
                    <a:bodyPr/>
                    <a:lstStyle/>
                    <a:p>
                      <a:pPr algn="ctr">
                        <a:lnSpc>
                          <a:spcPct val="70000"/>
                        </a:lnSpc>
                      </a:pPr>
                      <a:r>
                        <a:rPr lang="en-GB" sz="9600" b="1" dirty="0"/>
                        <a:t>LAW </a:t>
                      </a:r>
                      <a:endParaRPr lang="en-GB" sz="4000" b="1" dirty="0"/>
                    </a:p>
                    <a:p>
                      <a:pPr algn="ctr">
                        <a:lnSpc>
                          <a:spcPct val="70000"/>
                        </a:lnSpc>
                      </a:pPr>
                      <a:r>
                        <a:rPr lang="en-GB" sz="3600" b="1" dirty="0"/>
                        <a:t>Bridging work </a:t>
                      </a:r>
                    </a:p>
                    <a:p>
                      <a:pPr algn="ctr">
                        <a:lnSpc>
                          <a:spcPct val="70000"/>
                        </a:lnSpc>
                      </a:pPr>
                      <a:r>
                        <a:rPr lang="en-GB" sz="3600" b="1" dirty="0"/>
                        <a:t>Summer 2025</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97219995"/>
                  </a:ext>
                </a:extLst>
              </a:tr>
              <a:tr h="1093654">
                <a:tc>
                  <a:txBody>
                    <a:bodyPr/>
                    <a:lstStyle/>
                    <a:p>
                      <a:pPr algn="ctr"/>
                      <a:endParaRPr lang="en-GB" sz="28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87983746"/>
                  </a:ext>
                </a:extLst>
              </a:tr>
              <a:tr h="502748">
                <a:tc>
                  <a:txBody>
                    <a:bodyPr/>
                    <a:lstStyle/>
                    <a:p>
                      <a:pPr algn="ctr"/>
                      <a:endParaRPr lang="en-GB" sz="20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6034696"/>
                  </a:ext>
                </a:extLst>
              </a:tr>
            </a:tbl>
          </a:graphicData>
        </a:graphic>
      </p:graphicFrame>
      <p:pic>
        <p:nvPicPr>
          <p:cNvPr id="1026" name="Picture 2" descr="Introduction to How Crime Scene Investigation Works | HowStuffWorks">
            <a:extLst>
              <a:ext uri="{FF2B5EF4-FFF2-40B4-BE49-F238E27FC236}">
                <a16:creationId xmlns:a16="http://schemas.microsoft.com/office/drawing/2014/main" id="{F4F4D244-FE72-4DC1-AA45-330FBDEDC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033181"/>
            <a:ext cx="6858000" cy="385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0733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9">
            <a:extLst>
              <a:ext uri="{FF2B5EF4-FFF2-40B4-BE49-F238E27FC236}">
                <a16:creationId xmlns:a16="http://schemas.microsoft.com/office/drawing/2014/main" id="{3DA1C9ED-AB82-4CE2-80DD-6394ADCB8FB1}"/>
              </a:ext>
            </a:extLst>
          </p:cNvPr>
          <p:cNvGraphicFramePr>
            <a:graphicFrameLocks noGrp="1"/>
          </p:cNvGraphicFramePr>
          <p:nvPr>
            <p:extLst>
              <p:ext uri="{D42A27DB-BD31-4B8C-83A1-F6EECF244321}">
                <p14:modId xmlns:p14="http://schemas.microsoft.com/office/powerpoint/2010/main" val="453503857"/>
              </p:ext>
            </p:extLst>
          </p:nvPr>
        </p:nvGraphicFramePr>
        <p:xfrm>
          <a:off x="100140" y="138028"/>
          <a:ext cx="6672139" cy="4709839"/>
        </p:xfrm>
        <a:graphic>
          <a:graphicData uri="http://schemas.openxmlformats.org/drawingml/2006/table">
            <a:tbl>
              <a:tblPr firstRow="1" bandRow="1">
                <a:tableStyleId>{5940675A-B579-460E-94D1-54222C63F5DA}</a:tableStyleId>
              </a:tblPr>
              <a:tblGrid>
                <a:gridCol w="336518">
                  <a:extLst>
                    <a:ext uri="{9D8B030D-6E8A-4147-A177-3AD203B41FA5}">
                      <a16:colId xmlns:a16="http://schemas.microsoft.com/office/drawing/2014/main" val="132280484"/>
                    </a:ext>
                  </a:extLst>
                </a:gridCol>
                <a:gridCol w="6335621">
                  <a:extLst>
                    <a:ext uri="{9D8B030D-6E8A-4147-A177-3AD203B41FA5}">
                      <a16:colId xmlns:a16="http://schemas.microsoft.com/office/drawing/2014/main" val="950725048"/>
                    </a:ext>
                  </a:extLst>
                </a:gridCol>
              </a:tblGrid>
              <a:tr h="199113">
                <a:tc>
                  <a:txBody>
                    <a:bodyPr/>
                    <a:lstStyle/>
                    <a:p>
                      <a:pPr marL="0" algn="l" defTabSz="685800" rtl="0" eaLnBrk="1" latinLnBrk="0" hangingPunct="1"/>
                      <a:endParaRPr lang="en-GB" sz="1100" b="0" kern="1200" dirty="0">
                        <a:solidFill>
                          <a:schemeClr val="bg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tc>
                  <a:txBody>
                    <a:bodyPr/>
                    <a:lstStyle/>
                    <a:p>
                      <a:r>
                        <a:rPr lang="en-GB" sz="1100" b="1" kern="1200" dirty="0">
                          <a:solidFill>
                            <a:schemeClr val="bg1"/>
                          </a:solidFill>
                          <a:effectLst/>
                          <a:latin typeface="+mn-lt"/>
                          <a:ea typeface="+mn-ea"/>
                          <a:cs typeface="+mn-cs"/>
                        </a:rPr>
                        <a:t>Documentaries/Programmes about Law </a:t>
                      </a:r>
                      <a:endParaRPr lang="en-GB" sz="1100" kern="1200" dirty="0">
                        <a:solidFill>
                          <a:schemeClr val="bg1"/>
                        </a:solidFill>
                        <a:effectLst/>
                        <a:latin typeface="+mn-lt"/>
                        <a:ea typeface="+mn-ea"/>
                        <a:cs typeface="+mn-cs"/>
                      </a:endParaRPr>
                    </a:p>
                  </a:txBody>
                  <a:tcPr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extLst>
                  <a:ext uri="{0D108BD9-81ED-4DB2-BD59-A6C34878D82A}">
                    <a16:rowId xmlns:a16="http://schemas.microsoft.com/office/drawing/2014/main" val="1378124244"/>
                  </a:ext>
                </a:extLst>
              </a:tr>
              <a:tr h="4450759">
                <a:tc gridSpan="2">
                  <a:txBody>
                    <a:bodyPr/>
                    <a:lstStyle/>
                    <a:p>
                      <a:r>
                        <a:rPr lang="en-GB" sz="1100" b="1" kern="1200" dirty="0">
                          <a:solidFill>
                            <a:schemeClr val="tx1"/>
                          </a:solidFill>
                          <a:effectLst/>
                          <a:latin typeface="+mn-lt"/>
                          <a:ea typeface="+mn-ea"/>
                          <a:cs typeface="+mn-cs"/>
                        </a:rPr>
                        <a:t> Below are a range of documentaries and legally linked films… </a:t>
                      </a:r>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The original PowerPoint slide you have access to contains all of the links to any open access sources – just click on the </a:t>
                      </a:r>
                      <a:r>
                        <a:rPr lang="en-GB" sz="1100" b="1" kern="1200" dirty="0">
                          <a:solidFill>
                            <a:schemeClr val="tx1"/>
                          </a:solidFill>
                          <a:effectLst/>
                          <a:latin typeface="+mn-lt"/>
                          <a:ea typeface="+mn-ea"/>
                          <a:cs typeface="+mn-cs"/>
                        </a:rPr>
                        <a:t>link</a:t>
                      </a:r>
                      <a:r>
                        <a:rPr lang="en-GB" sz="1100" kern="1200" dirty="0">
                          <a:solidFill>
                            <a:schemeClr val="tx1"/>
                          </a:solidFill>
                          <a:effectLst/>
                          <a:latin typeface="+mn-lt"/>
                          <a:ea typeface="+mn-ea"/>
                          <a:cs typeface="+mn-cs"/>
                        </a:rPr>
                        <a:t>. </a:t>
                      </a: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txBody>
                  <a:tcPr>
                    <a:lnT w="12700" cap="flat" cmpd="sng" algn="ctr">
                      <a:solidFill>
                        <a:schemeClr val="tx1"/>
                      </a:solidFill>
                      <a:prstDash val="solid"/>
                      <a:round/>
                      <a:headEnd type="none" w="med" len="med"/>
                      <a:tailEnd type="none" w="med" len="med"/>
                    </a:lnT>
                  </a:tcPr>
                </a:tc>
                <a:tc hMerge="1">
                  <a:txBody>
                    <a:bodyPr/>
                    <a:lstStyle/>
                    <a:p>
                      <a:endParaRPr lang="en-GB" dirty="0"/>
                    </a:p>
                  </a:txBody>
                  <a:tcPr>
                    <a:lnT w="12700" cmpd="sng">
                      <a:noFill/>
                    </a:lnT>
                  </a:tcPr>
                </a:tc>
                <a:extLst>
                  <a:ext uri="{0D108BD9-81ED-4DB2-BD59-A6C34878D82A}">
                    <a16:rowId xmlns:a16="http://schemas.microsoft.com/office/drawing/2014/main" val="2316575185"/>
                  </a:ext>
                </a:extLst>
              </a:tr>
            </a:tbl>
          </a:graphicData>
        </a:graphic>
      </p:graphicFrame>
      <p:graphicFrame>
        <p:nvGraphicFramePr>
          <p:cNvPr id="2" name="Table 1">
            <a:extLst>
              <a:ext uri="{FF2B5EF4-FFF2-40B4-BE49-F238E27FC236}">
                <a16:creationId xmlns:a16="http://schemas.microsoft.com/office/drawing/2014/main" id="{33DA0CB3-A09D-4632-9D95-80B4548E8997}"/>
              </a:ext>
            </a:extLst>
          </p:cNvPr>
          <p:cNvGraphicFramePr>
            <a:graphicFrameLocks noGrp="1"/>
          </p:cNvGraphicFramePr>
          <p:nvPr>
            <p:extLst>
              <p:ext uri="{D42A27DB-BD31-4B8C-83A1-F6EECF244321}">
                <p14:modId xmlns:p14="http://schemas.microsoft.com/office/powerpoint/2010/main" val="2031827682"/>
              </p:ext>
            </p:extLst>
          </p:nvPr>
        </p:nvGraphicFramePr>
        <p:xfrm>
          <a:off x="230615" y="1085708"/>
          <a:ext cx="6396769" cy="3621740"/>
        </p:xfrm>
        <a:graphic>
          <a:graphicData uri="http://schemas.openxmlformats.org/drawingml/2006/table">
            <a:tbl>
              <a:tblPr firstRow="1" firstCol="1" bandRow="1">
                <a:tableStyleId>{5C22544A-7EE6-4342-B048-85BDC9FD1C3A}</a:tableStyleId>
              </a:tblPr>
              <a:tblGrid>
                <a:gridCol w="1492131">
                  <a:extLst>
                    <a:ext uri="{9D8B030D-6E8A-4147-A177-3AD203B41FA5}">
                      <a16:colId xmlns:a16="http://schemas.microsoft.com/office/drawing/2014/main" val="1666651051"/>
                    </a:ext>
                  </a:extLst>
                </a:gridCol>
                <a:gridCol w="1416882">
                  <a:extLst>
                    <a:ext uri="{9D8B030D-6E8A-4147-A177-3AD203B41FA5}">
                      <a16:colId xmlns:a16="http://schemas.microsoft.com/office/drawing/2014/main" val="3589945103"/>
                    </a:ext>
                  </a:extLst>
                </a:gridCol>
                <a:gridCol w="3487756">
                  <a:extLst>
                    <a:ext uri="{9D8B030D-6E8A-4147-A177-3AD203B41FA5}">
                      <a16:colId xmlns:a16="http://schemas.microsoft.com/office/drawing/2014/main" val="1687403017"/>
                    </a:ext>
                  </a:extLst>
                </a:gridCol>
              </a:tblGrid>
              <a:tr h="181087">
                <a:tc>
                  <a:txBody>
                    <a:bodyPr/>
                    <a:lstStyle/>
                    <a:p>
                      <a:pPr>
                        <a:spcAft>
                          <a:spcPts val="0"/>
                        </a:spcAft>
                      </a:pPr>
                      <a:r>
                        <a:rPr lang="en-GB" sz="1100" dirty="0">
                          <a:solidFill>
                            <a:schemeClr val="tx1"/>
                          </a:solidFill>
                          <a:effectLst/>
                        </a:rPr>
                        <a:t>Title</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100" dirty="0">
                          <a:solidFill>
                            <a:schemeClr val="tx1"/>
                          </a:solidFill>
                          <a:effectLst/>
                        </a:rPr>
                        <a:t>Origin</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100" dirty="0">
                          <a:solidFill>
                            <a:schemeClr val="tx1"/>
                          </a:solidFill>
                          <a:effectLst/>
                        </a:rPr>
                        <a:t>Link (if available)</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8573801"/>
                  </a:ext>
                </a:extLst>
              </a:tr>
              <a:tr h="543261">
                <a:tc>
                  <a:txBody>
                    <a:bodyPr/>
                    <a:lstStyle/>
                    <a:p>
                      <a:pPr>
                        <a:spcAft>
                          <a:spcPts val="0"/>
                        </a:spcAft>
                      </a:pPr>
                      <a:r>
                        <a:rPr lang="en-GB" sz="1100" dirty="0">
                          <a:solidFill>
                            <a:schemeClr val="tx1"/>
                          </a:solidFill>
                          <a:effectLst/>
                        </a:rPr>
                        <a:t>Crime and Punishment (History of the Law) </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100" dirty="0">
                          <a:solidFill>
                            <a:schemeClr val="tx1"/>
                          </a:solidFill>
                          <a:effectLst/>
                        </a:rPr>
                        <a:t>YouTube</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100" u="sng" dirty="0">
                          <a:solidFill>
                            <a:schemeClr val="tx1"/>
                          </a:solidFill>
                          <a:effectLst/>
                          <a:hlinkClick r:id="rId2">
                            <a:extLst>
                              <a:ext uri="{A12FA001-AC4F-418D-AE19-62706E023703}">
                                <ahyp:hlinkClr xmlns:ahyp="http://schemas.microsoft.com/office/drawing/2018/hyperlinkcolor" val="tx"/>
                              </a:ext>
                            </a:extLst>
                          </a:hlinkClick>
                        </a:rPr>
                        <a:t>https://www.youtube.com/watch?v=kn1gdZMLtrk</a:t>
                      </a:r>
                      <a:endParaRPr lang="en-GB" sz="1100" dirty="0">
                        <a:solidFill>
                          <a:schemeClr val="tx1"/>
                        </a:solidFill>
                        <a:effectLst/>
                      </a:endParaRPr>
                    </a:p>
                    <a:p>
                      <a:pPr>
                        <a:spcAft>
                          <a:spcPts val="0"/>
                        </a:spcAft>
                      </a:pPr>
                      <a:endParaRPr lang="en-GB" sz="1100" dirty="0">
                        <a:solidFill>
                          <a:schemeClr val="tx1"/>
                        </a:solidFill>
                        <a:effectLst/>
                      </a:endParaRPr>
                    </a:p>
                    <a:p>
                      <a:pPr>
                        <a:spcAft>
                          <a:spcPts val="0"/>
                        </a:spcAft>
                      </a:pP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02282255"/>
                  </a:ext>
                </a:extLst>
              </a:tr>
              <a:tr h="543261">
                <a:tc>
                  <a:txBody>
                    <a:bodyPr/>
                    <a:lstStyle/>
                    <a:p>
                      <a:pPr>
                        <a:spcAft>
                          <a:spcPts val="0"/>
                        </a:spcAft>
                      </a:pPr>
                      <a:r>
                        <a:rPr lang="en-GB" sz="1100" dirty="0">
                          <a:solidFill>
                            <a:schemeClr val="tx1"/>
                          </a:solidFill>
                          <a:effectLst/>
                        </a:rPr>
                        <a:t>The Briefs</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100" dirty="0">
                          <a:solidFill>
                            <a:schemeClr val="tx1"/>
                          </a:solidFill>
                          <a:effectLst/>
                        </a:rPr>
                        <a:t>YouTube</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100" u="sng" dirty="0">
                          <a:solidFill>
                            <a:schemeClr val="tx1"/>
                          </a:solidFill>
                          <a:effectLst/>
                          <a:hlinkClick r:id="rId3">
                            <a:extLst>
                              <a:ext uri="{A12FA001-AC4F-418D-AE19-62706E023703}">
                                <ahyp:hlinkClr xmlns:ahyp="http://schemas.microsoft.com/office/drawing/2018/hyperlinkcolor" val="tx"/>
                              </a:ext>
                            </a:extLst>
                          </a:hlinkClick>
                        </a:rPr>
                        <a:t>https://www.youtube.com/watch?v=QWTcg8Ye6fI</a:t>
                      </a:r>
                      <a:endParaRPr lang="en-GB" sz="1100" dirty="0">
                        <a:solidFill>
                          <a:schemeClr val="tx1"/>
                        </a:solidFill>
                        <a:effectLst/>
                      </a:endParaRPr>
                    </a:p>
                    <a:p>
                      <a:pPr>
                        <a:spcAft>
                          <a:spcPts val="0"/>
                        </a:spcAft>
                      </a:pPr>
                      <a:endParaRPr lang="en-GB" sz="1100" dirty="0">
                        <a:solidFill>
                          <a:schemeClr val="tx1"/>
                        </a:solidFill>
                        <a:effectLst/>
                      </a:endParaRPr>
                    </a:p>
                    <a:p>
                      <a:pPr>
                        <a:spcAft>
                          <a:spcPts val="0"/>
                        </a:spcAft>
                      </a:pP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41595041"/>
                  </a:ext>
                </a:extLst>
              </a:tr>
              <a:tr h="724349">
                <a:tc>
                  <a:txBody>
                    <a:bodyPr/>
                    <a:lstStyle/>
                    <a:p>
                      <a:pPr>
                        <a:spcAft>
                          <a:spcPts val="0"/>
                        </a:spcAft>
                      </a:pPr>
                      <a:r>
                        <a:rPr lang="en-GB" sz="1100" dirty="0" err="1">
                          <a:solidFill>
                            <a:schemeClr val="tx1"/>
                          </a:solidFill>
                          <a:effectLst/>
                        </a:rPr>
                        <a:t>HARDtalk</a:t>
                      </a:r>
                      <a:r>
                        <a:rPr lang="en-GB" sz="1100" dirty="0">
                          <a:solidFill>
                            <a:schemeClr val="tx1"/>
                          </a:solidFill>
                          <a:effectLst/>
                        </a:rPr>
                        <a:t> interview with Lady Hale</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100" dirty="0">
                          <a:solidFill>
                            <a:schemeClr val="tx1"/>
                          </a:solidFill>
                          <a:effectLst/>
                        </a:rPr>
                        <a:t>YouTube</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100" u="sng" dirty="0">
                          <a:solidFill>
                            <a:schemeClr val="tx1"/>
                          </a:solidFill>
                          <a:effectLst/>
                          <a:hlinkClick r:id="rId4">
                            <a:extLst>
                              <a:ext uri="{A12FA001-AC4F-418D-AE19-62706E023703}">
                                <ahyp:hlinkClr xmlns:ahyp="http://schemas.microsoft.com/office/drawing/2018/hyperlinkcolor" val="tx"/>
                              </a:ext>
                            </a:extLst>
                          </a:hlinkClick>
                        </a:rPr>
                        <a:t>https://www.youtube.com/watch?v=i1VozJR_jC8&amp;t=414s</a:t>
                      </a:r>
                      <a:endParaRPr lang="en-GB" sz="1100" dirty="0">
                        <a:solidFill>
                          <a:schemeClr val="tx1"/>
                        </a:solidFill>
                        <a:effectLst/>
                      </a:endParaRPr>
                    </a:p>
                    <a:p>
                      <a:pPr>
                        <a:spcAft>
                          <a:spcPts val="0"/>
                        </a:spcAft>
                      </a:pPr>
                      <a:endParaRPr lang="en-GB" sz="1100" dirty="0">
                        <a:solidFill>
                          <a:schemeClr val="tx1"/>
                        </a:solidFill>
                        <a:effectLst/>
                      </a:endParaRPr>
                    </a:p>
                    <a:p>
                      <a:pPr>
                        <a:spcAft>
                          <a:spcPts val="0"/>
                        </a:spcAft>
                      </a:pP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2832241"/>
                  </a:ext>
                </a:extLst>
              </a:tr>
              <a:tr h="543261">
                <a:tc>
                  <a:txBody>
                    <a:bodyPr/>
                    <a:lstStyle/>
                    <a:p>
                      <a:pPr>
                        <a:spcAft>
                          <a:spcPts val="0"/>
                        </a:spcAft>
                      </a:pPr>
                      <a:r>
                        <a:rPr lang="en-GB" sz="1100" dirty="0">
                          <a:solidFill>
                            <a:schemeClr val="tx1"/>
                          </a:solidFill>
                          <a:effectLst/>
                        </a:rPr>
                        <a:t>To Kill a Burglar</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100" dirty="0">
                          <a:solidFill>
                            <a:schemeClr val="tx1"/>
                          </a:solidFill>
                          <a:effectLst/>
                        </a:rPr>
                        <a:t>YouTube</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100" u="sng" dirty="0">
                          <a:solidFill>
                            <a:schemeClr val="tx1"/>
                          </a:solidFill>
                          <a:effectLst/>
                          <a:hlinkClick r:id="rId5">
                            <a:extLst>
                              <a:ext uri="{A12FA001-AC4F-418D-AE19-62706E023703}">
                                <ahyp:hlinkClr xmlns:ahyp="http://schemas.microsoft.com/office/drawing/2018/hyperlinkcolor" val="tx"/>
                              </a:ext>
                            </a:extLst>
                          </a:hlinkClick>
                        </a:rPr>
                        <a:t>https://www.youtube.com/watch?v=BemcOAg53eM</a:t>
                      </a:r>
                      <a:endParaRPr lang="en-GB" sz="1100" dirty="0">
                        <a:solidFill>
                          <a:schemeClr val="tx1"/>
                        </a:solidFill>
                        <a:effectLst/>
                      </a:endParaRPr>
                    </a:p>
                    <a:p>
                      <a:pPr>
                        <a:spcAft>
                          <a:spcPts val="0"/>
                        </a:spcAft>
                      </a:pPr>
                      <a:endParaRPr lang="en-GB" sz="1100" dirty="0">
                        <a:solidFill>
                          <a:schemeClr val="tx1"/>
                        </a:solidFill>
                        <a:effectLst/>
                      </a:endParaRPr>
                    </a:p>
                    <a:p>
                      <a:pPr>
                        <a:spcAft>
                          <a:spcPts val="0"/>
                        </a:spcAft>
                      </a:pP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5554893"/>
                  </a:ext>
                </a:extLst>
              </a:tr>
              <a:tr h="543261">
                <a:tc>
                  <a:txBody>
                    <a:bodyPr/>
                    <a:lstStyle/>
                    <a:p>
                      <a:pPr>
                        <a:spcAft>
                          <a:spcPts val="0"/>
                        </a:spcAft>
                      </a:pPr>
                      <a:r>
                        <a:rPr lang="en-GB" sz="1100" dirty="0">
                          <a:solidFill>
                            <a:schemeClr val="tx1"/>
                          </a:solidFill>
                          <a:effectLst/>
                        </a:rPr>
                        <a:t>The Trial: Murder in the Family</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100" dirty="0">
                          <a:solidFill>
                            <a:schemeClr val="tx1"/>
                          </a:solidFill>
                          <a:effectLst/>
                        </a:rPr>
                        <a:t>All4</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100" u="sng" dirty="0">
                          <a:solidFill>
                            <a:schemeClr val="tx1"/>
                          </a:solidFill>
                          <a:effectLst/>
                          <a:hlinkClick r:id="rId6">
                            <a:extLst>
                              <a:ext uri="{A12FA001-AC4F-418D-AE19-62706E023703}">
                                <ahyp:hlinkClr xmlns:ahyp="http://schemas.microsoft.com/office/drawing/2018/hyperlinkcolor" val="tx"/>
                              </a:ext>
                            </a:extLst>
                          </a:hlinkClick>
                        </a:rPr>
                        <a:t>https://www.channel4.com/programmes/the-trial-a-murder-in-the-family</a:t>
                      </a:r>
                      <a:endParaRPr lang="en-GB" sz="1100" dirty="0">
                        <a:solidFill>
                          <a:schemeClr val="tx1"/>
                        </a:solidFill>
                        <a:effectLst/>
                      </a:endParaRPr>
                    </a:p>
                    <a:p>
                      <a:pPr>
                        <a:spcAft>
                          <a:spcPts val="0"/>
                        </a:spcAft>
                      </a:pPr>
                      <a:r>
                        <a:rPr lang="en-GB" sz="1100" dirty="0">
                          <a:solidFill>
                            <a:schemeClr val="tx1"/>
                          </a:solidFill>
                          <a:effectLst/>
                        </a:rPr>
                        <a:t> </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096" marR="610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0412089"/>
                  </a:ext>
                </a:extLst>
              </a:tr>
              <a:tr h="543260">
                <a:tc>
                  <a:txBody>
                    <a:bodyPr/>
                    <a:lstStyle/>
                    <a:p>
                      <a:pPr lvl="0">
                        <a:spcAft>
                          <a:spcPts val="0"/>
                        </a:spcAft>
                        <a:buNone/>
                      </a:pPr>
                      <a:r>
                        <a:rPr lang="en-GB" sz="1100" dirty="0">
                          <a:solidFill>
                            <a:schemeClr val="tx1"/>
                          </a:solidFill>
                          <a:effectLst/>
                        </a:rPr>
                        <a:t>Barristers –fighting for justice. </a:t>
                      </a:r>
                    </a:p>
                  </a:txBody>
                  <a:tcPr marL="61095" marR="61095" marT="0" marB="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lvl="0">
                        <a:spcAft>
                          <a:spcPts val="0"/>
                        </a:spcAft>
                        <a:buNone/>
                      </a:pPr>
                      <a:r>
                        <a:rPr lang="en-GB" sz="1100" dirty="0">
                          <a:solidFill>
                            <a:schemeClr val="tx1"/>
                          </a:solidFill>
                          <a:effectLst/>
                        </a:rPr>
                        <a:t>All4</a:t>
                      </a:r>
                    </a:p>
                  </a:txBody>
                  <a:tcPr marL="61095" marR="61095" marT="0" marB="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tc>
                  <a:txBody>
                    <a:bodyPr/>
                    <a:lstStyle/>
                    <a:p>
                      <a:pPr lvl="0">
                        <a:spcAft>
                          <a:spcPts val="0"/>
                        </a:spcAft>
                        <a:buNone/>
                      </a:pPr>
                      <a:r>
                        <a:rPr lang="en-GB" sz="1100" b="0" i="0" u="none" strike="noStrike" noProof="0" dirty="0">
                          <a:solidFill>
                            <a:schemeClr val="tx1"/>
                          </a:solidFill>
                          <a:effectLst/>
                          <a:latin typeface="Calibri"/>
                          <a:hlinkClick r:id="rId7"/>
                        </a:rPr>
                        <a:t>Watch Barristers: Fighting for Justice | Stream free on Channel 4</a:t>
                      </a:r>
                      <a:endParaRPr lang="en-US"/>
                    </a:p>
                  </a:txBody>
                  <a:tcPr marL="61095" marR="61095" marT="0" marB="0">
                    <a:lnL w="12700">
                      <a:solidFill>
                        <a:schemeClr val="tx1"/>
                      </a:solidFill>
                    </a:lnL>
                    <a:lnR w="12700">
                      <a:solidFill>
                        <a:schemeClr val="tx1"/>
                      </a:solidFill>
                    </a:lnR>
                    <a:lnT w="12700">
                      <a:solidFill>
                        <a:schemeClr val="tx1"/>
                      </a:solidFill>
                    </a:lnT>
                    <a:lnB w="12700">
                      <a:solidFill>
                        <a:schemeClr val="tx1"/>
                      </a:solidFill>
                    </a:lnB>
                    <a:solidFill>
                      <a:schemeClr val="bg1"/>
                    </a:solidFill>
                  </a:tcPr>
                </a:tc>
                <a:extLst>
                  <a:ext uri="{0D108BD9-81ED-4DB2-BD59-A6C34878D82A}">
                    <a16:rowId xmlns:a16="http://schemas.microsoft.com/office/drawing/2014/main" val="2651828737"/>
                  </a:ext>
                </a:extLst>
              </a:tr>
            </a:tbl>
          </a:graphicData>
        </a:graphic>
      </p:graphicFrame>
      <p:graphicFrame>
        <p:nvGraphicFramePr>
          <p:cNvPr id="7" name="Table 39">
            <a:extLst>
              <a:ext uri="{FF2B5EF4-FFF2-40B4-BE49-F238E27FC236}">
                <a16:creationId xmlns:a16="http://schemas.microsoft.com/office/drawing/2014/main" id="{AD8F0D2F-9C83-4FFC-B4FA-DBF21DA4CDF9}"/>
              </a:ext>
            </a:extLst>
          </p:cNvPr>
          <p:cNvGraphicFramePr>
            <a:graphicFrameLocks noGrp="1"/>
          </p:cNvGraphicFramePr>
          <p:nvPr>
            <p:extLst>
              <p:ext uri="{D42A27DB-BD31-4B8C-83A1-F6EECF244321}">
                <p14:modId xmlns:p14="http://schemas.microsoft.com/office/powerpoint/2010/main" val="1966431621"/>
              </p:ext>
            </p:extLst>
          </p:nvPr>
        </p:nvGraphicFramePr>
        <p:xfrm>
          <a:off x="100140" y="5018361"/>
          <a:ext cx="6672139" cy="4709839"/>
        </p:xfrm>
        <a:graphic>
          <a:graphicData uri="http://schemas.openxmlformats.org/drawingml/2006/table">
            <a:tbl>
              <a:tblPr firstRow="1" bandRow="1">
                <a:tableStyleId>{5940675A-B579-460E-94D1-54222C63F5DA}</a:tableStyleId>
              </a:tblPr>
              <a:tblGrid>
                <a:gridCol w="336518">
                  <a:extLst>
                    <a:ext uri="{9D8B030D-6E8A-4147-A177-3AD203B41FA5}">
                      <a16:colId xmlns:a16="http://schemas.microsoft.com/office/drawing/2014/main" val="132280484"/>
                    </a:ext>
                  </a:extLst>
                </a:gridCol>
                <a:gridCol w="6335621">
                  <a:extLst>
                    <a:ext uri="{9D8B030D-6E8A-4147-A177-3AD203B41FA5}">
                      <a16:colId xmlns:a16="http://schemas.microsoft.com/office/drawing/2014/main" val="950725048"/>
                    </a:ext>
                  </a:extLst>
                </a:gridCol>
              </a:tblGrid>
              <a:tr h="199113">
                <a:tc>
                  <a:txBody>
                    <a:bodyPr/>
                    <a:lstStyle/>
                    <a:p>
                      <a:pPr marL="0" algn="l" defTabSz="685800" rtl="0" eaLnBrk="1" latinLnBrk="0" hangingPunct="1"/>
                      <a:endParaRPr lang="en-GB" sz="1100" b="0" kern="1200" dirty="0">
                        <a:solidFill>
                          <a:schemeClr val="bg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tc>
                  <a:txBody>
                    <a:bodyPr/>
                    <a:lstStyle/>
                    <a:p>
                      <a:r>
                        <a:rPr lang="en-GB" sz="1100" b="1" dirty="0">
                          <a:solidFill>
                            <a:schemeClr val="bg1"/>
                          </a:solidFill>
                        </a:rPr>
                        <a:t>Books: </a:t>
                      </a:r>
                      <a:endParaRPr lang="en-GB" sz="1100" dirty="0">
                        <a:solidFill>
                          <a:schemeClr val="bg1"/>
                        </a:solidFill>
                      </a:endParaRPr>
                    </a:p>
                  </a:txBody>
                  <a:tcPr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extLst>
                  <a:ext uri="{0D108BD9-81ED-4DB2-BD59-A6C34878D82A}">
                    <a16:rowId xmlns:a16="http://schemas.microsoft.com/office/drawing/2014/main" val="1378124244"/>
                  </a:ext>
                </a:extLst>
              </a:tr>
              <a:tr h="4450759">
                <a:tc gridSpan="2">
                  <a:txBody>
                    <a:bodyPr/>
                    <a:lstStyle/>
                    <a:p>
                      <a:r>
                        <a:rPr lang="en-GB" sz="1100" b="1" kern="1200" dirty="0">
                          <a:solidFill>
                            <a:schemeClr val="tx1"/>
                          </a:solidFill>
                          <a:effectLst/>
                          <a:latin typeface="+mn-lt"/>
                          <a:ea typeface="+mn-ea"/>
                          <a:cs typeface="+mn-cs"/>
                        </a:rPr>
                        <a:t> </a:t>
                      </a:r>
                      <a:r>
                        <a:rPr lang="en-GB" sz="1100" b="1" dirty="0"/>
                        <a:t>Books: </a:t>
                      </a:r>
                      <a:endParaRPr lang="en-GB" sz="1100" dirty="0"/>
                    </a:p>
                    <a:p>
                      <a:pPr marL="171450" indent="-171450">
                        <a:buFont typeface="Arial" panose="020B0604020202020204" pitchFamily="34" charset="0"/>
                        <a:buChar char="•"/>
                      </a:pPr>
                      <a:r>
                        <a:rPr lang="en-GB" sz="1100" dirty="0"/>
                        <a:t>The Rule of Law, Tom Bingham (Lord Bingham, the senior Law Lord). This is viewed as the best book for anyone to read if they are interested in the profession.</a:t>
                      </a:r>
                    </a:p>
                    <a:p>
                      <a:pPr marL="171450" indent="-171450">
                        <a:buFont typeface="Arial" panose="020B0604020202020204" pitchFamily="34" charset="0"/>
                        <a:buChar char="•"/>
                      </a:pPr>
                      <a:endParaRPr lang="en-GB" sz="1100" dirty="0"/>
                    </a:p>
                    <a:p>
                      <a:pPr marL="171450" indent="-171450">
                        <a:buFont typeface="Arial" panose="020B0604020202020204" pitchFamily="34" charset="0"/>
                        <a:buChar char="•"/>
                      </a:pPr>
                      <a:r>
                        <a:rPr lang="en-GB" sz="1100" dirty="0"/>
                        <a:t>LAW- A very short introduction; Raymond </a:t>
                      </a:r>
                      <a:r>
                        <a:rPr lang="en-GB" sz="1100" dirty="0" err="1"/>
                        <a:t>Wacks</a:t>
                      </a:r>
                      <a:r>
                        <a:rPr lang="en-GB" sz="1100" b="1" dirty="0"/>
                        <a:t> </a:t>
                      </a:r>
                    </a:p>
                    <a:p>
                      <a:pPr marL="171450" indent="-171450">
                        <a:buFont typeface="Arial" panose="020B0604020202020204" pitchFamily="34" charset="0"/>
                        <a:buChar char="•"/>
                      </a:pPr>
                      <a:endParaRPr lang="en-GB" sz="1100" dirty="0"/>
                    </a:p>
                    <a:p>
                      <a:pPr marL="171450" indent="-171450">
                        <a:buFont typeface="Arial" panose="020B0604020202020204" pitchFamily="34" charset="0"/>
                        <a:buChar char="•"/>
                      </a:pPr>
                      <a:r>
                        <a:rPr lang="en-GB" sz="1100" dirty="0"/>
                        <a:t>Eve was framed ‘Women and British Justice’ Helena Kennedy </a:t>
                      </a:r>
                    </a:p>
                    <a:p>
                      <a:pPr marL="171450" indent="-171450">
                        <a:buFont typeface="Arial" panose="020B0604020202020204" pitchFamily="34" charset="0"/>
                        <a:buChar char="•"/>
                      </a:pPr>
                      <a:endParaRPr lang="en-GB" sz="1100" dirty="0"/>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i="0" kern="1200" dirty="0">
                          <a:solidFill>
                            <a:schemeClr val="tx1"/>
                          </a:solidFill>
                          <a:effectLst/>
                          <a:latin typeface="+mn-lt"/>
                          <a:ea typeface="+mn-ea"/>
                          <a:cs typeface="+mn-cs"/>
                        </a:rPr>
                        <a:t>Misjustice: How British Law is Failing Women- Helena Kennedy </a:t>
                      </a:r>
                    </a:p>
                    <a:p>
                      <a:pPr marL="171450" indent="-171450">
                        <a:buFont typeface="Arial" panose="020B0604020202020204" pitchFamily="34" charset="0"/>
                        <a:buChar char="•"/>
                      </a:pPr>
                      <a:endParaRPr lang="en-GB" sz="1100" dirty="0"/>
                    </a:p>
                    <a:p>
                      <a:pPr marL="171450" indent="-171450">
                        <a:buFont typeface="Arial" panose="020B0604020202020204" pitchFamily="34" charset="0"/>
                        <a:buChar char="•"/>
                      </a:pPr>
                      <a:r>
                        <a:rPr lang="en-GB" sz="1100" dirty="0"/>
                        <a:t> The Secret Barrister. Catherine Barnard, </a:t>
                      </a:r>
                    </a:p>
                    <a:p>
                      <a:pPr marL="171450" indent="-171450">
                        <a:buFont typeface="Arial" panose="020B0604020202020204" pitchFamily="34" charset="0"/>
                        <a:buChar char="•"/>
                      </a:pPr>
                      <a:endParaRPr lang="en-GB" sz="1100" dirty="0"/>
                    </a:p>
                    <a:p>
                      <a:pPr marL="171450" indent="-171450">
                        <a:buFont typeface="Arial" panose="020B0604020202020204" pitchFamily="34" charset="0"/>
                        <a:buChar char="•"/>
                      </a:pPr>
                      <a:r>
                        <a:rPr lang="en-GB" sz="1100" dirty="0"/>
                        <a:t>Letters to a Law Student, </a:t>
                      </a:r>
                      <a:r>
                        <a:rPr lang="en-GB" sz="1100" dirty="0" err="1"/>
                        <a:t>N.J.McBride</a:t>
                      </a:r>
                      <a:r>
                        <a:rPr lang="en-GB" sz="1100" dirty="0"/>
                        <a:t> </a:t>
                      </a:r>
                    </a:p>
                    <a:p>
                      <a:pPr marL="171450" indent="-171450">
                        <a:buFont typeface="Arial" panose="020B0604020202020204" pitchFamily="34" charset="0"/>
                        <a:buChar char="•"/>
                      </a:pPr>
                      <a:endParaRPr lang="en-GB" sz="1100" dirty="0"/>
                    </a:p>
                    <a:p>
                      <a:pPr marL="171450" indent="-171450">
                        <a:buFont typeface="Arial" panose="020B0604020202020204" pitchFamily="34" charset="0"/>
                        <a:buChar char="•"/>
                      </a:pPr>
                      <a:r>
                        <a:rPr lang="en-GB" sz="1100" dirty="0"/>
                        <a:t>Spider woman- Lady Hale </a:t>
                      </a:r>
                    </a:p>
                    <a:p>
                      <a:endParaRPr lang="en-GB" sz="1100" dirty="0"/>
                    </a:p>
                    <a:p>
                      <a:r>
                        <a:rPr lang="en-GB" sz="1100" b="1" dirty="0"/>
                        <a:t> If you enjoy fiction you may enjoy reading works with legal themes such as</a:t>
                      </a:r>
                      <a:endParaRPr lang="en-GB" sz="1100" dirty="0"/>
                    </a:p>
                    <a:p>
                      <a:r>
                        <a:rPr lang="en-GB" sz="1100" dirty="0"/>
                        <a:t> • Charles Dickens, Bleak House</a:t>
                      </a:r>
                    </a:p>
                    <a:p>
                      <a:endParaRPr lang="en-GB" sz="1100" dirty="0"/>
                    </a:p>
                    <a:p>
                      <a:r>
                        <a:rPr lang="en-GB" sz="1100" dirty="0"/>
                        <a:t> • Harper Lee, To Kill a Mocking Bird</a:t>
                      </a:r>
                    </a:p>
                    <a:p>
                      <a:r>
                        <a:rPr lang="en-GB" sz="1100" dirty="0"/>
                        <a:t> </a:t>
                      </a:r>
                    </a:p>
                    <a:p>
                      <a:r>
                        <a:rPr lang="en-GB" sz="1100" dirty="0"/>
                        <a:t>• Franz Kafka, The Trial</a:t>
                      </a:r>
                    </a:p>
                    <a:p>
                      <a:r>
                        <a:rPr lang="en-GB" sz="1100" dirty="0"/>
                        <a:t> </a:t>
                      </a: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p>
                      <a:endParaRPr lang="en-GB" sz="1100" kern="1200" dirty="0">
                        <a:solidFill>
                          <a:schemeClr val="tx1"/>
                        </a:solidFill>
                        <a:effectLst/>
                        <a:latin typeface="+mn-lt"/>
                        <a:ea typeface="+mn-ea"/>
                        <a:cs typeface="+mn-cs"/>
                      </a:endParaRPr>
                    </a:p>
                  </a:txBody>
                  <a:tcPr>
                    <a:lnT w="12700" cap="flat" cmpd="sng" algn="ctr">
                      <a:solidFill>
                        <a:schemeClr val="tx1"/>
                      </a:solidFill>
                      <a:prstDash val="solid"/>
                      <a:round/>
                      <a:headEnd type="none" w="med" len="med"/>
                      <a:tailEnd type="none" w="med" len="med"/>
                    </a:lnT>
                  </a:tcPr>
                </a:tc>
                <a:tc hMerge="1">
                  <a:txBody>
                    <a:bodyPr/>
                    <a:lstStyle/>
                    <a:p>
                      <a:endParaRPr lang="en-GB" dirty="0"/>
                    </a:p>
                  </a:txBody>
                  <a:tcPr>
                    <a:lnT w="12700" cmpd="sng">
                      <a:noFill/>
                    </a:lnT>
                  </a:tcPr>
                </a:tc>
                <a:extLst>
                  <a:ext uri="{0D108BD9-81ED-4DB2-BD59-A6C34878D82A}">
                    <a16:rowId xmlns:a16="http://schemas.microsoft.com/office/drawing/2014/main" val="2316575185"/>
                  </a:ext>
                </a:extLst>
              </a:tr>
            </a:tbl>
          </a:graphicData>
        </a:graphic>
      </p:graphicFrame>
    </p:spTree>
    <p:extLst>
      <p:ext uri="{BB962C8B-B14F-4D97-AF65-F5344CB8AC3E}">
        <p14:creationId xmlns:p14="http://schemas.microsoft.com/office/powerpoint/2010/main" val="3417882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9">
            <a:extLst>
              <a:ext uri="{FF2B5EF4-FFF2-40B4-BE49-F238E27FC236}">
                <a16:creationId xmlns:a16="http://schemas.microsoft.com/office/drawing/2014/main" id="{3DA1C9ED-AB82-4CE2-80DD-6394ADCB8FB1}"/>
              </a:ext>
            </a:extLst>
          </p:cNvPr>
          <p:cNvGraphicFramePr>
            <a:graphicFrameLocks noGrp="1"/>
          </p:cNvGraphicFramePr>
          <p:nvPr>
            <p:extLst>
              <p:ext uri="{D42A27DB-BD31-4B8C-83A1-F6EECF244321}">
                <p14:modId xmlns:p14="http://schemas.microsoft.com/office/powerpoint/2010/main" val="2703415782"/>
              </p:ext>
            </p:extLst>
          </p:nvPr>
        </p:nvGraphicFramePr>
        <p:xfrm>
          <a:off x="100140" y="138028"/>
          <a:ext cx="6672139" cy="9570720"/>
        </p:xfrm>
        <a:graphic>
          <a:graphicData uri="http://schemas.openxmlformats.org/drawingml/2006/table">
            <a:tbl>
              <a:tblPr firstRow="1" bandRow="1">
                <a:tableStyleId>{5940675A-B579-460E-94D1-54222C63F5DA}</a:tableStyleId>
              </a:tblPr>
              <a:tblGrid>
                <a:gridCol w="336518">
                  <a:extLst>
                    <a:ext uri="{9D8B030D-6E8A-4147-A177-3AD203B41FA5}">
                      <a16:colId xmlns:a16="http://schemas.microsoft.com/office/drawing/2014/main" val="132280484"/>
                    </a:ext>
                  </a:extLst>
                </a:gridCol>
                <a:gridCol w="6335621">
                  <a:extLst>
                    <a:ext uri="{9D8B030D-6E8A-4147-A177-3AD203B41FA5}">
                      <a16:colId xmlns:a16="http://schemas.microsoft.com/office/drawing/2014/main" val="950725048"/>
                    </a:ext>
                  </a:extLst>
                </a:gridCol>
              </a:tblGrid>
              <a:tr h="199113">
                <a:tc>
                  <a:txBody>
                    <a:bodyPr/>
                    <a:lstStyle/>
                    <a:p>
                      <a:pPr marL="0" algn="l" defTabSz="685800" rtl="0" eaLnBrk="1" latinLnBrk="0" hangingPunct="1"/>
                      <a:endParaRPr lang="en-GB" sz="1100" b="0" kern="1200" dirty="0">
                        <a:solidFill>
                          <a:schemeClr val="bg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tc>
                  <a:txBody>
                    <a:bodyPr/>
                    <a:lstStyle/>
                    <a:p>
                      <a:r>
                        <a:rPr lang="en-GB" sz="1100" b="1" kern="1200" dirty="0">
                          <a:solidFill>
                            <a:schemeClr val="bg1"/>
                          </a:solidFill>
                          <a:effectLst/>
                          <a:latin typeface="+mn-lt"/>
                          <a:ea typeface="+mn-ea"/>
                          <a:cs typeface="+mn-cs"/>
                        </a:rPr>
                        <a:t>Useful Websites:</a:t>
                      </a:r>
                      <a:endParaRPr lang="en-GB" sz="1100" kern="1200" dirty="0">
                        <a:solidFill>
                          <a:schemeClr val="bg1"/>
                        </a:solidFill>
                        <a:effectLst/>
                        <a:latin typeface="+mn-lt"/>
                        <a:ea typeface="+mn-ea"/>
                        <a:cs typeface="+mn-cs"/>
                      </a:endParaRPr>
                    </a:p>
                  </a:txBody>
                  <a:tcPr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extLst>
                  <a:ext uri="{0D108BD9-81ED-4DB2-BD59-A6C34878D82A}">
                    <a16:rowId xmlns:a16="http://schemas.microsoft.com/office/drawing/2014/main" val="1378124244"/>
                  </a:ext>
                </a:extLst>
              </a:tr>
              <a:tr h="4450759">
                <a:tc gridSpan="2">
                  <a:txBody>
                    <a:bodyPr/>
                    <a:lstStyle/>
                    <a:p>
                      <a:pPr marL="0" indent="0">
                        <a:buFont typeface="Arial" panose="020B0604020202020204" pitchFamily="34" charset="0"/>
                        <a:buNone/>
                      </a:pPr>
                      <a:r>
                        <a:rPr lang="en-GB" sz="1100" b="1"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100" kern="1200" dirty="0">
                          <a:solidFill>
                            <a:schemeClr val="tx1"/>
                          </a:solidFill>
                          <a:effectLst/>
                          <a:latin typeface="+mn-lt"/>
                          <a:ea typeface="+mn-ea"/>
                          <a:cs typeface="+mn-cs"/>
                        </a:rPr>
                        <a:t> These websites are so useful in helping you create notes as well as providing essential case law, revision tools, games and practice papers. </a:t>
                      </a:r>
                    </a:p>
                    <a:p>
                      <a:pPr marL="171450" indent="-171450">
                        <a:buFont typeface="Arial" panose="020B0604020202020204" pitchFamily="34" charset="0"/>
                        <a:buChar char="•"/>
                      </a:pP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100" kern="1200" dirty="0">
                          <a:solidFill>
                            <a:schemeClr val="tx1"/>
                          </a:solidFill>
                          <a:effectLst/>
                          <a:latin typeface="+mn-lt"/>
                          <a:ea typeface="+mn-ea"/>
                          <a:cs typeface="+mn-cs"/>
                        </a:rPr>
                        <a:t>• The Student room offers great law resources to view and create as well as support from real life students. The content includes notes, flashcards and mind maps. https://www.thestudentroom.co.uk/a-level/subjects/law/ </a:t>
                      </a:r>
                    </a:p>
                    <a:p>
                      <a:pPr marL="171450" indent="-171450">
                        <a:buFont typeface="Arial" panose="020B0604020202020204" pitchFamily="34" charset="0"/>
                        <a:buChar char="•"/>
                      </a:pP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100" kern="1200" dirty="0">
                          <a:solidFill>
                            <a:schemeClr val="tx1"/>
                          </a:solidFill>
                          <a:effectLst/>
                          <a:latin typeface="+mn-lt"/>
                          <a:ea typeface="+mn-ea"/>
                          <a:cs typeface="+mn-cs"/>
                        </a:rPr>
                        <a:t>• This website gives a good overview of the main areas of law we will be covering together with case summaries and revision games. </a:t>
                      </a:r>
                      <a:r>
                        <a:rPr lang="en-GB" sz="1100" u="sng" kern="1200" dirty="0">
                          <a:solidFill>
                            <a:schemeClr val="tx1"/>
                          </a:solidFill>
                          <a:effectLst/>
                          <a:latin typeface="+mn-lt"/>
                          <a:ea typeface="+mn-ea"/>
                          <a:cs typeface="+mn-cs"/>
                          <a:hlinkClick r:id="rId2"/>
                        </a:rPr>
                        <a:t>http://www.e-lawresources.co.uk/A-Level-Law-books.php</a:t>
                      </a:r>
                      <a:r>
                        <a:rPr lang="en-GB" sz="1100" kern="1200" dirty="0">
                          <a:solidFill>
                            <a:schemeClr val="tx1"/>
                          </a:solidFill>
                          <a:effectLst/>
                          <a:latin typeface="+mn-lt"/>
                          <a:ea typeface="+mn-ea"/>
                          <a:cs typeface="+mn-cs"/>
                        </a:rPr>
                        <a:t> </a:t>
                      </a:r>
                    </a:p>
                    <a:p>
                      <a:pPr marL="171450" indent="-171450">
                        <a:buFont typeface="Arial" panose="020B0604020202020204" pitchFamily="34" charset="0"/>
                        <a:buChar char="•"/>
                      </a:pP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100" kern="1200" dirty="0">
                          <a:solidFill>
                            <a:schemeClr val="tx1"/>
                          </a:solidFill>
                          <a:effectLst/>
                          <a:latin typeface="+mn-lt"/>
                          <a:ea typeface="+mn-ea"/>
                          <a:cs typeface="+mn-cs"/>
                        </a:rPr>
                        <a:t>• The Student Lawyer is a free online resource that brings together legal news and articles in an accessible format for future lawyers. The site is written by law students or practising professionals and is intended for law students of all levels: </a:t>
                      </a:r>
                      <a:r>
                        <a:rPr lang="en-GB" sz="1100" u="sng" kern="1200" dirty="0">
                          <a:solidFill>
                            <a:schemeClr val="tx1"/>
                          </a:solidFill>
                          <a:effectLst/>
                          <a:latin typeface="+mn-lt"/>
                          <a:ea typeface="+mn-ea"/>
                          <a:cs typeface="+mn-cs"/>
                          <a:hlinkClick r:id="rId3"/>
                        </a:rPr>
                        <a:t>http://thestudentlawyer.com/</a:t>
                      </a:r>
                      <a:r>
                        <a:rPr lang="en-GB" sz="1100" kern="1200" dirty="0">
                          <a:solidFill>
                            <a:schemeClr val="tx1"/>
                          </a:solidFill>
                          <a:effectLst/>
                          <a:latin typeface="+mn-lt"/>
                          <a:ea typeface="+mn-ea"/>
                          <a:cs typeface="+mn-cs"/>
                        </a:rPr>
                        <a:t> </a:t>
                      </a:r>
                    </a:p>
                    <a:p>
                      <a:pPr marL="171450" indent="-171450">
                        <a:buFont typeface="Arial" panose="020B0604020202020204" pitchFamily="34" charset="0"/>
                        <a:buChar char="•"/>
                      </a:pP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100" kern="1200" dirty="0">
                          <a:solidFill>
                            <a:schemeClr val="tx1"/>
                          </a:solidFill>
                          <a:effectLst/>
                          <a:latin typeface="+mn-lt"/>
                          <a:ea typeface="+mn-ea"/>
                          <a:cs typeface="+mn-cs"/>
                        </a:rPr>
                        <a:t>There are a number of legal blogs that you may find interesting, including: </a:t>
                      </a:r>
                    </a:p>
                    <a:p>
                      <a:pPr marL="171450" indent="-171450">
                        <a:buFont typeface="Arial" panose="020B0604020202020204" pitchFamily="34" charset="0"/>
                        <a:buChar char="•"/>
                      </a:pP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100" b="0" i="0" kern="1200" dirty="0">
                          <a:solidFill>
                            <a:schemeClr val="tx1"/>
                          </a:solidFill>
                          <a:effectLst/>
                          <a:latin typeface="+mn-lt"/>
                          <a:ea typeface="+mn-ea"/>
                          <a:cs typeface="+mn-cs"/>
                        </a:rPr>
                        <a:t>LB Graduate Lorraine offers her perspectives on the challenges of law school and the process of becoming a lawyer. She acknowledges that universally, law school can feel like The Hunger Games, yet her helpful blog posts on topics such as advice on applications, interview prep and writing dissertations certainly alleviate this feeling! Although the author is London-based, we believe every aspiring lawyer will find this blog very useful!. </a:t>
                      </a:r>
                      <a:r>
                        <a:rPr lang="en-GB" sz="1100" dirty="0">
                          <a:hlinkClick r:id="rId4"/>
                        </a:rPr>
                        <a:t>London Law Student – Sharing my journey from London Law Student to Future Tech Lawyer (lifeofalondonlawstudent.com)</a:t>
                      </a:r>
                      <a:endParaRPr lang="en-GB" sz="1100" dirty="0"/>
                    </a:p>
                    <a:p>
                      <a:pPr marL="171450" indent="-171450">
                        <a:buFont typeface="Arial" panose="020B0604020202020204" pitchFamily="34" charset="0"/>
                        <a:buChar char="•"/>
                      </a:pP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100" kern="1200" dirty="0">
                          <a:solidFill>
                            <a:schemeClr val="tx1"/>
                          </a:solidFill>
                          <a:effectLst/>
                          <a:latin typeface="+mn-lt"/>
                          <a:ea typeface="+mn-ea"/>
                          <a:cs typeface="+mn-cs"/>
                        </a:rPr>
                        <a:t> </a:t>
                      </a:r>
                      <a:r>
                        <a:rPr lang="en-GB" sz="1100" b="0" i="0" kern="1200" dirty="0">
                          <a:solidFill>
                            <a:schemeClr val="tx1"/>
                          </a:solidFill>
                          <a:effectLst/>
                          <a:latin typeface="+mn-lt"/>
                          <a:ea typeface="+mn-ea"/>
                          <a:cs typeface="+mn-cs"/>
                        </a:rPr>
                        <a:t>The Legal Feminist is a blog curated by a collective of solicitors and barristers who are passionate about giving a voice to feminist issues in the law. This blog offers feminist perspectives and analysis on a wide variety of specialist areas in law. Recent topics include the trans self-ID debate and criticisms of the current EHRC Code of Practice. For students, feminist analysis on legal issues can be useful for writing assignments or simply to get you thinking about a legal topic and the challenges different groups in society may face due to a particular piece of legislation or lack thereof. </a:t>
                      </a:r>
                      <a:r>
                        <a:rPr lang="en-GB" sz="1100" dirty="0">
                          <a:hlinkClick r:id="rId5"/>
                        </a:rPr>
                        <a:t>- (legalfeminist.org.uk)</a:t>
                      </a:r>
                      <a:endParaRPr lang="en-GB" sz="1100" b="0" i="0" kern="1200" dirty="0">
                        <a:solidFill>
                          <a:schemeClr val="tx1"/>
                        </a:solidFill>
                        <a:effectLst/>
                        <a:latin typeface="+mn-lt"/>
                        <a:ea typeface="+mn-ea"/>
                        <a:cs typeface="+mn-cs"/>
                      </a:endParaRPr>
                    </a:p>
                    <a:p>
                      <a:pPr marL="171450" indent="-171450">
                        <a:buFont typeface="Arial" panose="020B0604020202020204" pitchFamily="34" charset="0"/>
                        <a:buChar char="•"/>
                      </a:pPr>
                      <a:endParaRPr lang="en-GB" sz="1100" b="0" i="0" kern="1200" dirty="0">
                        <a:solidFill>
                          <a:schemeClr val="tx1"/>
                        </a:solidFill>
                        <a:effectLst/>
                        <a:latin typeface="+mn-lt"/>
                        <a:ea typeface="+mn-ea"/>
                        <a:cs typeface="+mn-cs"/>
                      </a:endParaRPr>
                    </a:p>
                    <a:p>
                      <a:pPr marL="285750" indent="-285750">
                        <a:buFont typeface="Arial" panose="020B0604020202020204" pitchFamily="34" charset="0"/>
                        <a:buChar char="•"/>
                      </a:pPr>
                      <a:r>
                        <a:rPr lang="en-GB" sz="1100" b="0" i="0" kern="1200" dirty="0">
                          <a:solidFill>
                            <a:schemeClr val="tx1"/>
                          </a:solidFill>
                          <a:effectLst/>
                          <a:latin typeface="+mn-lt"/>
                          <a:ea typeface="+mn-ea"/>
                          <a:cs typeface="+mn-cs"/>
                        </a:rPr>
                        <a:t>You may already have seen ‘The Secret Barrister’ bestselling books in your local bookshop, but do not forget about the award-winning Secret Barrister blog! The blog aims to provide a simplified digest of the law and to debunk misconceptions about the law that are prevalent in the media. The author is unashamedly honest and offers refreshing and truthful perspectives about the reality of the legal system. Topics include current issues affecting the criminal barrister profession, UK human rights law and UK criminal law. Whether you are an aspiring barrister or not, this blog is definitely not one to be left unread  </a:t>
                      </a:r>
                      <a:r>
                        <a:rPr lang="en-GB" sz="1100" dirty="0">
                          <a:hlinkClick r:id="rId6"/>
                        </a:rPr>
                        <a:t>The Secret Barrister – Barrister, Blogger and Sunday Times No.1 Bestselling Author</a:t>
                      </a:r>
                      <a:endParaRPr lang="en-GB" sz="1100" dirty="0"/>
                    </a:p>
                    <a:p>
                      <a:pPr marL="285750" indent="-285750">
                        <a:buFont typeface="Arial" panose="020B0604020202020204" pitchFamily="34" charset="0"/>
                        <a:buChar char="•"/>
                      </a:pP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100" b="0" i="0" kern="1200" dirty="0">
                          <a:solidFill>
                            <a:schemeClr val="tx1"/>
                          </a:solidFill>
                          <a:effectLst/>
                          <a:latin typeface="+mn-lt"/>
                          <a:ea typeface="+mn-ea"/>
                          <a:cs typeface="+mn-cs"/>
                        </a:rPr>
                        <a:t>Another award-winner is Matthew Scott’s Barrister Blog, which offers legal commentary and discussion on a range of topics. Most commonly, Scott is demystifying cases that are big in the media and critiquing new legislation. Scott writes concise but thorough articles from a knowledgeable and trustworthy perspective – </a:t>
                      </a:r>
                      <a:r>
                        <a:rPr lang="en-GB" sz="1100" b="0" i="1" kern="1200" dirty="0">
                          <a:solidFill>
                            <a:schemeClr val="tx1"/>
                          </a:solidFill>
                          <a:effectLst/>
                          <a:latin typeface="+mn-lt"/>
                          <a:ea typeface="+mn-ea"/>
                          <a:cs typeface="+mn-cs"/>
                        </a:rPr>
                        <a:t>he has been a barrister for over 25 years after all! </a:t>
                      </a:r>
                      <a:r>
                        <a:rPr lang="en-GB" sz="1100" dirty="0" err="1">
                          <a:hlinkClick r:id="rId7"/>
                        </a:rPr>
                        <a:t>BarristerBlogger</a:t>
                      </a:r>
                      <a:r>
                        <a:rPr lang="en-GB" sz="1100" dirty="0">
                          <a:hlinkClick r:id="rId7"/>
                        </a:rPr>
                        <a:t> – Matthew Scott's Legal Comment Argument and Discussion. Comment Awards 2015 Best Independent Blog</a:t>
                      </a: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100" b="0" i="0" kern="1200" dirty="0">
                          <a:solidFill>
                            <a:schemeClr val="tx1"/>
                          </a:solidFill>
                          <a:effectLst/>
                          <a:latin typeface="+mn-lt"/>
                          <a:ea typeface="+mn-ea"/>
                          <a:cs typeface="+mn-cs"/>
                        </a:rPr>
                        <a:t>If you have not heard of the Legal Cheek, then you must be living under a rock because this blog is everywhere on social media! These posts come from people at all stages of their legal career and are mostly opinion-based articles on current legal topics. Again, these articles are a good way to gain new perspectives on current legal issues or debates, keep up your commercial awareness and of course, learn a thing or two! The website also has resources to help you on your journey to becoming a solicitor as well as opportunities to attend virtual law fairs </a:t>
                      </a:r>
                      <a:r>
                        <a:rPr lang="en-GB" sz="1100" dirty="0">
                          <a:hlinkClick r:id="rId8"/>
                        </a:rPr>
                        <a:t>Legal Cheek – news, market insight and law careers advice</a:t>
                      </a: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txBody>
                  <a:tcPr>
                    <a:lnT w="12700" cap="flat" cmpd="sng" algn="ctr">
                      <a:solidFill>
                        <a:schemeClr val="tx1"/>
                      </a:solidFill>
                      <a:prstDash val="solid"/>
                      <a:round/>
                      <a:headEnd type="none" w="med" len="med"/>
                      <a:tailEnd type="none" w="med" len="med"/>
                    </a:lnT>
                  </a:tcPr>
                </a:tc>
                <a:tc hMerge="1">
                  <a:txBody>
                    <a:bodyPr/>
                    <a:lstStyle/>
                    <a:p>
                      <a:endParaRPr lang="en-GB" dirty="0"/>
                    </a:p>
                  </a:txBody>
                  <a:tcPr>
                    <a:lnT w="12700" cmpd="sng">
                      <a:noFill/>
                    </a:lnT>
                  </a:tcPr>
                </a:tc>
                <a:extLst>
                  <a:ext uri="{0D108BD9-81ED-4DB2-BD59-A6C34878D82A}">
                    <a16:rowId xmlns:a16="http://schemas.microsoft.com/office/drawing/2014/main" val="2316575185"/>
                  </a:ext>
                </a:extLst>
              </a:tr>
            </a:tbl>
          </a:graphicData>
        </a:graphic>
      </p:graphicFrame>
    </p:spTree>
    <p:extLst>
      <p:ext uri="{BB962C8B-B14F-4D97-AF65-F5344CB8AC3E}">
        <p14:creationId xmlns:p14="http://schemas.microsoft.com/office/powerpoint/2010/main" val="1572234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9">
            <a:extLst>
              <a:ext uri="{FF2B5EF4-FFF2-40B4-BE49-F238E27FC236}">
                <a16:creationId xmlns:a16="http://schemas.microsoft.com/office/drawing/2014/main" id="{3DA1C9ED-AB82-4CE2-80DD-6394ADCB8FB1}"/>
              </a:ext>
            </a:extLst>
          </p:cNvPr>
          <p:cNvGraphicFramePr>
            <a:graphicFrameLocks noGrp="1"/>
          </p:cNvGraphicFramePr>
          <p:nvPr>
            <p:extLst>
              <p:ext uri="{D42A27DB-BD31-4B8C-83A1-F6EECF244321}">
                <p14:modId xmlns:p14="http://schemas.microsoft.com/office/powerpoint/2010/main" val="2742757614"/>
              </p:ext>
            </p:extLst>
          </p:nvPr>
        </p:nvGraphicFramePr>
        <p:xfrm>
          <a:off x="100140" y="138028"/>
          <a:ext cx="6672139" cy="8802497"/>
        </p:xfrm>
        <a:graphic>
          <a:graphicData uri="http://schemas.openxmlformats.org/drawingml/2006/table">
            <a:tbl>
              <a:tblPr firstRow="1" bandRow="1">
                <a:tableStyleId>{5940675A-B579-460E-94D1-54222C63F5DA}</a:tableStyleId>
              </a:tblPr>
              <a:tblGrid>
                <a:gridCol w="336518">
                  <a:extLst>
                    <a:ext uri="{9D8B030D-6E8A-4147-A177-3AD203B41FA5}">
                      <a16:colId xmlns:a16="http://schemas.microsoft.com/office/drawing/2014/main" val="132280484"/>
                    </a:ext>
                  </a:extLst>
                </a:gridCol>
                <a:gridCol w="6335621">
                  <a:extLst>
                    <a:ext uri="{9D8B030D-6E8A-4147-A177-3AD203B41FA5}">
                      <a16:colId xmlns:a16="http://schemas.microsoft.com/office/drawing/2014/main" val="950725048"/>
                    </a:ext>
                  </a:extLst>
                </a:gridCol>
              </a:tblGrid>
              <a:tr h="329057">
                <a:tc>
                  <a:txBody>
                    <a:bodyPr/>
                    <a:lstStyle/>
                    <a:p>
                      <a:pPr marL="0" algn="l" defTabSz="685800" rtl="0" eaLnBrk="1" latinLnBrk="0" hangingPunct="1"/>
                      <a:endParaRPr lang="en-GB" sz="1100" b="0" kern="1200" dirty="0">
                        <a:solidFill>
                          <a:schemeClr val="bg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tc>
                  <a:txBody>
                    <a:bodyPr/>
                    <a:lstStyle/>
                    <a:p>
                      <a:r>
                        <a:rPr lang="en-GB" sz="1100" b="1" kern="1200" dirty="0">
                          <a:solidFill>
                            <a:schemeClr val="bg1"/>
                          </a:solidFill>
                          <a:effectLst/>
                          <a:latin typeface="+mn-lt"/>
                          <a:ea typeface="+mn-ea"/>
                          <a:cs typeface="+mn-cs"/>
                        </a:rPr>
                        <a:t>HE &amp; Careers </a:t>
                      </a:r>
                      <a:endParaRPr lang="en-GB" sz="1100" kern="1200" dirty="0">
                        <a:solidFill>
                          <a:schemeClr val="bg1"/>
                        </a:solidFill>
                        <a:effectLst/>
                        <a:latin typeface="+mn-lt"/>
                        <a:ea typeface="+mn-ea"/>
                        <a:cs typeface="+mn-cs"/>
                      </a:endParaRPr>
                    </a:p>
                  </a:txBody>
                  <a:tcPr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extLst>
                  <a:ext uri="{0D108BD9-81ED-4DB2-BD59-A6C34878D82A}">
                    <a16:rowId xmlns:a16="http://schemas.microsoft.com/office/drawing/2014/main" val="1378124244"/>
                  </a:ext>
                </a:extLst>
              </a:tr>
              <a:tr h="4193814">
                <a:tc gridSpan="2">
                  <a:txBody>
                    <a:bodyPr/>
                    <a:lstStyle/>
                    <a:p>
                      <a:r>
                        <a:rPr lang="en-GB" sz="1100" kern="1200" dirty="0">
                          <a:solidFill>
                            <a:schemeClr val="tx1"/>
                          </a:solidFill>
                          <a:effectLst/>
                          <a:latin typeface="+mn-lt"/>
                          <a:ea typeface="+mn-ea"/>
                          <a:cs typeface="+mn-cs"/>
                        </a:rPr>
                        <a:t>The three traditional routes to become a barrister, solicitor or legal executive are outlined below: </a:t>
                      </a:r>
                    </a:p>
                    <a:p>
                      <a:pPr marL="171450" indent="-171450">
                        <a:buFont typeface="Arial" panose="020B0604020202020204" pitchFamily="34" charset="0"/>
                        <a:buChar char="•"/>
                      </a:pP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It is also possible to study any degree you wish at undergraduate level and convert your studies into law through the Graduate Diploma in Law (GDL) in order to become a barrister or solicitor. This is a good option if you wish to discover personal interests before kick-starting your legal career. It is also a good option if you want to combine your personal interests with its legal sector.</a:t>
                      </a:r>
                    </a:p>
                    <a:p>
                      <a:endParaRPr lang="en-GB" sz="1100" kern="1200" dirty="0">
                        <a:solidFill>
                          <a:schemeClr val="tx1"/>
                        </a:solidFill>
                        <a:effectLst/>
                        <a:latin typeface="+mn-lt"/>
                        <a:ea typeface="+mn-ea"/>
                        <a:cs typeface="+mn-cs"/>
                      </a:endParaRPr>
                    </a:p>
                    <a:p>
                      <a:r>
                        <a:rPr lang="en-GB" sz="1100" b="1" kern="1200" dirty="0">
                          <a:solidFill>
                            <a:schemeClr val="tx1"/>
                          </a:solidFill>
                          <a:effectLst/>
                          <a:latin typeface="+mn-lt"/>
                          <a:ea typeface="+mn-ea"/>
                          <a:cs typeface="+mn-cs"/>
                        </a:rPr>
                        <a:t> Example 1</a:t>
                      </a:r>
                      <a:r>
                        <a:rPr lang="en-GB" sz="1100" kern="1200" dirty="0">
                          <a:solidFill>
                            <a:schemeClr val="tx1"/>
                          </a:solidFill>
                          <a:effectLst/>
                          <a:latin typeface="+mn-lt"/>
                          <a:ea typeface="+mn-ea"/>
                          <a:cs typeface="+mn-cs"/>
                        </a:rPr>
                        <a:t>: You have a personal interest in the human body and so pursue a 3-year undergraduate degree in biology. You feel that your curiosity about the human body has been satisfied and you want to help people who have faced legal issues at the GP’s surgery, hospital, lab work, etc. You complete the GDL and combine your knowledge of biology with law and become a medical lawyer.</a:t>
                      </a:r>
                    </a:p>
                    <a:p>
                      <a:r>
                        <a:rPr lang="en-GB" sz="1100" kern="1200" dirty="0">
                          <a:solidFill>
                            <a:schemeClr val="tx1"/>
                          </a:solidFill>
                          <a:effectLst/>
                          <a:latin typeface="+mn-lt"/>
                          <a:ea typeface="+mn-ea"/>
                          <a:cs typeface="+mn-cs"/>
                        </a:rPr>
                        <a:t> </a:t>
                      </a:r>
                    </a:p>
                    <a:p>
                      <a:r>
                        <a:rPr lang="en-GB" sz="1100" b="1" kern="1200" dirty="0">
                          <a:solidFill>
                            <a:schemeClr val="tx1"/>
                          </a:solidFill>
                          <a:effectLst/>
                          <a:latin typeface="+mn-lt"/>
                          <a:ea typeface="+mn-ea"/>
                          <a:cs typeface="+mn-cs"/>
                        </a:rPr>
                        <a:t> Example 2</a:t>
                      </a:r>
                      <a:r>
                        <a:rPr lang="en-GB" sz="1100" kern="1200" dirty="0">
                          <a:solidFill>
                            <a:schemeClr val="tx1"/>
                          </a:solidFill>
                          <a:effectLst/>
                          <a:latin typeface="+mn-lt"/>
                          <a:ea typeface="+mn-ea"/>
                          <a:cs typeface="+mn-cs"/>
                        </a:rPr>
                        <a:t>: You have a personal interest in how ancient societies developed and so pursue a 3-year undergraduate degree in history combined with sociology. </a:t>
                      </a:r>
                    </a:p>
                    <a:p>
                      <a:r>
                        <a:rPr lang="en-GB" sz="1100" kern="1200" dirty="0">
                          <a:solidFill>
                            <a:schemeClr val="tx1"/>
                          </a:solidFill>
                          <a:effectLst/>
                          <a:latin typeface="+mn-lt"/>
                          <a:ea typeface="+mn-ea"/>
                          <a:cs typeface="+mn-cs"/>
                        </a:rPr>
                        <a:t>You feel that you have understood how strong societies come into existence and you want to shape the legal aspect of today’s society.</a:t>
                      </a:r>
                    </a:p>
                    <a:p>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 You complete the GDL and combine your knowledge of history with law and become a legal historian who advises the government on legal developments. </a:t>
                      </a:r>
                    </a:p>
                    <a:p>
                      <a:r>
                        <a:rPr lang="en-GB" sz="1100" kern="1200" dirty="0">
                          <a:solidFill>
                            <a:schemeClr val="tx1"/>
                          </a:solidFill>
                          <a:effectLst/>
                          <a:latin typeface="+mn-lt"/>
                          <a:ea typeface="+mn-ea"/>
                          <a:cs typeface="+mn-cs"/>
                        </a:rPr>
                        <a:t>For more information about people in the legal sector and how they got there, read about their success stories below: </a:t>
                      </a:r>
                    </a:p>
                    <a:p>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Aspiring Solicitors (Solicitor success stories): </a:t>
                      </a:r>
                      <a:r>
                        <a:rPr lang="en-GB" sz="1100" u="sng" kern="1200" dirty="0">
                          <a:solidFill>
                            <a:schemeClr val="tx1"/>
                          </a:solidFill>
                          <a:effectLst/>
                          <a:latin typeface="+mn-lt"/>
                          <a:ea typeface="+mn-ea"/>
                          <a:cs typeface="+mn-cs"/>
                          <a:hlinkClick r:id="rId2"/>
                        </a:rPr>
                        <a:t>https://www.aspiringsolicitors.co.uk/testimonial/</a:t>
                      </a:r>
                      <a:r>
                        <a:rPr lang="en-GB" sz="1100" kern="1200" dirty="0">
                          <a:solidFill>
                            <a:schemeClr val="tx1"/>
                          </a:solidFill>
                          <a:effectLst/>
                          <a:latin typeface="+mn-lt"/>
                          <a:ea typeface="+mn-ea"/>
                          <a:cs typeface="+mn-cs"/>
                        </a:rPr>
                        <a:t> </a:t>
                      </a:r>
                    </a:p>
                    <a:p>
                      <a:r>
                        <a:rPr lang="en-GB" sz="1100" kern="1200" dirty="0">
                          <a:solidFill>
                            <a:schemeClr val="tx1"/>
                          </a:solidFill>
                          <a:effectLst/>
                          <a:latin typeface="+mn-lt"/>
                          <a:ea typeface="+mn-ea"/>
                          <a:cs typeface="+mn-cs"/>
                        </a:rPr>
                        <a:t>CILEX (Legal Executive success stories): </a:t>
                      </a:r>
                      <a:r>
                        <a:rPr lang="en-GB" sz="1100" u="sng" kern="1200" dirty="0">
                          <a:solidFill>
                            <a:schemeClr val="tx1"/>
                          </a:solidFill>
                          <a:effectLst/>
                          <a:latin typeface="+mn-lt"/>
                          <a:ea typeface="+mn-ea"/>
                          <a:cs typeface="+mn-cs"/>
                          <a:hlinkClick r:id="rId3"/>
                        </a:rPr>
                        <a:t>https://www.cilexcareers.org.uk/about-us/resources/</a:t>
                      </a:r>
                      <a:r>
                        <a:rPr lang="en-GB" sz="1100" kern="1200" dirty="0">
                          <a:solidFill>
                            <a:schemeClr val="tx1"/>
                          </a:solidFill>
                          <a:effectLst/>
                          <a:latin typeface="+mn-lt"/>
                          <a:ea typeface="+mn-ea"/>
                          <a:cs typeface="+mn-cs"/>
                        </a:rPr>
                        <a:t>casestudies </a:t>
                      </a:r>
                    </a:p>
                    <a:p>
                      <a:r>
                        <a:rPr lang="en-GB" sz="1100" kern="1200" dirty="0">
                          <a:solidFill>
                            <a:schemeClr val="tx1"/>
                          </a:solidFill>
                          <a:effectLst/>
                          <a:latin typeface="+mn-lt"/>
                          <a:ea typeface="+mn-ea"/>
                          <a:cs typeface="+mn-cs"/>
                        </a:rPr>
                        <a:t> The below websites will help you decide what kind of legal career you may want to pursue:</a:t>
                      </a:r>
                    </a:p>
                    <a:p>
                      <a:r>
                        <a:rPr lang="en-GB" sz="1100" kern="1200" dirty="0">
                          <a:solidFill>
                            <a:schemeClr val="tx1"/>
                          </a:solidFill>
                          <a:effectLst/>
                          <a:latin typeface="+mn-lt"/>
                          <a:ea typeface="+mn-ea"/>
                          <a:cs typeface="+mn-cs"/>
                        </a:rPr>
                        <a:t> </a:t>
                      </a:r>
                      <a:r>
                        <a:rPr lang="en-GB" sz="1100" kern="1200" dirty="0">
                          <a:solidFill>
                            <a:schemeClr val="tx1"/>
                          </a:solidFill>
                          <a:effectLst/>
                          <a:latin typeface="+mn-lt"/>
                          <a:ea typeface="+mn-ea"/>
                          <a:cs typeface="+mn-cs"/>
                          <a:sym typeface="Symbol" panose="05050102010706020507" pitchFamily="18" charset="2"/>
                        </a:rPr>
                        <a:t></a:t>
                      </a:r>
                      <a:r>
                        <a:rPr lang="en-GB" sz="1100" kern="1200" dirty="0">
                          <a:solidFill>
                            <a:schemeClr val="tx1"/>
                          </a:solidFill>
                          <a:effectLst/>
                          <a:latin typeface="+mn-lt"/>
                          <a:ea typeface="+mn-ea"/>
                          <a:cs typeface="+mn-cs"/>
                        </a:rPr>
                        <a:t> UCAS: </a:t>
                      </a:r>
                      <a:r>
                        <a:rPr lang="en-GB" sz="1100" u="sng" kern="1200" dirty="0">
                          <a:solidFill>
                            <a:schemeClr val="tx1"/>
                          </a:solidFill>
                          <a:effectLst/>
                          <a:latin typeface="+mn-lt"/>
                          <a:ea typeface="+mn-ea"/>
                          <a:cs typeface="+mn-cs"/>
                          <a:hlinkClick r:id="rId4"/>
                        </a:rPr>
                        <a:t>https://www.ucas.com/explore/subjects/law</a:t>
                      </a:r>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 </a:t>
                      </a:r>
                      <a:r>
                        <a:rPr lang="en-GB" sz="1100" kern="1200" dirty="0">
                          <a:solidFill>
                            <a:schemeClr val="tx1"/>
                          </a:solidFill>
                          <a:effectLst/>
                          <a:latin typeface="+mn-lt"/>
                          <a:ea typeface="+mn-ea"/>
                          <a:cs typeface="+mn-cs"/>
                          <a:sym typeface="Symbol" panose="05050102010706020507" pitchFamily="18" charset="2"/>
                        </a:rPr>
                        <a:t></a:t>
                      </a:r>
                      <a:r>
                        <a:rPr lang="en-GB" sz="1100" kern="1200" dirty="0">
                          <a:solidFill>
                            <a:schemeClr val="tx1"/>
                          </a:solidFill>
                          <a:effectLst/>
                          <a:latin typeface="+mn-lt"/>
                          <a:ea typeface="+mn-ea"/>
                          <a:cs typeface="+mn-cs"/>
                        </a:rPr>
                        <a:t> Prospects: </a:t>
                      </a:r>
                      <a:r>
                        <a:rPr lang="en-GB" sz="1100" u="sng" kern="1200" dirty="0">
                          <a:solidFill>
                            <a:schemeClr val="tx1"/>
                          </a:solidFill>
                          <a:effectLst/>
                          <a:latin typeface="+mn-lt"/>
                          <a:ea typeface="+mn-ea"/>
                          <a:cs typeface="+mn-cs"/>
                          <a:hlinkClick r:id="rId5"/>
                        </a:rPr>
                        <a:t>https://www.prospects.ac.uk/jobs-and-work-experience/job-sectors/law-sector</a:t>
                      </a:r>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 </a:t>
                      </a:r>
                      <a:r>
                        <a:rPr lang="en-GB" sz="1100" kern="1200" dirty="0">
                          <a:solidFill>
                            <a:schemeClr val="tx1"/>
                          </a:solidFill>
                          <a:effectLst/>
                          <a:latin typeface="+mn-lt"/>
                          <a:ea typeface="+mn-ea"/>
                          <a:cs typeface="+mn-cs"/>
                          <a:sym typeface="Symbol" panose="05050102010706020507" pitchFamily="18" charset="2"/>
                        </a:rPr>
                        <a:t></a:t>
                      </a:r>
                      <a:r>
                        <a:rPr lang="en-GB" sz="1100" kern="1200" dirty="0">
                          <a:solidFill>
                            <a:schemeClr val="tx1"/>
                          </a:solidFill>
                          <a:effectLst/>
                          <a:latin typeface="+mn-lt"/>
                          <a:ea typeface="+mn-ea"/>
                          <a:cs typeface="+mn-cs"/>
                        </a:rPr>
                        <a:t> All about Law: </a:t>
                      </a:r>
                      <a:r>
                        <a:rPr lang="en-GB" sz="1100" u="sng" kern="1200" dirty="0">
                          <a:solidFill>
                            <a:schemeClr val="tx1"/>
                          </a:solidFill>
                          <a:effectLst/>
                          <a:latin typeface="+mn-lt"/>
                          <a:ea typeface="+mn-ea"/>
                          <a:cs typeface="+mn-cs"/>
                          <a:hlinkClick r:id="rId6"/>
                        </a:rPr>
                        <a:t>https://www.allaboutlaw.co.uk/school-leaver</a:t>
                      </a:r>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 </a:t>
                      </a:r>
                    </a:p>
                    <a:p>
                      <a:endParaRPr lang="en-GB" sz="1100" kern="1200" dirty="0">
                        <a:solidFill>
                          <a:schemeClr val="tx1"/>
                        </a:solidFill>
                        <a:effectLst/>
                        <a:latin typeface="+mn-lt"/>
                        <a:ea typeface="+mn-ea"/>
                        <a:cs typeface="+mn-cs"/>
                      </a:endParaRPr>
                    </a:p>
                    <a:p>
                      <a:r>
                        <a:rPr lang="en-GB" sz="1100" kern="1200" dirty="0">
                          <a:solidFill>
                            <a:schemeClr val="tx1"/>
                          </a:solidFill>
                          <a:effectLst/>
                          <a:latin typeface="+mn-lt"/>
                          <a:ea typeface="+mn-ea"/>
                          <a:cs typeface="+mn-cs"/>
                        </a:rPr>
                        <a:t>You can also go straight from school into an apprenticeship; Read all about it on the websites below; </a:t>
                      </a:r>
                    </a:p>
                    <a:p>
                      <a:endParaRPr lang="en-GB" sz="1100" kern="1200" dirty="0">
                        <a:solidFill>
                          <a:schemeClr val="tx1"/>
                        </a:solidFill>
                        <a:effectLst/>
                        <a:latin typeface="+mn-lt"/>
                        <a:ea typeface="+mn-ea"/>
                        <a:cs typeface="+mn-cs"/>
                      </a:endParaRPr>
                    </a:p>
                    <a:p>
                      <a:r>
                        <a:rPr lang="en-GB" sz="1100" dirty="0">
                          <a:hlinkClick r:id="rId7"/>
                        </a:rPr>
                        <a:t>Legal sector apprenticeships | The Law Society</a:t>
                      </a:r>
                      <a:endParaRPr lang="en-GB" sz="1100" kern="1200" dirty="0">
                        <a:solidFill>
                          <a:schemeClr val="tx1"/>
                        </a:solidFill>
                        <a:effectLst/>
                        <a:latin typeface="+mn-lt"/>
                        <a:ea typeface="+mn-ea"/>
                        <a:cs typeface="+mn-cs"/>
                      </a:endParaRPr>
                    </a:p>
                    <a:p>
                      <a:pPr marL="0" indent="0">
                        <a:buFont typeface="Arial" panose="020B0604020202020204" pitchFamily="34" charset="0"/>
                        <a:buNone/>
                      </a:pPr>
                      <a:r>
                        <a:rPr lang="en-GB" sz="1100" dirty="0">
                          <a:hlinkClick r:id="rId8"/>
                        </a:rPr>
                        <a:t>Legal Apprenticeships Guide: Law Firm Opportunities (thelawyerportal.com)</a:t>
                      </a:r>
                      <a:endParaRPr lang="en-GB" sz="1100" dirty="0"/>
                    </a:p>
                    <a:p>
                      <a:pPr marL="0" indent="0">
                        <a:buFont typeface="Arial" panose="020B0604020202020204" pitchFamily="34" charset="0"/>
                        <a:buNone/>
                      </a:pPr>
                      <a:endParaRPr lang="en-GB" sz="1100" kern="1200" dirty="0">
                        <a:solidFill>
                          <a:schemeClr val="tx1"/>
                        </a:solidFill>
                        <a:effectLst/>
                        <a:latin typeface="+mn-lt"/>
                        <a:ea typeface="+mn-ea"/>
                        <a:cs typeface="+mn-cs"/>
                      </a:endParaRPr>
                    </a:p>
                    <a:p>
                      <a:pPr marL="0" indent="0">
                        <a:buFont typeface="Arial" panose="020B0604020202020204" pitchFamily="34" charset="0"/>
                        <a:buNone/>
                      </a:pPr>
                      <a:endParaRPr lang="en-GB" sz="1100" kern="1200" dirty="0">
                        <a:solidFill>
                          <a:schemeClr val="tx1"/>
                        </a:solidFill>
                        <a:effectLst/>
                        <a:latin typeface="+mn-lt"/>
                        <a:ea typeface="+mn-ea"/>
                        <a:cs typeface="+mn-cs"/>
                      </a:endParaRPr>
                    </a:p>
                  </a:txBody>
                  <a:tcPr>
                    <a:lnT w="12700" cap="flat" cmpd="sng" algn="ctr">
                      <a:solidFill>
                        <a:schemeClr val="tx1"/>
                      </a:solidFill>
                      <a:prstDash val="solid"/>
                      <a:round/>
                      <a:headEnd type="none" w="med" len="med"/>
                      <a:tailEnd type="none" w="med" len="med"/>
                    </a:lnT>
                  </a:tcPr>
                </a:tc>
                <a:tc hMerge="1">
                  <a:txBody>
                    <a:bodyPr/>
                    <a:lstStyle/>
                    <a:p>
                      <a:endParaRPr lang="en-GB" dirty="0"/>
                    </a:p>
                  </a:txBody>
                  <a:tcPr>
                    <a:lnT w="12700" cmpd="sng">
                      <a:noFill/>
                    </a:lnT>
                  </a:tcPr>
                </a:tc>
                <a:extLst>
                  <a:ext uri="{0D108BD9-81ED-4DB2-BD59-A6C34878D82A}">
                    <a16:rowId xmlns:a16="http://schemas.microsoft.com/office/drawing/2014/main" val="2316575185"/>
                  </a:ext>
                </a:extLst>
              </a:tr>
            </a:tbl>
          </a:graphicData>
        </a:graphic>
      </p:graphicFrame>
      <p:pic>
        <p:nvPicPr>
          <p:cNvPr id="4" name="Picture 3">
            <a:extLst>
              <a:ext uri="{FF2B5EF4-FFF2-40B4-BE49-F238E27FC236}">
                <a16:creationId xmlns:a16="http://schemas.microsoft.com/office/drawing/2014/main" id="{F5C36056-FF1D-4C1A-8B8D-BF56755C5D7D}"/>
              </a:ext>
            </a:extLst>
          </p:cNvPr>
          <p:cNvPicPr/>
          <p:nvPr/>
        </p:nvPicPr>
        <p:blipFill>
          <a:blip r:embed="rId9"/>
          <a:stretch>
            <a:fillRect/>
          </a:stretch>
        </p:blipFill>
        <p:spPr>
          <a:xfrm>
            <a:off x="345757" y="1108074"/>
            <a:ext cx="6042343" cy="2041525"/>
          </a:xfrm>
          <a:prstGeom prst="rect">
            <a:avLst/>
          </a:prstGeom>
        </p:spPr>
      </p:pic>
    </p:spTree>
    <p:extLst>
      <p:ext uri="{BB962C8B-B14F-4D97-AF65-F5344CB8AC3E}">
        <p14:creationId xmlns:p14="http://schemas.microsoft.com/office/powerpoint/2010/main" val="31581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9">
            <a:extLst>
              <a:ext uri="{FF2B5EF4-FFF2-40B4-BE49-F238E27FC236}">
                <a16:creationId xmlns:a16="http://schemas.microsoft.com/office/drawing/2014/main" id="{3DA1C9ED-AB82-4CE2-80DD-6394ADCB8FB1}"/>
              </a:ext>
            </a:extLst>
          </p:cNvPr>
          <p:cNvGraphicFramePr>
            <a:graphicFrameLocks noGrp="1"/>
          </p:cNvGraphicFramePr>
          <p:nvPr>
            <p:extLst>
              <p:ext uri="{D42A27DB-BD31-4B8C-83A1-F6EECF244321}">
                <p14:modId xmlns:p14="http://schemas.microsoft.com/office/powerpoint/2010/main" val="3295922776"/>
              </p:ext>
            </p:extLst>
          </p:nvPr>
        </p:nvGraphicFramePr>
        <p:xfrm>
          <a:off x="100140" y="138028"/>
          <a:ext cx="6672139" cy="3025140"/>
        </p:xfrm>
        <a:graphic>
          <a:graphicData uri="http://schemas.openxmlformats.org/drawingml/2006/table">
            <a:tbl>
              <a:tblPr firstRow="1" bandRow="1">
                <a:tableStyleId>{5940675A-B579-460E-94D1-54222C63F5DA}</a:tableStyleId>
              </a:tblPr>
              <a:tblGrid>
                <a:gridCol w="336518">
                  <a:extLst>
                    <a:ext uri="{9D8B030D-6E8A-4147-A177-3AD203B41FA5}">
                      <a16:colId xmlns:a16="http://schemas.microsoft.com/office/drawing/2014/main" val="132280484"/>
                    </a:ext>
                  </a:extLst>
                </a:gridCol>
                <a:gridCol w="6335621">
                  <a:extLst>
                    <a:ext uri="{9D8B030D-6E8A-4147-A177-3AD203B41FA5}">
                      <a16:colId xmlns:a16="http://schemas.microsoft.com/office/drawing/2014/main" val="950725048"/>
                    </a:ext>
                  </a:extLst>
                </a:gridCol>
              </a:tblGrid>
              <a:tr h="0">
                <a:tc>
                  <a:txBody>
                    <a:bodyPr/>
                    <a:lstStyle/>
                    <a:p>
                      <a:pPr marL="0" algn="l" defTabSz="685800" rtl="0" eaLnBrk="1" latinLnBrk="0" hangingPunct="1"/>
                      <a:endParaRPr lang="en-GB" sz="1100" b="0" kern="1200" dirty="0">
                        <a:solidFill>
                          <a:schemeClr val="bg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tc>
                  <a:txBody>
                    <a:bodyPr/>
                    <a:lstStyle/>
                    <a:p>
                      <a:pPr marL="0" algn="l" rtl="0" eaLnBrk="1" latinLnBrk="0" hangingPunct="1"/>
                      <a:r>
                        <a:rPr lang="en-GB" sz="1200" b="1" kern="1200" dirty="0">
                          <a:solidFill>
                            <a:schemeClr val="bg1"/>
                          </a:solidFill>
                          <a:latin typeface="+mj-lt"/>
                          <a:ea typeface="+mn-ea"/>
                          <a:cs typeface="+mn-cs"/>
                        </a:rPr>
                        <a:t> BRIDGING WORK </a:t>
                      </a:r>
                    </a:p>
                  </a:txBody>
                  <a:tcPr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extLst>
                  <a:ext uri="{0D108BD9-81ED-4DB2-BD59-A6C34878D82A}">
                    <a16:rowId xmlns:a16="http://schemas.microsoft.com/office/drawing/2014/main" val="1378124244"/>
                  </a:ext>
                </a:extLst>
              </a:tr>
              <a:tr h="577356">
                <a:tc gridSpan="2">
                  <a:txBody>
                    <a:bodyPr/>
                    <a:lstStyle/>
                    <a:p>
                      <a:r>
                        <a:rPr lang="en-GB" sz="1350" kern="1200" dirty="0">
                          <a:solidFill>
                            <a:schemeClr val="tx1"/>
                          </a:solidFill>
                          <a:effectLst/>
                          <a:latin typeface="+mn-lt"/>
                          <a:ea typeface="+mn-ea"/>
                          <a:cs typeface="+mn-cs"/>
                        </a:rPr>
                        <a:t>Name: </a:t>
                      </a:r>
                      <a:r>
                        <a:rPr lang="en-GB" sz="1350" u="sng" kern="1200" dirty="0">
                          <a:solidFill>
                            <a:schemeClr val="tx1"/>
                          </a:solidFill>
                          <a:effectLst/>
                          <a:latin typeface="+mn-lt"/>
                          <a:ea typeface="+mn-ea"/>
                          <a:cs typeface="+mn-cs"/>
                        </a:rPr>
                        <a:t>								</a:t>
                      </a:r>
                      <a:endParaRPr lang="en-GB" sz="1350" kern="1200" dirty="0">
                        <a:solidFill>
                          <a:schemeClr val="tx1"/>
                        </a:solidFill>
                        <a:effectLst/>
                        <a:latin typeface="+mn-lt"/>
                        <a:ea typeface="+mn-ea"/>
                        <a:cs typeface="+mn-cs"/>
                      </a:endParaRPr>
                    </a:p>
                    <a:p>
                      <a:r>
                        <a:rPr lang="en-GB" sz="1350" kern="1200" dirty="0">
                          <a:solidFill>
                            <a:schemeClr val="tx1"/>
                          </a:solidFill>
                          <a:effectLst/>
                          <a:latin typeface="+mn-lt"/>
                          <a:ea typeface="+mn-ea"/>
                          <a:cs typeface="+mn-cs"/>
                        </a:rPr>
                        <a:t> </a:t>
                      </a:r>
                    </a:p>
                    <a:p>
                      <a:r>
                        <a:rPr lang="en-GB" sz="1350" b="1" kern="1200" dirty="0">
                          <a:solidFill>
                            <a:schemeClr val="tx1"/>
                          </a:solidFill>
                          <a:effectLst/>
                          <a:latin typeface="+mn-lt"/>
                          <a:ea typeface="+mn-ea"/>
                          <a:cs typeface="+mn-cs"/>
                        </a:rPr>
                        <a:t>Welcome! </a:t>
                      </a:r>
                      <a:r>
                        <a:rPr lang="en-GB" sz="1350" kern="1200" dirty="0">
                          <a:solidFill>
                            <a:schemeClr val="tx1"/>
                          </a:solidFill>
                          <a:effectLst/>
                          <a:latin typeface="+mn-lt"/>
                          <a:ea typeface="+mn-ea"/>
                          <a:cs typeface="+mn-cs"/>
                        </a:rPr>
                        <a:t>If you would like to explore Law either in anticipation of studying Law in Autumn, or just for fun, then this is one place to start… </a:t>
                      </a:r>
                    </a:p>
                    <a:p>
                      <a:r>
                        <a:rPr lang="en-GB" sz="1350" kern="1200" dirty="0">
                          <a:solidFill>
                            <a:schemeClr val="tx1"/>
                          </a:solidFill>
                          <a:effectLst/>
                          <a:latin typeface="+mn-lt"/>
                          <a:ea typeface="+mn-ea"/>
                          <a:cs typeface="+mn-cs"/>
                        </a:rPr>
                        <a:t> </a:t>
                      </a:r>
                    </a:p>
                    <a:p>
                      <a:r>
                        <a:rPr lang="en-GB" sz="1350" kern="1200" dirty="0">
                          <a:solidFill>
                            <a:schemeClr val="tx1"/>
                          </a:solidFill>
                          <a:effectLst/>
                          <a:latin typeface="+mn-lt"/>
                          <a:ea typeface="+mn-ea"/>
                          <a:cs typeface="+mn-cs"/>
                        </a:rPr>
                        <a:t>There are a variety of tasks for you to have a go at and explore some of the key ideas and aspects of law that we will explore during the next couple of years. You can submit this by email, or bring it with you in the autumn term!</a:t>
                      </a:r>
                    </a:p>
                    <a:p>
                      <a:r>
                        <a:rPr lang="en-GB" sz="1350" kern="1200" dirty="0">
                          <a:solidFill>
                            <a:schemeClr val="tx1"/>
                          </a:solidFill>
                          <a:effectLst/>
                          <a:latin typeface="+mn-lt"/>
                          <a:ea typeface="+mn-ea"/>
                          <a:cs typeface="+mn-cs"/>
                        </a:rPr>
                        <a:t> I will be on email if you would like to ask any further questions, or links aren’t working. </a:t>
                      </a:r>
                    </a:p>
                    <a:p>
                      <a:r>
                        <a:rPr lang="en-GB" sz="1350" kern="1200" dirty="0">
                          <a:solidFill>
                            <a:schemeClr val="tx1"/>
                          </a:solidFill>
                          <a:effectLst/>
                          <a:latin typeface="+mn-lt"/>
                          <a:ea typeface="+mn-ea"/>
                          <a:cs typeface="+mn-cs"/>
                        </a:rPr>
                        <a:t> </a:t>
                      </a:r>
                    </a:p>
                    <a:p>
                      <a:r>
                        <a:rPr lang="en-GB" sz="1350" kern="1200" dirty="0">
                          <a:solidFill>
                            <a:schemeClr val="tx1"/>
                          </a:solidFill>
                          <a:effectLst/>
                          <a:latin typeface="+mn-lt"/>
                          <a:ea typeface="+mn-ea"/>
                          <a:cs typeface="+mn-cs"/>
                        </a:rPr>
                        <a:t>You will also find, at the end, a suggested ‘watch list’ of documentaries and films which are relevant to law (and some that are just great fun!) </a:t>
                      </a:r>
                    </a:p>
                    <a:p>
                      <a:r>
                        <a:rPr lang="en-GB" sz="1350" kern="1200" dirty="0">
                          <a:solidFill>
                            <a:schemeClr val="tx1"/>
                          </a:solidFill>
                          <a:effectLst/>
                          <a:latin typeface="+mn-lt"/>
                          <a:ea typeface="+mn-ea"/>
                          <a:cs typeface="+mn-cs"/>
                        </a:rPr>
                        <a:t> </a:t>
                      </a:r>
                    </a:p>
                  </a:txBody>
                  <a:tcPr>
                    <a:lnT w="12700" cap="flat" cmpd="sng" algn="ctr">
                      <a:solidFill>
                        <a:schemeClr val="tx1"/>
                      </a:solidFill>
                      <a:prstDash val="solid"/>
                      <a:round/>
                      <a:headEnd type="none" w="med" len="med"/>
                      <a:tailEnd type="none" w="med" len="med"/>
                    </a:lnT>
                  </a:tcPr>
                </a:tc>
                <a:tc hMerge="1">
                  <a:txBody>
                    <a:bodyPr/>
                    <a:lstStyle/>
                    <a:p>
                      <a:endParaRPr lang="en-GB" dirty="0"/>
                    </a:p>
                  </a:txBody>
                  <a:tcPr>
                    <a:lnT w="12700" cmpd="sng">
                      <a:noFill/>
                    </a:lnT>
                  </a:tcPr>
                </a:tc>
                <a:extLst>
                  <a:ext uri="{0D108BD9-81ED-4DB2-BD59-A6C34878D82A}">
                    <a16:rowId xmlns:a16="http://schemas.microsoft.com/office/drawing/2014/main" val="2316575185"/>
                  </a:ext>
                </a:extLst>
              </a:tr>
            </a:tbl>
          </a:graphicData>
        </a:graphic>
      </p:graphicFrame>
      <p:graphicFrame>
        <p:nvGraphicFramePr>
          <p:cNvPr id="2" name="Table 1">
            <a:extLst>
              <a:ext uri="{FF2B5EF4-FFF2-40B4-BE49-F238E27FC236}">
                <a16:creationId xmlns:a16="http://schemas.microsoft.com/office/drawing/2014/main" id="{E21F3ADB-003C-4655-BEBF-E09075A00A0E}"/>
              </a:ext>
            </a:extLst>
          </p:cNvPr>
          <p:cNvGraphicFramePr>
            <a:graphicFrameLocks noGrp="1"/>
          </p:cNvGraphicFramePr>
          <p:nvPr>
            <p:extLst>
              <p:ext uri="{D42A27DB-BD31-4B8C-83A1-F6EECF244321}">
                <p14:modId xmlns:p14="http://schemas.microsoft.com/office/powerpoint/2010/main" val="3771225481"/>
              </p:ext>
            </p:extLst>
          </p:nvPr>
        </p:nvGraphicFramePr>
        <p:xfrm>
          <a:off x="100140" y="3366953"/>
          <a:ext cx="6567360" cy="5506595"/>
        </p:xfrm>
        <a:graphic>
          <a:graphicData uri="http://schemas.openxmlformats.org/drawingml/2006/table">
            <a:tbl>
              <a:tblPr firstRow="1" firstCol="1" bandRow="1">
                <a:tableStyleId>{5C22544A-7EE6-4342-B048-85BDC9FD1C3A}</a:tableStyleId>
              </a:tblPr>
              <a:tblGrid>
                <a:gridCol w="534860">
                  <a:extLst>
                    <a:ext uri="{9D8B030D-6E8A-4147-A177-3AD203B41FA5}">
                      <a16:colId xmlns:a16="http://schemas.microsoft.com/office/drawing/2014/main" val="1398363306"/>
                    </a:ext>
                  </a:extLst>
                </a:gridCol>
                <a:gridCol w="2099297">
                  <a:extLst>
                    <a:ext uri="{9D8B030D-6E8A-4147-A177-3AD203B41FA5}">
                      <a16:colId xmlns:a16="http://schemas.microsoft.com/office/drawing/2014/main" val="2609622977"/>
                    </a:ext>
                  </a:extLst>
                </a:gridCol>
                <a:gridCol w="936155">
                  <a:extLst>
                    <a:ext uri="{9D8B030D-6E8A-4147-A177-3AD203B41FA5}">
                      <a16:colId xmlns:a16="http://schemas.microsoft.com/office/drawing/2014/main" val="2438713288"/>
                    </a:ext>
                  </a:extLst>
                </a:gridCol>
                <a:gridCol w="2997048">
                  <a:extLst>
                    <a:ext uri="{9D8B030D-6E8A-4147-A177-3AD203B41FA5}">
                      <a16:colId xmlns:a16="http://schemas.microsoft.com/office/drawing/2014/main" val="138434771"/>
                    </a:ext>
                  </a:extLst>
                </a:gridCol>
              </a:tblGrid>
              <a:tr h="712819">
                <a:tc>
                  <a:txBody>
                    <a:bodyPr/>
                    <a:lstStyle/>
                    <a:p>
                      <a:pPr algn="ctr">
                        <a:spcAft>
                          <a:spcPts val="0"/>
                        </a:spcAft>
                      </a:pPr>
                      <a:r>
                        <a:rPr lang="en-GB" sz="1200" dirty="0">
                          <a:solidFill>
                            <a:schemeClr val="tx1"/>
                          </a:solidFill>
                          <a:effectLst/>
                        </a:rPr>
                        <a:t>Task No.</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200" dirty="0">
                          <a:solidFill>
                            <a:schemeClr val="tx1"/>
                          </a:solidFill>
                          <a:effectLst/>
                        </a:rPr>
                        <a:t>Outline</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GB" sz="1200" dirty="0">
                          <a:solidFill>
                            <a:schemeClr val="tx1"/>
                          </a:solidFill>
                          <a:effectLst/>
                        </a:rPr>
                        <a:t>Completed</a:t>
                      </a:r>
                    </a:p>
                    <a:p>
                      <a:pPr algn="ctr">
                        <a:spcAft>
                          <a:spcPts val="0"/>
                        </a:spcAft>
                      </a:pPr>
                      <a:r>
                        <a:rPr lang="en-GB" sz="1200" dirty="0">
                          <a:solidFill>
                            <a:schemeClr val="tx1"/>
                          </a:solidFill>
                          <a:effectLst/>
                        </a:rPr>
                        <a:t>Please date</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200" dirty="0">
                          <a:solidFill>
                            <a:schemeClr val="tx1"/>
                          </a:solidFill>
                          <a:effectLst/>
                        </a:rPr>
                        <a:t>JBN Comment on your response</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9582820"/>
                  </a:ext>
                </a:extLst>
              </a:tr>
              <a:tr h="1342258">
                <a:tc>
                  <a:txBody>
                    <a:bodyPr/>
                    <a:lstStyle/>
                    <a:p>
                      <a:pPr>
                        <a:spcAft>
                          <a:spcPts val="0"/>
                        </a:spcAft>
                      </a:pPr>
                      <a:r>
                        <a:rPr lang="en-GB" sz="1200" dirty="0">
                          <a:solidFill>
                            <a:schemeClr val="tx1"/>
                          </a:solidFill>
                          <a:effectLst/>
                        </a:rPr>
                        <a:t>1</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200" dirty="0">
                          <a:solidFill>
                            <a:schemeClr val="tx1"/>
                          </a:solidFill>
                          <a:effectLst/>
                        </a:rPr>
                        <a:t>Is eating people wrong? Law and Morals. </a:t>
                      </a:r>
                    </a:p>
                    <a:p>
                      <a:pPr>
                        <a:spcAft>
                          <a:spcPts val="0"/>
                        </a:spcAft>
                      </a:pPr>
                      <a:r>
                        <a:rPr lang="en-GB" sz="1200" dirty="0">
                          <a:solidFill>
                            <a:schemeClr val="tx1"/>
                          </a:solidFill>
                          <a:effectLst/>
                        </a:rPr>
                        <a:t> </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endParaRPr lang="en-GB" sz="1200" dirty="0">
                        <a:solidFill>
                          <a:schemeClr val="tx1"/>
                        </a:solidFill>
                        <a:effectLst/>
                      </a:endParaRPr>
                    </a:p>
                    <a:p>
                      <a:pPr>
                        <a:spcAft>
                          <a:spcPts val="0"/>
                        </a:spcAft>
                      </a:pPr>
                      <a:endParaRPr lang="en-GB" sz="1200" dirty="0">
                        <a:solidFill>
                          <a:schemeClr val="tx1"/>
                        </a:solidFill>
                        <a:effectLst/>
                      </a:endParaRPr>
                    </a:p>
                    <a:p>
                      <a:pPr>
                        <a:spcAft>
                          <a:spcPts val="0"/>
                        </a:spcAft>
                      </a:pPr>
                      <a:endParaRPr lang="en-GB" sz="1200" dirty="0">
                        <a:solidFill>
                          <a:schemeClr val="tx1"/>
                        </a:solidFill>
                        <a:effectLst/>
                      </a:endParaRPr>
                    </a:p>
                    <a:p>
                      <a:pPr>
                        <a:spcAft>
                          <a:spcPts val="0"/>
                        </a:spcAft>
                      </a:pPr>
                      <a:endParaRPr lang="en-GB" sz="1200" dirty="0">
                        <a:solidFill>
                          <a:schemeClr val="tx1"/>
                        </a:solidFill>
                        <a:effectLst/>
                      </a:endParaRPr>
                    </a:p>
                    <a:p>
                      <a:pPr>
                        <a:spcAft>
                          <a:spcPts val="0"/>
                        </a:spcAft>
                      </a:pPr>
                      <a:endParaRPr lang="en-GB" sz="1200" dirty="0">
                        <a:solidFill>
                          <a:schemeClr val="tx1"/>
                        </a:solidFill>
                        <a:effectLst/>
                      </a:endParaRPr>
                    </a:p>
                    <a:p>
                      <a:pPr>
                        <a:spcAft>
                          <a:spcPts val="0"/>
                        </a:spcAft>
                      </a:pPr>
                      <a:endParaRPr lang="en-GB" sz="1200" dirty="0">
                        <a:solidFill>
                          <a:schemeClr val="tx1"/>
                        </a:solidFill>
                        <a:effectLst/>
                      </a:endParaRPr>
                    </a:p>
                    <a:p>
                      <a:pPr>
                        <a:spcAft>
                          <a:spcPts val="0"/>
                        </a:spcAft>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1733597"/>
                  </a:ext>
                </a:extLst>
              </a:tr>
              <a:tr h="1150506">
                <a:tc>
                  <a:txBody>
                    <a:bodyPr/>
                    <a:lstStyle/>
                    <a:p>
                      <a:pPr>
                        <a:spcAft>
                          <a:spcPts val="0"/>
                        </a:spcAft>
                      </a:pPr>
                      <a:r>
                        <a:rPr lang="en-GB" sz="1200" dirty="0">
                          <a:solidFill>
                            <a:schemeClr val="tx1"/>
                          </a:solidFill>
                          <a:effectLst/>
                        </a:rPr>
                        <a:t>2</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200" dirty="0">
                          <a:solidFill>
                            <a:schemeClr val="tx1"/>
                          </a:solidFill>
                          <a:effectLst/>
                        </a:rPr>
                        <a:t>Operation of the Supreme Court </a:t>
                      </a:r>
                    </a:p>
                    <a:p>
                      <a:pPr>
                        <a:spcAft>
                          <a:spcPts val="0"/>
                        </a:spcAft>
                      </a:pPr>
                      <a:r>
                        <a:rPr lang="en-GB" sz="1200" dirty="0">
                          <a:solidFill>
                            <a:schemeClr val="tx1"/>
                          </a:solidFill>
                          <a:effectLst/>
                        </a:rPr>
                        <a:t> </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endParaRPr lang="en-GB" sz="1200" dirty="0">
                        <a:solidFill>
                          <a:schemeClr val="tx1"/>
                        </a:solidFill>
                        <a:effectLst/>
                      </a:endParaRPr>
                    </a:p>
                    <a:p>
                      <a:pPr>
                        <a:spcAft>
                          <a:spcPts val="0"/>
                        </a:spcAft>
                      </a:pPr>
                      <a:endParaRPr lang="en-GB" sz="1200" dirty="0">
                        <a:solidFill>
                          <a:schemeClr val="tx1"/>
                        </a:solidFill>
                        <a:effectLst/>
                      </a:endParaRPr>
                    </a:p>
                    <a:p>
                      <a:pPr>
                        <a:spcAft>
                          <a:spcPts val="0"/>
                        </a:spcAft>
                      </a:pPr>
                      <a:endParaRPr lang="en-GB" sz="1200" dirty="0">
                        <a:solidFill>
                          <a:schemeClr val="tx1"/>
                        </a:solidFill>
                        <a:effectLst/>
                      </a:endParaRPr>
                    </a:p>
                    <a:p>
                      <a:pPr>
                        <a:spcAft>
                          <a:spcPts val="0"/>
                        </a:spcAft>
                      </a:pPr>
                      <a:endParaRPr lang="en-GB" sz="1200" dirty="0">
                        <a:solidFill>
                          <a:schemeClr val="tx1"/>
                        </a:solidFill>
                        <a:effectLst/>
                      </a:endParaRPr>
                    </a:p>
                    <a:p>
                      <a:pPr>
                        <a:spcAft>
                          <a:spcPts val="0"/>
                        </a:spcAft>
                      </a:pPr>
                      <a:endParaRPr lang="en-GB" sz="1200" dirty="0">
                        <a:solidFill>
                          <a:schemeClr val="tx1"/>
                        </a:solidFill>
                        <a:effectLst/>
                      </a:endParaRPr>
                    </a:p>
                    <a:p>
                      <a:pPr>
                        <a:spcAft>
                          <a:spcPts val="0"/>
                        </a:spcAft>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64248448"/>
                  </a:ext>
                </a:extLst>
              </a:tr>
              <a:tr h="1150506">
                <a:tc>
                  <a:txBody>
                    <a:bodyPr/>
                    <a:lstStyle/>
                    <a:p>
                      <a:pPr>
                        <a:spcAft>
                          <a:spcPts val="0"/>
                        </a:spcAft>
                      </a:pPr>
                      <a:r>
                        <a:rPr lang="en-GB" sz="1200" dirty="0">
                          <a:solidFill>
                            <a:schemeClr val="tx1"/>
                          </a:solidFill>
                          <a:effectLst/>
                        </a:rPr>
                        <a:t>3</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kern="1200" dirty="0">
                          <a:solidFill>
                            <a:schemeClr val="tx1"/>
                          </a:solidFill>
                          <a:effectLst/>
                          <a:latin typeface="+mn-lt"/>
                          <a:ea typeface="+mn-ea"/>
                          <a:cs typeface="+mn-cs"/>
                        </a:rPr>
                        <a:t>Operation of the Legal System</a:t>
                      </a: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200" dirty="0">
                          <a:solidFill>
                            <a:schemeClr val="tx1"/>
                          </a:solidFill>
                          <a:effectLst/>
                        </a:rPr>
                        <a:t> </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endParaRPr lang="en-GB" sz="1200" dirty="0">
                        <a:solidFill>
                          <a:schemeClr val="tx1"/>
                        </a:solidFill>
                        <a:effectLst/>
                      </a:endParaRPr>
                    </a:p>
                    <a:p>
                      <a:pPr>
                        <a:spcAft>
                          <a:spcPts val="0"/>
                        </a:spcAft>
                      </a:pPr>
                      <a:endParaRPr lang="en-GB" sz="1200" dirty="0">
                        <a:solidFill>
                          <a:schemeClr val="tx1"/>
                        </a:solidFill>
                        <a:effectLst/>
                      </a:endParaRPr>
                    </a:p>
                    <a:p>
                      <a:pPr>
                        <a:spcAft>
                          <a:spcPts val="0"/>
                        </a:spcAft>
                      </a:pPr>
                      <a:endParaRPr lang="en-GB" sz="1200" dirty="0">
                        <a:solidFill>
                          <a:schemeClr val="tx1"/>
                        </a:solidFill>
                        <a:effectLst/>
                      </a:endParaRPr>
                    </a:p>
                    <a:p>
                      <a:pPr>
                        <a:spcAft>
                          <a:spcPts val="0"/>
                        </a:spcAft>
                      </a:pPr>
                      <a:endParaRPr lang="en-GB" sz="1200" dirty="0">
                        <a:solidFill>
                          <a:schemeClr val="tx1"/>
                        </a:solidFill>
                        <a:effectLst/>
                      </a:endParaRPr>
                    </a:p>
                    <a:p>
                      <a:pPr>
                        <a:spcAft>
                          <a:spcPts val="0"/>
                        </a:spcAft>
                      </a:pPr>
                      <a:endParaRPr lang="en-GB" sz="1200" dirty="0">
                        <a:solidFill>
                          <a:schemeClr val="tx1"/>
                        </a:solidFill>
                        <a:effectLst/>
                      </a:endParaRPr>
                    </a:p>
                    <a:p>
                      <a:pPr>
                        <a:spcAft>
                          <a:spcPts val="0"/>
                        </a:spcAft>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3946926"/>
                  </a:ext>
                </a:extLst>
              </a:tr>
              <a:tr h="1150506">
                <a:tc>
                  <a:txBody>
                    <a:bodyPr/>
                    <a:lstStyle/>
                    <a:p>
                      <a:pPr>
                        <a:spcAft>
                          <a:spcPts val="0"/>
                        </a:spcAft>
                      </a:pPr>
                      <a:r>
                        <a:rPr lang="en-GB" sz="1200" dirty="0">
                          <a:solidFill>
                            <a:schemeClr val="tx1"/>
                          </a:solidFill>
                          <a:effectLst/>
                        </a:rPr>
                        <a:t>4</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200" dirty="0">
                          <a:solidFill>
                            <a:schemeClr val="tx1"/>
                          </a:solidFill>
                          <a:effectLst/>
                        </a:rPr>
                        <a:t>Civil and Criminal Courts </a:t>
                      </a:r>
                    </a:p>
                    <a:p>
                      <a:pPr>
                        <a:spcAft>
                          <a:spcPts val="0"/>
                        </a:spcAft>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200" dirty="0">
                          <a:solidFill>
                            <a:schemeClr val="tx1"/>
                          </a:solidFill>
                          <a:effectLst/>
                        </a:rPr>
                        <a:t> </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200" dirty="0">
                          <a:solidFill>
                            <a:schemeClr val="tx1"/>
                          </a:solidFill>
                          <a:effectLst/>
                        </a:rPr>
                        <a:t> </a:t>
                      </a:r>
                    </a:p>
                    <a:p>
                      <a:pPr>
                        <a:spcAft>
                          <a:spcPts val="0"/>
                        </a:spcAft>
                      </a:pPr>
                      <a:r>
                        <a:rPr lang="en-GB" sz="1200" dirty="0">
                          <a:solidFill>
                            <a:schemeClr val="tx1"/>
                          </a:solidFill>
                          <a:effectLst/>
                        </a:rPr>
                        <a:t> </a:t>
                      </a:r>
                    </a:p>
                    <a:p>
                      <a:pPr>
                        <a:spcAft>
                          <a:spcPts val="0"/>
                        </a:spcAft>
                      </a:pPr>
                      <a:r>
                        <a:rPr lang="en-GB" sz="1200" dirty="0">
                          <a:solidFill>
                            <a:schemeClr val="tx1"/>
                          </a:solidFill>
                          <a:effectLst/>
                        </a:rPr>
                        <a:t> </a:t>
                      </a:r>
                    </a:p>
                    <a:p>
                      <a:pPr>
                        <a:spcAft>
                          <a:spcPts val="0"/>
                        </a:spcAft>
                      </a:pPr>
                      <a:r>
                        <a:rPr lang="en-GB" sz="1200" dirty="0">
                          <a:solidFill>
                            <a:schemeClr val="tx1"/>
                          </a:solidFill>
                          <a:effectLst/>
                        </a:rPr>
                        <a:t> </a:t>
                      </a:r>
                    </a:p>
                    <a:p>
                      <a:pPr>
                        <a:spcAft>
                          <a:spcPts val="0"/>
                        </a:spcAft>
                      </a:pPr>
                      <a:r>
                        <a:rPr lang="en-GB" sz="1200" dirty="0">
                          <a:solidFill>
                            <a:schemeClr val="tx1"/>
                          </a:solidFill>
                          <a:effectLst/>
                        </a:rPr>
                        <a:t> </a:t>
                      </a:r>
                    </a:p>
                    <a:p>
                      <a:pPr>
                        <a:spcAft>
                          <a:spcPts val="0"/>
                        </a:spcAft>
                      </a:pPr>
                      <a:r>
                        <a:rPr lang="en-GB" sz="1200" dirty="0">
                          <a:solidFill>
                            <a:schemeClr val="tx1"/>
                          </a:solidFill>
                          <a:effectLst/>
                        </a:rPr>
                        <a:t> </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1764" marR="6176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07282087"/>
                  </a:ext>
                </a:extLst>
              </a:tr>
            </a:tbl>
          </a:graphicData>
        </a:graphic>
      </p:graphicFrame>
    </p:spTree>
    <p:extLst>
      <p:ext uri="{BB962C8B-B14F-4D97-AF65-F5344CB8AC3E}">
        <p14:creationId xmlns:p14="http://schemas.microsoft.com/office/powerpoint/2010/main" val="1701354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ACB29F-6A93-10E3-9EF1-3EACEF7F4A11}"/>
            </a:ext>
          </a:extLst>
        </p:cNvPr>
        <p:cNvGrpSpPr/>
        <p:nvPr/>
      </p:nvGrpSpPr>
      <p:grpSpPr>
        <a:xfrm>
          <a:off x="0" y="0"/>
          <a:ext cx="0" cy="0"/>
          <a:chOff x="0" y="0"/>
          <a:chExt cx="0" cy="0"/>
        </a:xfrm>
      </p:grpSpPr>
      <p:graphicFrame>
        <p:nvGraphicFramePr>
          <p:cNvPr id="3" name="Table 39">
            <a:extLst>
              <a:ext uri="{FF2B5EF4-FFF2-40B4-BE49-F238E27FC236}">
                <a16:creationId xmlns:a16="http://schemas.microsoft.com/office/drawing/2014/main" id="{7BBF43EE-10F6-9075-3EE6-CC4752C19036}"/>
              </a:ext>
            </a:extLst>
          </p:cNvPr>
          <p:cNvGraphicFramePr>
            <a:graphicFrameLocks noGrp="1"/>
          </p:cNvGraphicFramePr>
          <p:nvPr>
            <p:extLst>
              <p:ext uri="{D42A27DB-BD31-4B8C-83A1-F6EECF244321}">
                <p14:modId xmlns:p14="http://schemas.microsoft.com/office/powerpoint/2010/main" val="1842915113"/>
              </p:ext>
            </p:extLst>
          </p:nvPr>
        </p:nvGraphicFramePr>
        <p:xfrm>
          <a:off x="100140" y="138028"/>
          <a:ext cx="6672139" cy="8168640"/>
        </p:xfrm>
        <a:graphic>
          <a:graphicData uri="http://schemas.openxmlformats.org/drawingml/2006/table">
            <a:tbl>
              <a:tblPr firstRow="1" bandRow="1">
                <a:tableStyleId>{5940675A-B579-460E-94D1-54222C63F5DA}</a:tableStyleId>
              </a:tblPr>
              <a:tblGrid>
                <a:gridCol w="336518">
                  <a:extLst>
                    <a:ext uri="{9D8B030D-6E8A-4147-A177-3AD203B41FA5}">
                      <a16:colId xmlns:a16="http://schemas.microsoft.com/office/drawing/2014/main" val="132280484"/>
                    </a:ext>
                  </a:extLst>
                </a:gridCol>
                <a:gridCol w="6335621">
                  <a:extLst>
                    <a:ext uri="{9D8B030D-6E8A-4147-A177-3AD203B41FA5}">
                      <a16:colId xmlns:a16="http://schemas.microsoft.com/office/drawing/2014/main" val="950725048"/>
                    </a:ext>
                  </a:extLst>
                </a:gridCol>
              </a:tblGrid>
              <a:tr h="0">
                <a:tc>
                  <a:txBody>
                    <a:bodyPr/>
                    <a:lstStyle/>
                    <a:p>
                      <a:pPr marL="0" algn="l" defTabSz="685800" rtl="0" eaLnBrk="1" latinLnBrk="0" hangingPunct="1"/>
                      <a:endParaRPr lang="en-GB" sz="1100" b="0" kern="1200" dirty="0">
                        <a:solidFill>
                          <a:schemeClr val="bg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tc>
                  <a:txBody>
                    <a:bodyPr/>
                    <a:lstStyle/>
                    <a:p>
                      <a:pPr marL="0" algn="l" defTabSz="685800" rtl="0" eaLnBrk="1" latinLnBrk="0" hangingPunct="1"/>
                      <a:r>
                        <a:rPr lang="en-GB" sz="1200" b="1" kern="1200" dirty="0">
                          <a:solidFill>
                            <a:schemeClr val="bg1"/>
                          </a:solidFill>
                          <a:latin typeface="+mj-lt"/>
                          <a:ea typeface="+mn-ea"/>
                          <a:cs typeface="+mn-cs"/>
                        </a:rPr>
                        <a:t> ACTUS REUS </a:t>
                      </a:r>
                    </a:p>
                  </a:txBody>
                  <a:tcPr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extLst>
                  <a:ext uri="{0D108BD9-81ED-4DB2-BD59-A6C34878D82A}">
                    <a16:rowId xmlns:a16="http://schemas.microsoft.com/office/drawing/2014/main" val="1378124244"/>
                  </a:ext>
                </a:extLst>
              </a:tr>
              <a:tr h="577356">
                <a:tc gridSpan="2">
                  <a:txBody>
                    <a:bodyPr/>
                    <a:lstStyle/>
                    <a:p>
                      <a:pPr lvl="0">
                        <a:buNone/>
                      </a:pPr>
                      <a:r>
                        <a:rPr lang="en-GB" sz="1350" kern="1200" dirty="0">
                          <a:solidFill>
                            <a:schemeClr val="tx1"/>
                          </a:solidFill>
                          <a:effectLst/>
                          <a:latin typeface="+mn-lt"/>
                          <a:ea typeface="+mn-ea"/>
                          <a:cs typeface="+mn-cs"/>
                        </a:rPr>
                        <a:t>EXAM BOARD INFORMATION </a:t>
                      </a:r>
                      <a:endParaRPr lang="en-US" dirty="0"/>
                    </a:p>
                    <a:p>
                      <a:pPr lvl="0">
                        <a:buNone/>
                      </a:pPr>
                      <a:r>
                        <a:rPr lang="en-GB" sz="1350" b="1" kern="1200" dirty="0">
                          <a:solidFill>
                            <a:schemeClr val="tx1"/>
                          </a:solidFill>
                          <a:effectLst/>
                          <a:latin typeface="+mn-lt"/>
                          <a:ea typeface="+mn-ea"/>
                          <a:cs typeface="+mn-cs"/>
                        </a:rPr>
                        <a:t>AQA </a:t>
                      </a:r>
                      <a:r>
                        <a:rPr lang="en-GB" sz="1350" b="1" i="0" u="none" strike="noStrike" kern="1200" noProof="0" dirty="0">
                          <a:solidFill>
                            <a:schemeClr val="tx1"/>
                          </a:solidFill>
                          <a:effectLst/>
                        </a:rPr>
                        <a:t>A-LEVEL LAW (7162)</a:t>
                      </a:r>
                    </a:p>
                    <a:p>
                      <a:pPr lvl="0">
                        <a:buNone/>
                      </a:pPr>
                      <a:endParaRPr lang="en-GB" sz="1350" kern="1200" dirty="0">
                        <a:solidFill>
                          <a:schemeClr val="tx1"/>
                        </a:solidFill>
                        <a:effectLst/>
                        <a:latin typeface="+mn-lt"/>
                        <a:ea typeface="+mn-ea"/>
                        <a:cs typeface="+mn-cs"/>
                      </a:endParaRPr>
                    </a:p>
                    <a:p>
                      <a:pPr lvl="0">
                        <a:buNone/>
                      </a:pPr>
                      <a:r>
                        <a:rPr lang="en-GB" sz="1350" kern="1200" dirty="0">
                          <a:solidFill>
                            <a:schemeClr val="tx1"/>
                          </a:solidFill>
                          <a:effectLst/>
                          <a:latin typeface="+mn-lt"/>
                          <a:ea typeface="+mn-ea"/>
                          <a:cs typeface="+mn-cs"/>
                        </a:rPr>
                        <a:t>3 Papers which are worth 100 marks each assessed at the end of the course</a:t>
                      </a:r>
                    </a:p>
                    <a:p>
                      <a:pPr lvl="0">
                        <a:buNone/>
                      </a:pPr>
                      <a:endParaRPr lang="en-GB" sz="1350" kern="1200" dirty="0">
                        <a:solidFill>
                          <a:schemeClr val="tx1"/>
                        </a:solidFill>
                        <a:effectLst/>
                        <a:latin typeface="+mn-lt"/>
                        <a:ea typeface="+mn-ea"/>
                        <a:cs typeface="+mn-cs"/>
                      </a:endParaRPr>
                    </a:p>
                    <a:p>
                      <a:pPr lvl="0">
                        <a:buNone/>
                      </a:pPr>
                      <a:r>
                        <a:rPr lang="en-GB" sz="1350" kern="1200" dirty="0">
                          <a:solidFill>
                            <a:schemeClr val="tx1"/>
                          </a:solidFill>
                          <a:effectLst/>
                          <a:latin typeface="+mn-lt"/>
                          <a:ea typeface="+mn-ea"/>
                          <a:cs typeface="+mn-cs"/>
                        </a:rPr>
                        <a:t>Paper 1</a:t>
                      </a:r>
                    </a:p>
                    <a:p>
                      <a:pPr lvl="0">
                        <a:buNone/>
                      </a:pPr>
                      <a:endParaRPr lang="en-GB" sz="1350" kern="1200" dirty="0">
                        <a:solidFill>
                          <a:schemeClr val="tx1"/>
                        </a:solidFill>
                        <a:effectLst/>
                        <a:latin typeface="+mn-lt"/>
                        <a:ea typeface="+mn-ea"/>
                        <a:cs typeface="+mn-cs"/>
                      </a:endParaRPr>
                    </a:p>
                    <a:p>
                      <a:pPr lvl="0" algn="l">
                        <a:lnSpc>
                          <a:spcPct val="100000"/>
                        </a:lnSpc>
                        <a:spcBef>
                          <a:spcPts val="0"/>
                        </a:spcBef>
                        <a:spcAft>
                          <a:spcPts val="0"/>
                        </a:spcAft>
                        <a:buNone/>
                      </a:pPr>
                      <a:r>
                        <a:rPr lang="en-GB" sz="1350" b="1" i="0" u="none" strike="noStrike" kern="1200" noProof="0" dirty="0">
                          <a:solidFill>
                            <a:srgbClr val="2B2438"/>
                          </a:solidFill>
                          <a:effectLst/>
                        </a:rPr>
                        <a:t>What's assessed</a:t>
                      </a:r>
                      <a:endParaRPr lang="en-GB" dirty="0"/>
                    </a:p>
                    <a:p>
                      <a:pPr lvl="0" algn="l">
                        <a:lnSpc>
                          <a:spcPct val="100000"/>
                        </a:lnSpc>
                        <a:spcBef>
                          <a:spcPts val="0"/>
                        </a:spcBef>
                        <a:spcAft>
                          <a:spcPts val="0"/>
                        </a:spcAft>
                        <a:buNone/>
                      </a:pPr>
                      <a:r>
                        <a:rPr lang="en-GB" sz="1350" b="0" i="0" u="none" strike="noStrike" kern="1200" noProof="0" dirty="0">
                          <a:solidFill>
                            <a:srgbClr val="2B2438"/>
                          </a:solidFill>
                          <a:effectLst/>
                        </a:rPr>
                        <a:t>The nature of law and the English legal system (25 marks out of 100).</a:t>
                      </a:r>
                      <a:endParaRPr lang="en-GB" dirty="0"/>
                    </a:p>
                    <a:p>
                      <a:pPr lvl="0" algn="l">
                        <a:lnSpc>
                          <a:spcPct val="100000"/>
                        </a:lnSpc>
                        <a:spcBef>
                          <a:spcPts val="0"/>
                        </a:spcBef>
                        <a:spcAft>
                          <a:spcPts val="0"/>
                        </a:spcAft>
                        <a:buNone/>
                      </a:pPr>
                      <a:r>
                        <a:rPr lang="en-GB" sz="1350" b="0" i="0" u="none" strike="noStrike" kern="1200" noProof="0" dirty="0">
                          <a:solidFill>
                            <a:srgbClr val="2B2438"/>
                          </a:solidFill>
                          <a:effectLst/>
                        </a:rPr>
                        <a:t>Criminal law (75 marks out of 100).</a:t>
                      </a:r>
                      <a:endParaRPr lang="en-GB" dirty="0"/>
                    </a:p>
                    <a:p>
                      <a:pPr lvl="0">
                        <a:buNone/>
                      </a:pPr>
                      <a:endParaRPr lang="en-GB" sz="1350" kern="1200" dirty="0">
                        <a:solidFill>
                          <a:schemeClr val="tx1"/>
                        </a:solidFill>
                        <a:effectLst/>
                        <a:latin typeface="+mn-lt"/>
                        <a:ea typeface="+mn-ea"/>
                        <a:cs typeface="+mn-cs"/>
                      </a:endParaRPr>
                    </a:p>
                    <a:p>
                      <a:pPr lvl="0">
                        <a:buNone/>
                      </a:pPr>
                      <a:r>
                        <a:rPr lang="en-GB" sz="1350" kern="1200" dirty="0">
                          <a:solidFill>
                            <a:schemeClr val="tx1"/>
                          </a:solidFill>
                          <a:effectLst/>
                          <a:latin typeface="+mn-lt"/>
                          <a:ea typeface="+mn-ea"/>
                          <a:cs typeface="+mn-cs"/>
                        </a:rPr>
                        <a:t>Paper 2</a:t>
                      </a:r>
                    </a:p>
                    <a:p>
                      <a:pPr lvl="0">
                        <a:buNone/>
                      </a:pPr>
                      <a:endParaRPr lang="en-GB" sz="1350" kern="1200" dirty="0">
                        <a:solidFill>
                          <a:schemeClr val="tx1"/>
                        </a:solidFill>
                        <a:effectLst/>
                        <a:latin typeface="+mn-lt"/>
                        <a:ea typeface="+mn-ea"/>
                        <a:cs typeface="+mn-cs"/>
                      </a:endParaRPr>
                    </a:p>
                    <a:p>
                      <a:pPr lvl="0" algn="l">
                        <a:lnSpc>
                          <a:spcPct val="100000"/>
                        </a:lnSpc>
                        <a:spcBef>
                          <a:spcPts val="0"/>
                        </a:spcBef>
                        <a:spcAft>
                          <a:spcPts val="0"/>
                        </a:spcAft>
                        <a:buNone/>
                      </a:pPr>
                      <a:r>
                        <a:rPr lang="en-GB" sz="1350" b="1" i="0" u="none" strike="noStrike" kern="1200" noProof="0" dirty="0">
                          <a:solidFill>
                            <a:srgbClr val="2B2438"/>
                          </a:solidFill>
                          <a:effectLst/>
                        </a:rPr>
                        <a:t>What's assessed</a:t>
                      </a:r>
                      <a:endParaRPr lang="en-GB" dirty="0"/>
                    </a:p>
                    <a:p>
                      <a:pPr lvl="0" algn="l">
                        <a:lnSpc>
                          <a:spcPct val="100000"/>
                        </a:lnSpc>
                        <a:spcBef>
                          <a:spcPts val="0"/>
                        </a:spcBef>
                        <a:spcAft>
                          <a:spcPts val="0"/>
                        </a:spcAft>
                        <a:buNone/>
                      </a:pPr>
                      <a:r>
                        <a:rPr lang="en-GB" sz="1350" b="0" i="0" u="none" strike="noStrike" kern="1200" noProof="0" dirty="0">
                          <a:solidFill>
                            <a:srgbClr val="2B2438"/>
                          </a:solidFill>
                          <a:effectLst/>
                        </a:rPr>
                        <a:t>The nature of law and the English legal system (25 marks out of 100).</a:t>
                      </a:r>
                      <a:endParaRPr lang="en-GB" dirty="0"/>
                    </a:p>
                    <a:p>
                      <a:pPr lvl="0" algn="l">
                        <a:lnSpc>
                          <a:spcPct val="100000"/>
                        </a:lnSpc>
                        <a:spcBef>
                          <a:spcPts val="0"/>
                        </a:spcBef>
                        <a:spcAft>
                          <a:spcPts val="0"/>
                        </a:spcAft>
                        <a:buNone/>
                      </a:pPr>
                      <a:r>
                        <a:rPr lang="en-GB" sz="1350" b="0" i="0" u="none" strike="noStrike" kern="1200" noProof="0" dirty="0">
                          <a:solidFill>
                            <a:srgbClr val="2B2438"/>
                          </a:solidFill>
                          <a:effectLst/>
                        </a:rPr>
                        <a:t>Tort (75 marks out of 100).</a:t>
                      </a:r>
                      <a:endParaRPr lang="en-GB" dirty="0"/>
                    </a:p>
                    <a:p>
                      <a:pPr lvl="0">
                        <a:buNone/>
                      </a:pPr>
                      <a:endParaRPr lang="en-GB" sz="1350" kern="1200" dirty="0">
                        <a:solidFill>
                          <a:schemeClr val="tx1"/>
                        </a:solidFill>
                        <a:effectLst/>
                        <a:latin typeface="+mn-lt"/>
                        <a:ea typeface="+mn-ea"/>
                        <a:cs typeface="+mn-cs"/>
                      </a:endParaRPr>
                    </a:p>
                    <a:p>
                      <a:pPr lvl="0">
                        <a:buNone/>
                      </a:pPr>
                      <a:endParaRPr lang="en-GB" sz="1350" kern="1200" dirty="0">
                        <a:solidFill>
                          <a:schemeClr val="tx1"/>
                        </a:solidFill>
                        <a:effectLst/>
                        <a:latin typeface="+mn-lt"/>
                        <a:ea typeface="+mn-ea"/>
                        <a:cs typeface="+mn-cs"/>
                      </a:endParaRPr>
                    </a:p>
                    <a:p>
                      <a:pPr lvl="0">
                        <a:buNone/>
                      </a:pPr>
                      <a:r>
                        <a:rPr lang="en-GB" sz="1350" kern="1200" dirty="0">
                          <a:solidFill>
                            <a:schemeClr val="tx1"/>
                          </a:solidFill>
                          <a:effectLst/>
                          <a:latin typeface="+mn-lt"/>
                          <a:ea typeface="+mn-ea"/>
                          <a:cs typeface="+mn-cs"/>
                        </a:rPr>
                        <a:t>Paper 3 </a:t>
                      </a:r>
                    </a:p>
                    <a:p>
                      <a:pPr lvl="0">
                        <a:buNone/>
                      </a:pPr>
                      <a:endParaRPr lang="en-GB" sz="1350" kern="1200" dirty="0">
                        <a:solidFill>
                          <a:schemeClr val="tx1"/>
                        </a:solidFill>
                        <a:effectLst/>
                        <a:latin typeface="+mn-lt"/>
                        <a:ea typeface="+mn-ea"/>
                        <a:cs typeface="+mn-cs"/>
                      </a:endParaRPr>
                    </a:p>
                    <a:p>
                      <a:pPr lvl="0" algn="l">
                        <a:lnSpc>
                          <a:spcPct val="100000"/>
                        </a:lnSpc>
                        <a:spcBef>
                          <a:spcPts val="0"/>
                        </a:spcBef>
                        <a:spcAft>
                          <a:spcPts val="0"/>
                        </a:spcAft>
                        <a:buNone/>
                      </a:pPr>
                      <a:r>
                        <a:rPr lang="en-GB" sz="1350" b="0" i="0" u="none" strike="noStrike" kern="1200" noProof="0" dirty="0">
                          <a:solidFill>
                            <a:srgbClr val="2B2438"/>
                          </a:solidFill>
                          <a:effectLst/>
                        </a:rPr>
                        <a:t>Human rights (75 marks out of 100).</a:t>
                      </a:r>
                      <a:endParaRPr lang="en-GB" dirty="0"/>
                    </a:p>
                    <a:p>
                      <a:pPr lvl="0" algn="l">
                        <a:lnSpc>
                          <a:spcPct val="100000"/>
                        </a:lnSpc>
                        <a:spcBef>
                          <a:spcPts val="0"/>
                        </a:spcBef>
                        <a:spcAft>
                          <a:spcPts val="0"/>
                        </a:spcAft>
                        <a:buNone/>
                      </a:pPr>
                      <a:r>
                        <a:rPr lang="en-GB" sz="1350" b="0" i="0" u="none" strike="noStrike" kern="1200" noProof="0" dirty="0">
                          <a:solidFill>
                            <a:srgbClr val="2B2438"/>
                          </a:solidFill>
                          <a:effectLst/>
                        </a:rPr>
                        <a:t>The nature of law and the English legal system (25 marks out of 100).</a:t>
                      </a:r>
                      <a:endParaRPr lang="en-GB" dirty="0"/>
                    </a:p>
                    <a:p>
                      <a:pPr lvl="0">
                        <a:buNone/>
                      </a:pPr>
                      <a:endParaRPr lang="en-GB" sz="1350" kern="1200" dirty="0">
                        <a:solidFill>
                          <a:schemeClr val="tx1"/>
                        </a:solidFill>
                        <a:effectLst/>
                        <a:latin typeface="+mn-lt"/>
                        <a:ea typeface="+mn-ea"/>
                        <a:cs typeface="+mn-cs"/>
                      </a:endParaRPr>
                    </a:p>
                    <a:p>
                      <a:pPr lvl="0" algn="l">
                        <a:lnSpc>
                          <a:spcPct val="100000"/>
                        </a:lnSpc>
                        <a:spcBef>
                          <a:spcPts val="0"/>
                        </a:spcBef>
                        <a:spcAft>
                          <a:spcPts val="0"/>
                        </a:spcAft>
                        <a:buNone/>
                      </a:pPr>
                      <a:r>
                        <a:rPr lang="en-GB" sz="1350" b="1" i="0" u="none" strike="noStrike" kern="1200" noProof="0">
                          <a:solidFill>
                            <a:srgbClr val="2B2438"/>
                          </a:solidFill>
                          <a:effectLst/>
                        </a:rPr>
                        <a:t>Questions</a:t>
                      </a:r>
                      <a:endParaRPr lang="en-GB"/>
                    </a:p>
                    <a:p>
                      <a:pPr lvl="0" algn="l">
                        <a:lnSpc>
                          <a:spcPct val="100000"/>
                        </a:lnSpc>
                        <a:spcBef>
                          <a:spcPts val="0"/>
                        </a:spcBef>
                        <a:spcAft>
                          <a:spcPts val="0"/>
                        </a:spcAft>
                        <a:buNone/>
                      </a:pPr>
                      <a:r>
                        <a:rPr lang="en-GB" sz="1350" b="0" i="0" u="none" strike="noStrike" kern="1200" noProof="0">
                          <a:solidFill>
                            <a:srgbClr val="2B2438"/>
                          </a:solidFill>
                          <a:effectLst/>
                        </a:rPr>
                        <a:t>A combination of multiple choice, short answer and extended writing questions.</a:t>
                      </a:r>
                      <a:endParaRPr lang="en-GB"/>
                    </a:p>
                    <a:p>
                      <a:pPr lvl="0">
                        <a:buNone/>
                      </a:pPr>
                      <a:endParaRPr lang="en-GB" sz="1350" kern="1200" dirty="0">
                        <a:solidFill>
                          <a:schemeClr val="tx1"/>
                        </a:solidFill>
                        <a:effectLst/>
                        <a:latin typeface="+mn-lt"/>
                        <a:ea typeface="+mn-ea"/>
                        <a:cs typeface="+mn-cs"/>
                      </a:endParaRPr>
                    </a:p>
                    <a:p>
                      <a:pPr lvl="0" algn="l">
                        <a:lnSpc>
                          <a:spcPct val="100000"/>
                        </a:lnSpc>
                        <a:spcBef>
                          <a:spcPts val="0"/>
                        </a:spcBef>
                        <a:spcAft>
                          <a:spcPts val="0"/>
                        </a:spcAft>
                        <a:buNone/>
                      </a:pPr>
                      <a:r>
                        <a:rPr lang="en-GB" sz="1350" b="1" i="0" u="none" strike="noStrike" kern="1200" noProof="0" dirty="0">
                          <a:solidFill>
                            <a:srgbClr val="2B2438"/>
                          </a:solidFill>
                          <a:effectLst/>
                        </a:rPr>
                        <a:t>Assessment objectives (AOs) </a:t>
                      </a:r>
                    </a:p>
                    <a:p>
                      <a:pPr lvl="0" algn="l">
                        <a:lnSpc>
                          <a:spcPct val="100000"/>
                        </a:lnSpc>
                        <a:spcBef>
                          <a:spcPts val="0"/>
                        </a:spcBef>
                        <a:spcAft>
                          <a:spcPts val="0"/>
                        </a:spcAft>
                        <a:buNone/>
                      </a:pPr>
                      <a:endParaRPr lang="en-GB" sz="1350" b="0" i="0" u="none" strike="noStrike" kern="1200" noProof="0" dirty="0">
                        <a:solidFill>
                          <a:srgbClr val="2B2438"/>
                        </a:solidFill>
                        <a:effectLst/>
                      </a:endParaRPr>
                    </a:p>
                    <a:p>
                      <a:pPr marL="285750" lvl="0" indent="-285750" algn="l">
                        <a:lnSpc>
                          <a:spcPct val="100000"/>
                        </a:lnSpc>
                        <a:spcBef>
                          <a:spcPts val="0"/>
                        </a:spcBef>
                        <a:spcAft>
                          <a:spcPts val="0"/>
                        </a:spcAft>
                        <a:buFont typeface="Arial"/>
                        <a:buChar char="•"/>
                      </a:pPr>
                      <a:r>
                        <a:rPr lang="en-GB" sz="1350" b="0" i="0" u="none" strike="noStrike" kern="1200" noProof="0">
                          <a:solidFill>
                            <a:srgbClr val="2B2438"/>
                          </a:solidFill>
                          <a:effectLst/>
                        </a:rPr>
                        <a:t>AO1: Demonstrate knowledge and understanding of the English legal system and legal rules and principles.</a:t>
                      </a:r>
                      <a:endParaRPr lang="en-GB"/>
                    </a:p>
                    <a:p>
                      <a:pPr marL="285750" lvl="0" indent="-285750" algn="l">
                        <a:lnSpc>
                          <a:spcPct val="100000"/>
                        </a:lnSpc>
                        <a:spcBef>
                          <a:spcPts val="0"/>
                        </a:spcBef>
                        <a:spcAft>
                          <a:spcPts val="0"/>
                        </a:spcAft>
                        <a:buFont typeface="Arial"/>
                        <a:buChar char="•"/>
                      </a:pPr>
                      <a:r>
                        <a:rPr lang="en-GB" sz="1350" b="0" i="0" u="none" strike="noStrike" kern="1200" noProof="0" dirty="0">
                          <a:solidFill>
                            <a:srgbClr val="2B2438"/>
                          </a:solidFill>
                          <a:effectLst/>
                        </a:rPr>
                        <a:t>AO2: Apply legal rules and principles to given scenarios in order to present a legal argument using appropriate legal terminology.</a:t>
                      </a:r>
                      <a:endParaRPr lang="en-GB" dirty="0"/>
                    </a:p>
                    <a:p>
                      <a:pPr marL="285750" lvl="0" indent="-285750" algn="l">
                        <a:lnSpc>
                          <a:spcPct val="100000"/>
                        </a:lnSpc>
                        <a:spcBef>
                          <a:spcPts val="0"/>
                        </a:spcBef>
                        <a:spcAft>
                          <a:spcPts val="0"/>
                        </a:spcAft>
                        <a:buFont typeface="Arial"/>
                        <a:buChar char="•"/>
                      </a:pPr>
                      <a:r>
                        <a:rPr lang="en-GB" sz="1350" b="0" i="0" u="none" strike="noStrike" kern="1200" noProof="0" dirty="0">
                          <a:solidFill>
                            <a:srgbClr val="2B2438"/>
                          </a:solidFill>
                          <a:effectLst/>
                        </a:rPr>
                        <a:t>AO3: Analyse and evaluate legal rules, principles, concepts and issues.</a:t>
                      </a:r>
                      <a:endParaRPr lang="en-GB" dirty="0"/>
                    </a:p>
                    <a:p>
                      <a:pPr lvl="0">
                        <a:buNone/>
                      </a:pPr>
                      <a:endParaRPr lang="en-GB" sz="1350" kern="1200" dirty="0">
                        <a:solidFill>
                          <a:schemeClr val="tx1"/>
                        </a:solidFill>
                        <a:effectLst/>
                        <a:latin typeface="+mn-lt"/>
                        <a:ea typeface="+mn-ea"/>
                        <a:cs typeface="+mn-cs"/>
                      </a:endParaRPr>
                    </a:p>
                    <a:p>
                      <a:pPr lvl="0">
                        <a:buNone/>
                      </a:pPr>
                      <a:endParaRPr lang="en-GB" sz="1350" kern="1200" dirty="0">
                        <a:solidFill>
                          <a:schemeClr val="tx1"/>
                        </a:solidFill>
                        <a:effectLst/>
                        <a:latin typeface="+mn-lt"/>
                        <a:ea typeface="+mn-ea"/>
                        <a:cs typeface="+mn-cs"/>
                      </a:endParaRPr>
                    </a:p>
                    <a:p>
                      <a:pPr lvl="0">
                        <a:buNone/>
                      </a:pPr>
                      <a:endParaRPr lang="en-GB" sz="1350" kern="1200" dirty="0">
                        <a:solidFill>
                          <a:schemeClr val="tx1"/>
                        </a:solidFill>
                        <a:effectLst/>
                        <a:latin typeface="+mn-lt"/>
                        <a:ea typeface="+mn-ea"/>
                        <a:cs typeface="+mn-cs"/>
                      </a:endParaRPr>
                    </a:p>
                    <a:p>
                      <a:pPr lvl="0">
                        <a:buNone/>
                      </a:pPr>
                      <a:endParaRPr lang="en-GB" sz="1350" kern="1200" dirty="0">
                        <a:solidFill>
                          <a:schemeClr val="tx1"/>
                        </a:solidFill>
                        <a:effectLst/>
                        <a:latin typeface="+mn-lt"/>
                        <a:ea typeface="+mn-ea"/>
                        <a:cs typeface="+mn-cs"/>
                      </a:endParaRPr>
                    </a:p>
                    <a:p>
                      <a:pPr lvl="0">
                        <a:buNone/>
                      </a:pPr>
                      <a:endParaRPr lang="en-GB" sz="1350" kern="1200" dirty="0">
                        <a:solidFill>
                          <a:schemeClr val="tx1"/>
                        </a:solidFill>
                        <a:effectLst/>
                        <a:latin typeface="+mn-lt"/>
                        <a:ea typeface="+mn-ea"/>
                        <a:cs typeface="+mn-cs"/>
                      </a:endParaRPr>
                    </a:p>
                  </a:txBody>
                  <a:tcPr>
                    <a:lnT w="12700" cap="flat" cmpd="sng" algn="ctr">
                      <a:solidFill>
                        <a:schemeClr val="tx1"/>
                      </a:solidFill>
                      <a:prstDash val="solid"/>
                      <a:round/>
                      <a:headEnd type="none" w="med" len="med"/>
                      <a:tailEnd type="none" w="med" len="med"/>
                    </a:lnT>
                  </a:tcPr>
                </a:tc>
                <a:tc hMerge="1">
                  <a:txBody>
                    <a:bodyPr/>
                    <a:lstStyle/>
                    <a:p>
                      <a:endParaRPr lang="en-GB" dirty="0"/>
                    </a:p>
                  </a:txBody>
                  <a:tcPr>
                    <a:lnT w="12700" cmpd="sng">
                      <a:noFill/>
                    </a:lnT>
                  </a:tcPr>
                </a:tc>
                <a:extLst>
                  <a:ext uri="{0D108BD9-81ED-4DB2-BD59-A6C34878D82A}">
                    <a16:rowId xmlns:a16="http://schemas.microsoft.com/office/drawing/2014/main" val="2316575185"/>
                  </a:ext>
                </a:extLst>
              </a:tr>
            </a:tbl>
          </a:graphicData>
        </a:graphic>
      </p:graphicFrame>
    </p:spTree>
    <p:extLst>
      <p:ext uri="{BB962C8B-B14F-4D97-AF65-F5344CB8AC3E}">
        <p14:creationId xmlns:p14="http://schemas.microsoft.com/office/powerpoint/2010/main" val="3241082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9">
            <a:extLst>
              <a:ext uri="{FF2B5EF4-FFF2-40B4-BE49-F238E27FC236}">
                <a16:creationId xmlns:a16="http://schemas.microsoft.com/office/drawing/2014/main" id="{3DA1C9ED-AB82-4CE2-80DD-6394ADCB8FB1}"/>
              </a:ext>
            </a:extLst>
          </p:cNvPr>
          <p:cNvGraphicFramePr>
            <a:graphicFrameLocks noGrp="1"/>
          </p:cNvGraphicFramePr>
          <p:nvPr>
            <p:extLst>
              <p:ext uri="{D42A27DB-BD31-4B8C-83A1-F6EECF244321}">
                <p14:modId xmlns:p14="http://schemas.microsoft.com/office/powerpoint/2010/main" val="2470107235"/>
              </p:ext>
            </p:extLst>
          </p:nvPr>
        </p:nvGraphicFramePr>
        <p:xfrm>
          <a:off x="100140" y="138028"/>
          <a:ext cx="6672139" cy="3230880"/>
        </p:xfrm>
        <a:graphic>
          <a:graphicData uri="http://schemas.openxmlformats.org/drawingml/2006/table">
            <a:tbl>
              <a:tblPr firstRow="1" bandRow="1">
                <a:tableStyleId>{5940675A-B579-460E-94D1-54222C63F5DA}</a:tableStyleId>
              </a:tblPr>
              <a:tblGrid>
                <a:gridCol w="336518">
                  <a:extLst>
                    <a:ext uri="{9D8B030D-6E8A-4147-A177-3AD203B41FA5}">
                      <a16:colId xmlns:a16="http://schemas.microsoft.com/office/drawing/2014/main" val="132280484"/>
                    </a:ext>
                  </a:extLst>
                </a:gridCol>
                <a:gridCol w="6335621">
                  <a:extLst>
                    <a:ext uri="{9D8B030D-6E8A-4147-A177-3AD203B41FA5}">
                      <a16:colId xmlns:a16="http://schemas.microsoft.com/office/drawing/2014/main" val="950725048"/>
                    </a:ext>
                  </a:extLst>
                </a:gridCol>
              </a:tblGrid>
              <a:tr h="0">
                <a:tc>
                  <a:txBody>
                    <a:bodyPr/>
                    <a:lstStyle/>
                    <a:p>
                      <a:pPr marL="0" algn="l" defTabSz="685800" rtl="0" eaLnBrk="1" latinLnBrk="0" hangingPunct="1"/>
                      <a:endParaRPr lang="en-GB" sz="1100" b="0" kern="1200" dirty="0">
                        <a:solidFill>
                          <a:schemeClr val="bg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tc>
                  <a:txBody>
                    <a:bodyPr/>
                    <a:lstStyle/>
                    <a:p>
                      <a:r>
                        <a:rPr lang="en-GB" sz="1400" b="1" kern="1200" dirty="0">
                          <a:solidFill>
                            <a:schemeClr val="bg1"/>
                          </a:solidFill>
                          <a:effectLst/>
                          <a:latin typeface="+mn-lt"/>
                          <a:ea typeface="+mn-ea"/>
                          <a:cs typeface="+mn-cs"/>
                        </a:rPr>
                        <a:t>Task One: Law ethics- </a:t>
                      </a:r>
                      <a:r>
                        <a:rPr lang="en-GB" sz="1400" kern="1200" dirty="0">
                          <a:solidFill>
                            <a:schemeClr val="bg1"/>
                          </a:solidFill>
                          <a:effectLst/>
                          <a:latin typeface="+mn-lt"/>
                          <a:ea typeface="+mn-ea"/>
                          <a:cs typeface="+mn-cs"/>
                        </a:rPr>
                        <a:t>Is eating people wrong? </a:t>
                      </a:r>
                    </a:p>
                  </a:txBody>
                  <a:tcPr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extLst>
                  <a:ext uri="{0D108BD9-81ED-4DB2-BD59-A6C34878D82A}">
                    <a16:rowId xmlns:a16="http://schemas.microsoft.com/office/drawing/2014/main" val="1378124244"/>
                  </a:ext>
                </a:extLst>
              </a:tr>
              <a:tr h="577356">
                <a:tc gridSpan="2">
                  <a:txBody>
                    <a:bodyPr/>
                    <a:lstStyle/>
                    <a:p>
                      <a:r>
                        <a:rPr lang="en-GB" sz="1350" b="1" u="sng" kern="1200" dirty="0">
                          <a:solidFill>
                            <a:schemeClr val="tx1"/>
                          </a:solidFill>
                          <a:effectLst/>
                          <a:latin typeface="+mn-lt"/>
                          <a:ea typeface="+mn-ea"/>
                          <a:cs typeface="+mn-cs"/>
                        </a:rPr>
                        <a:t>Is eating people wrong? </a:t>
                      </a:r>
                      <a:endParaRPr lang="en-GB" sz="1350" kern="1200" dirty="0">
                        <a:solidFill>
                          <a:schemeClr val="tx1"/>
                        </a:solidFill>
                        <a:effectLst/>
                        <a:latin typeface="+mn-lt"/>
                        <a:ea typeface="+mn-ea"/>
                        <a:cs typeface="+mn-cs"/>
                      </a:endParaRPr>
                    </a:p>
                    <a:p>
                      <a:r>
                        <a:rPr lang="en-GB" sz="1350" kern="1200" dirty="0">
                          <a:solidFill>
                            <a:schemeClr val="tx1"/>
                          </a:solidFill>
                          <a:effectLst/>
                          <a:latin typeface="+mn-lt"/>
                          <a:ea typeface="+mn-ea"/>
                          <a:cs typeface="+mn-cs"/>
                        </a:rPr>
                        <a:t> </a:t>
                      </a:r>
                    </a:p>
                    <a:p>
                      <a:r>
                        <a:rPr lang="en-GB" sz="1350" b="0" i="0" kern="1200" dirty="0">
                          <a:solidFill>
                            <a:schemeClr val="tx1"/>
                          </a:solidFill>
                          <a:effectLst/>
                          <a:latin typeface="+mn-lt"/>
                          <a:ea typeface="+mn-ea"/>
                          <a:cs typeface="+mn-cs"/>
                        </a:rPr>
                        <a:t>Morality refers to the principles concerning the distinction between right and wrong which may or may not include values held by any society or culture. We often come across moral issues where we are stuck between choices and become doubtful about the selection. This kind of situation refers to the moral dilemma where we feel difficulty in knowing whether our choice is right or wrong.</a:t>
                      </a:r>
                    </a:p>
                    <a:p>
                      <a:endParaRPr lang="en-GB" sz="1350" b="0" i="0" kern="1200" dirty="0">
                        <a:solidFill>
                          <a:schemeClr val="tx1"/>
                        </a:solidFill>
                        <a:effectLst/>
                        <a:latin typeface="+mn-lt"/>
                        <a:ea typeface="+mn-ea"/>
                        <a:cs typeface="+mn-cs"/>
                      </a:endParaRPr>
                    </a:p>
                    <a:p>
                      <a:r>
                        <a:rPr lang="en-GB" sz="1350" b="0" i="0" kern="1200" dirty="0">
                          <a:solidFill>
                            <a:schemeClr val="tx1"/>
                          </a:solidFill>
                          <a:effectLst/>
                          <a:latin typeface="+mn-lt"/>
                          <a:ea typeface="+mn-ea"/>
                          <a:cs typeface="+mn-cs"/>
                        </a:rPr>
                        <a:t>A legal case where moral reasoning has influenced the legal decision is the case of Regina v. Dudley and Stephens decided in 1884 is one of the most talked cases in the history regarding the relation between law and morality. </a:t>
                      </a:r>
                    </a:p>
                    <a:p>
                      <a:r>
                        <a:rPr lang="en-GB" sz="1350" b="0" i="0" kern="1200" dirty="0">
                          <a:solidFill>
                            <a:schemeClr val="tx1"/>
                          </a:solidFill>
                          <a:effectLst/>
                          <a:latin typeface="+mn-lt"/>
                          <a:ea typeface="+mn-ea"/>
                          <a:cs typeface="+mn-cs"/>
                        </a:rPr>
                        <a:t>Law and morality are two different extremes and it’s not necessary that any immoral case should be illegal and vice versa. This case of Dudley and Stephens is one such case where morality and law had a clash.</a:t>
                      </a:r>
                      <a:r>
                        <a:rPr lang="en-GB" sz="1350" kern="1200" dirty="0">
                          <a:solidFill>
                            <a:schemeClr val="tx1"/>
                          </a:solidFill>
                          <a:effectLst/>
                          <a:latin typeface="+mn-lt"/>
                          <a:ea typeface="+mn-ea"/>
                          <a:cs typeface="+mn-cs"/>
                        </a:rPr>
                        <a:t> </a:t>
                      </a:r>
                    </a:p>
                  </a:txBody>
                  <a:tcPr>
                    <a:lnT w="12700" cap="flat" cmpd="sng" algn="ctr">
                      <a:solidFill>
                        <a:schemeClr val="tx1"/>
                      </a:solidFill>
                      <a:prstDash val="solid"/>
                      <a:round/>
                      <a:headEnd type="none" w="med" len="med"/>
                      <a:tailEnd type="none" w="med" len="med"/>
                    </a:lnT>
                  </a:tcPr>
                </a:tc>
                <a:tc hMerge="1">
                  <a:txBody>
                    <a:bodyPr/>
                    <a:lstStyle/>
                    <a:p>
                      <a:endParaRPr lang="en-GB" dirty="0"/>
                    </a:p>
                  </a:txBody>
                  <a:tcPr>
                    <a:lnT w="12700" cmpd="sng">
                      <a:noFill/>
                    </a:lnT>
                  </a:tcPr>
                </a:tc>
                <a:extLst>
                  <a:ext uri="{0D108BD9-81ED-4DB2-BD59-A6C34878D82A}">
                    <a16:rowId xmlns:a16="http://schemas.microsoft.com/office/drawing/2014/main" val="2316575185"/>
                  </a:ext>
                </a:extLst>
              </a:tr>
            </a:tbl>
          </a:graphicData>
        </a:graphic>
      </p:graphicFrame>
      <p:graphicFrame>
        <p:nvGraphicFramePr>
          <p:cNvPr id="4" name="Table 3">
            <a:extLst>
              <a:ext uri="{FF2B5EF4-FFF2-40B4-BE49-F238E27FC236}">
                <a16:creationId xmlns:a16="http://schemas.microsoft.com/office/drawing/2014/main" id="{D90B6F4D-3D70-4273-BABF-0EACC5C84610}"/>
              </a:ext>
            </a:extLst>
          </p:cNvPr>
          <p:cNvGraphicFramePr>
            <a:graphicFrameLocks noGrp="1"/>
          </p:cNvGraphicFramePr>
          <p:nvPr>
            <p:extLst>
              <p:ext uri="{D42A27DB-BD31-4B8C-83A1-F6EECF244321}">
                <p14:modId xmlns:p14="http://schemas.microsoft.com/office/powerpoint/2010/main" val="1696440212"/>
              </p:ext>
            </p:extLst>
          </p:nvPr>
        </p:nvGraphicFramePr>
        <p:xfrm>
          <a:off x="100140" y="3465354"/>
          <a:ext cx="6672139" cy="5416876"/>
        </p:xfrm>
        <a:graphic>
          <a:graphicData uri="http://schemas.openxmlformats.org/drawingml/2006/table">
            <a:tbl>
              <a:tblPr firstRow="1" firstCol="1" bandRow="1">
                <a:tableStyleId>{5C22544A-7EE6-4342-B048-85BDC9FD1C3A}</a:tableStyleId>
              </a:tblPr>
              <a:tblGrid>
                <a:gridCol w="2379550">
                  <a:extLst>
                    <a:ext uri="{9D8B030D-6E8A-4147-A177-3AD203B41FA5}">
                      <a16:colId xmlns:a16="http://schemas.microsoft.com/office/drawing/2014/main" val="490292204"/>
                    </a:ext>
                  </a:extLst>
                </a:gridCol>
                <a:gridCol w="4292589">
                  <a:extLst>
                    <a:ext uri="{9D8B030D-6E8A-4147-A177-3AD203B41FA5}">
                      <a16:colId xmlns:a16="http://schemas.microsoft.com/office/drawing/2014/main" val="4229856734"/>
                    </a:ext>
                  </a:extLst>
                </a:gridCol>
              </a:tblGrid>
              <a:tr h="1011112">
                <a:tc>
                  <a:txBody>
                    <a:bodyPr/>
                    <a:lstStyle/>
                    <a:p>
                      <a:pPr marL="342900" lvl="0" indent="-342900">
                        <a:spcAft>
                          <a:spcPts val="0"/>
                        </a:spcAft>
                        <a:buAutoNum type="arabicPeriod"/>
                      </a:pPr>
                      <a:r>
                        <a:rPr lang="en-GB" sz="1200" b="1" i="0" u="none" strike="noStrike" kern="1200" noProof="0" dirty="0">
                          <a:solidFill>
                            <a:schemeClr val="tx1"/>
                          </a:solidFill>
                          <a:effectLst/>
                        </a:rPr>
                        <a:t>Is it ever right to break the law in order to survive?</a:t>
                      </a:r>
                      <a:br>
                        <a:rPr lang="en-GB" sz="1200" b="1" i="0" u="none" strike="noStrike" kern="1200" noProof="0" dirty="0">
                          <a:solidFill>
                            <a:srgbClr val="000000"/>
                          </a:solidFill>
                          <a:effectLst/>
                        </a:rPr>
                      </a:br>
                      <a:r>
                        <a:rPr lang="en-GB" sz="1200" b="0" i="0" u="none" strike="noStrike" kern="1200" noProof="0" dirty="0">
                          <a:solidFill>
                            <a:schemeClr val="tx1"/>
                          </a:solidFill>
                          <a:effectLst/>
                        </a:rPr>
                        <a:t> Think about what Dudley and Stephens did—do you think survival is a good enough reason to kill someone, even if it saves others?</a:t>
                      </a:r>
                      <a:endParaRPr lang="en-US" sz="1200" b="0" u="none" strike="noStrike" noProof="0"/>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indent="-228600">
                        <a:spcAft>
                          <a:spcPts val="0"/>
                        </a:spcAft>
                        <a:buFont typeface="+mj-lt"/>
                        <a:buAutoNum type="arabicPeriod"/>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8050339"/>
                  </a:ext>
                </a:extLst>
              </a:tr>
              <a:tr h="999768">
                <a:tc>
                  <a:txBody>
                    <a:bodyPr/>
                    <a:lstStyle/>
                    <a:p>
                      <a:pPr marL="0" lvl="0" indent="0">
                        <a:spcAft>
                          <a:spcPts val="0"/>
                        </a:spcAft>
                        <a:buNone/>
                      </a:pPr>
                      <a:r>
                        <a:rPr lang="en-GB" sz="1200" b="0" i="0" u="none" strike="noStrike" kern="1200" noProof="0" dirty="0">
                          <a:solidFill>
                            <a:schemeClr val="tx1"/>
                          </a:solidFill>
                          <a:effectLst/>
                        </a:rPr>
                        <a:t>2. Do you think Dudley and Stephens should have gone to prison, even though they believed they had no choice? Why or why not?</a:t>
                      </a:r>
                      <a:endParaRPr lang="en-US" sz="1200" u="none" strike="noStrike" noProof="0"/>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indent="-342900">
                        <a:buFont typeface="+mj-lt"/>
                        <a:buAutoNum type="arabicPeriod"/>
                      </a:pPr>
                      <a:endParaRPr lang="en-GB" dirty="0">
                        <a:solidFill>
                          <a:schemeClr val="tx1"/>
                        </a:solidFill>
                      </a:endParaRPr>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68016324"/>
                  </a:ext>
                </a:extLst>
              </a:tr>
              <a:tr h="852201">
                <a:tc>
                  <a:txBody>
                    <a:bodyPr/>
                    <a:lstStyle/>
                    <a:p>
                      <a:pPr marL="0" lvl="0" indent="0">
                        <a:spcAft>
                          <a:spcPts val="0"/>
                        </a:spcAft>
                        <a:buNone/>
                      </a:pPr>
                      <a:r>
                        <a:rPr lang="en-GB" sz="1200" b="0" i="0" u="none" strike="noStrike" kern="1200" noProof="0" dirty="0">
                          <a:solidFill>
                            <a:schemeClr val="tx1"/>
                          </a:solidFill>
                          <a:effectLst/>
                        </a:rPr>
                        <a:t>3.The judge said that "necessity" is not a good enough reason to excuse murder. Do you agree with this decision?</a:t>
                      </a:r>
                      <a:br>
                        <a:rPr lang="en-GB" sz="1200" b="0" i="0" u="none" strike="noStrike" kern="1200" noProof="0" dirty="0">
                          <a:solidFill>
                            <a:srgbClr val="000000"/>
                          </a:solidFill>
                          <a:effectLst/>
                        </a:rPr>
                      </a:br>
                      <a:r>
                        <a:rPr lang="en-GB" sz="1200" b="0" i="0" u="none" strike="noStrike" kern="1200" noProof="0" dirty="0">
                          <a:solidFill>
                            <a:schemeClr val="tx1"/>
                          </a:solidFill>
                          <a:effectLst/>
                        </a:rPr>
                        <a:t> Why might the law take such a firm stance?</a:t>
                      </a:r>
                      <a:endParaRPr lang="en-US" sz="1200" b="0" u="none" strike="noStrike" noProof="0"/>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indent="-342900">
                        <a:buFont typeface="+mj-lt"/>
                        <a:buAutoNum type="arabicPeriod"/>
                      </a:pPr>
                      <a:endParaRPr lang="en-GB" dirty="0">
                        <a:solidFill>
                          <a:schemeClr val="tx1"/>
                        </a:solidFill>
                      </a:endParaRPr>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0342402"/>
                  </a:ext>
                </a:extLst>
              </a:tr>
              <a:tr h="1017027">
                <a:tc>
                  <a:txBody>
                    <a:bodyPr/>
                    <a:lstStyle/>
                    <a:p>
                      <a:pPr marL="0" lvl="0" indent="0">
                        <a:spcAft>
                          <a:spcPts val="0"/>
                        </a:spcAft>
                        <a:buNone/>
                      </a:pPr>
                      <a:r>
                        <a:rPr lang="en-GB" sz="1200" b="0" i="0" u="none" strike="noStrike" kern="1200" noProof="0" dirty="0">
                          <a:solidFill>
                            <a:schemeClr val="tx1"/>
                          </a:solidFill>
                          <a:effectLst/>
                        </a:rPr>
                        <a:t>4. Can something be morally right but legally wrong—or legally right but morally wrong?</a:t>
                      </a:r>
                      <a:br>
                        <a:rPr lang="en-GB" sz="1200" b="0" i="0" u="none" strike="noStrike" kern="1200" noProof="0" dirty="0">
                          <a:solidFill>
                            <a:srgbClr val="000000"/>
                          </a:solidFill>
                          <a:effectLst/>
                        </a:rPr>
                      </a:br>
                      <a:r>
                        <a:rPr lang="en-GB" sz="1200" b="0" i="0" u="none" strike="noStrike" kern="1200" noProof="0" dirty="0">
                          <a:solidFill>
                            <a:schemeClr val="tx1"/>
                          </a:solidFill>
                          <a:effectLst/>
                        </a:rPr>
                        <a:t> Use the Mignonette case as an example to explain your thinking.</a:t>
                      </a:r>
                      <a:endParaRPr lang="en-US" sz="1200" b="0"/>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indent="-228600">
                        <a:spcAft>
                          <a:spcPts val="0"/>
                        </a:spcAft>
                        <a:buFont typeface="+mj-lt"/>
                        <a:buAutoNum type="arabicPeriod"/>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28227437"/>
                  </a:ext>
                </a:extLst>
              </a:tr>
              <a:tr h="1022641">
                <a:tc gridSpan="2">
                  <a:txBody>
                    <a:bodyPr/>
                    <a:lstStyle/>
                    <a:p>
                      <a:pPr marL="228600" indent="-228600">
                        <a:spcAft>
                          <a:spcPts val="0"/>
                        </a:spcAft>
                        <a:buFont typeface="+mj-lt"/>
                        <a:buAutoNum type="arabicPeriod"/>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714451732"/>
                  </a:ext>
                </a:extLst>
              </a:tr>
            </a:tbl>
          </a:graphicData>
        </a:graphic>
      </p:graphicFrame>
    </p:spTree>
    <p:extLst>
      <p:ext uri="{BB962C8B-B14F-4D97-AF65-F5344CB8AC3E}">
        <p14:creationId xmlns:p14="http://schemas.microsoft.com/office/powerpoint/2010/main" val="421284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08671-33FF-2894-2717-201F8F663736}"/>
            </a:ext>
          </a:extLst>
        </p:cNvPr>
        <p:cNvGrpSpPr/>
        <p:nvPr/>
      </p:nvGrpSpPr>
      <p:grpSpPr>
        <a:xfrm>
          <a:off x="0" y="0"/>
          <a:ext cx="0" cy="0"/>
          <a:chOff x="0" y="0"/>
          <a:chExt cx="0" cy="0"/>
        </a:xfrm>
      </p:grpSpPr>
      <p:graphicFrame>
        <p:nvGraphicFramePr>
          <p:cNvPr id="3" name="Table 39">
            <a:extLst>
              <a:ext uri="{FF2B5EF4-FFF2-40B4-BE49-F238E27FC236}">
                <a16:creationId xmlns:a16="http://schemas.microsoft.com/office/drawing/2014/main" id="{57711996-90AA-38B6-B96F-B03AB2BEC52A}"/>
              </a:ext>
            </a:extLst>
          </p:cNvPr>
          <p:cNvGraphicFramePr>
            <a:graphicFrameLocks noGrp="1"/>
          </p:cNvGraphicFramePr>
          <p:nvPr>
            <p:extLst>
              <p:ext uri="{D42A27DB-BD31-4B8C-83A1-F6EECF244321}">
                <p14:modId xmlns:p14="http://schemas.microsoft.com/office/powerpoint/2010/main" val="127408091"/>
              </p:ext>
            </p:extLst>
          </p:nvPr>
        </p:nvGraphicFramePr>
        <p:xfrm>
          <a:off x="100140" y="138028"/>
          <a:ext cx="6672139" cy="9570720"/>
        </p:xfrm>
        <a:graphic>
          <a:graphicData uri="http://schemas.openxmlformats.org/drawingml/2006/table">
            <a:tbl>
              <a:tblPr firstRow="1" bandRow="1">
                <a:tableStyleId>{5940675A-B579-460E-94D1-54222C63F5DA}</a:tableStyleId>
              </a:tblPr>
              <a:tblGrid>
                <a:gridCol w="336518">
                  <a:extLst>
                    <a:ext uri="{9D8B030D-6E8A-4147-A177-3AD203B41FA5}">
                      <a16:colId xmlns:a16="http://schemas.microsoft.com/office/drawing/2014/main" val="132280484"/>
                    </a:ext>
                  </a:extLst>
                </a:gridCol>
                <a:gridCol w="6335621">
                  <a:extLst>
                    <a:ext uri="{9D8B030D-6E8A-4147-A177-3AD203B41FA5}">
                      <a16:colId xmlns:a16="http://schemas.microsoft.com/office/drawing/2014/main" val="950725048"/>
                    </a:ext>
                  </a:extLst>
                </a:gridCol>
              </a:tblGrid>
              <a:tr h="0">
                <a:tc>
                  <a:txBody>
                    <a:bodyPr/>
                    <a:lstStyle/>
                    <a:p>
                      <a:pPr marL="0" algn="l" defTabSz="685800" rtl="0" eaLnBrk="1" latinLnBrk="0" hangingPunct="1"/>
                      <a:endParaRPr lang="en-GB" sz="1100" b="0" kern="1200" dirty="0">
                        <a:solidFill>
                          <a:schemeClr val="bg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tc>
                  <a:txBody>
                    <a:bodyPr/>
                    <a:lstStyle/>
                    <a:p>
                      <a:r>
                        <a:rPr lang="en-GB" sz="1100" b="1" kern="1200" dirty="0">
                          <a:solidFill>
                            <a:schemeClr val="bg1"/>
                          </a:solidFill>
                          <a:effectLst/>
                          <a:latin typeface="+mn-lt"/>
                          <a:ea typeface="+mn-ea"/>
                          <a:cs typeface="+mn-cs"/>
                        </a:rPr>
                        <a:t>Task One: Law ethics- </a:t>
                      </a:r>
                      <a:r>
                        <a:rPr lang="en-GB" sz="1100" kern="1200" dirty="0">
                          <a:solidFill>
                            <a:schemeClr val="bg1"/>
                          </a:solidFill>
                          <a:effectLst/>
                          <a:latin typeface="+mn-lt"/>
                          <a:ea typeface="+mn-ea"/>
                          <a:cs typeface="+mn-cs"/>
                        </a:rPr>
                        <a:t>Is eating people wrong? </a:t>
                      </a:r>
                    </a:p>
                  </a:txBody>
                  <a:tcPr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extLst>
                  <a:ext uri="{0D108BD9-81ED-4DB2-BD59-A6C34878D82A}">
                    <a16:rowId xmlns:a16="http://schemas.microsoft.com/office/drawing/2014/main" val="1378124244"/>
                  </a:ext>
                </a:extLst>
              </a:tr>
              <a:tr h="577356">
                <a:tc gridSpan="2">
                  <a:txBody>
                    <a:bodyPr/>
                    <a:lstStyle/>
                    <a:p>
                      <a:pPr lvl="0" algn="l">
                        <a:lnSpc>
                          <a:spcPct val="100000"/>
                        </a:lnSpc>
                        <a:spcBef>
                          <a:spcPts val="0"/>
                        </a:spcBef>
                        <a:spcAft>
                          <a:spcPts val="0"/>
                        </a:spcAft>
                        <a:buNone/>
                      </a:pPr>
                      <a:r>
                        <a:rPr lang="en-GB" sz="1100" b="0" i="0" dirty="0">
                          <a:solidFill>
                            <a:srgbClr val="061824"/>
                          </a:solidFill>
                        </a:rPr>
                        <a:t>Cannibalism at sea: the starving Victorian sailors who ate a cabin boy</a:t>
                      </a:r>
                      <a:endParaRPr lang="en-US" sz="1100" dirty="0"/>
                    </a:p>
                    <a:p>
                      <a:pPr lvl="0" algn="l">
                        <a:lnSpc>
                          <a:spcPct val="100000"/>
                        </a:lnSpc>
                        <a:spcBef>
                          <a:spcPts val="0"/>
                        </a:spcBef>
                        <a:spcAft>
                          <a:spcPts val="0"/>
                        </a:spcAft>
                        <a:buNone/>
                      </a:pPr>
                      <a:r>
                        <a:rPr lang="en-GB" sz="1100" b="0" i="0" u="none" strike="noStrike" kern="1200" noProof="0" dirty="0">
                          <a:solidFill>
                            <a:srgbClr val="061824"/>
                          </a:solidFill>
                          <a:effectLst/>
                        </a:rPr>
                        <a:t>When, in 1884, the starving crew of the ill-fated yacht </a:t>
                      </a:r>
                      <a:r>
                        <a:rPr lang="en-GB" sz="1100" b="0" i="1" u="none" strike="noStrike" kern="1200" noProof="0" dirty="0">
                          <a:solidFill>
                            <a:srgbClr val="061824"/>
                          </a:solidFill>
                          <a:effectLst/>
                        </a:rPr>
                        <a:t>Mignonette</a:t>
                      </a:r>
                      <a:r>
                        <a:rPr lang="en-GB" sz="1100" b="0" i="0" u="none" strike="noStrike" kern="1200" noProof="0" dirty="0">
                          <a:solidFill>
                            <a:srgbClr val="061824"/>
                          </a:solidFill>
                          <a:effectLst/>
                        </a:rPr>
                        <a:t> sacrificed a man in order to survive, the horrific killing became immortalised in legal history, relates Carl Thompson</a:t>
                      </a:r>
                      <a:endParaRPr lang="en-GB" sz="1100" dirty="0"/>
                    </a:p>
                    <a:p>
                      <a:pPr lvl="0" algn="l">
                        <a:lnSpc>
                          <a:spcPct val="100000"/>
                        </a:lnSpc>
                        <a:spcBef>
                          <a:spcPts val="0"/>
                        </a:spcBef>
                        <a:spcAft>
                          <a:spcPts val="0"/>
                        </a:spcAft>
                        <a:buNone/>
                      </a:pPr>
                      <a:r>
                        <a:rPr lang="en-GB" sz="1100" b="0" i="0" u="none" strike="noStrike" kern="1200" noProof="0" dirty="0">
                          <a:solidFill>
                            <a:srgbClr val="061824"/>
                          </a:solidFill>
                          <a:effectLst/>
                        </a:rPr>
                        <a:t>Published: May 24, 2021 at 9:54 AM</a:t>
                      </a:r>
                      <a:endParaRPr lang="en-GB" sz="1100" dirty="0"/>
                    </a:p>
                    <a:p>
                      <a:pPr lvl="0" algn="ctr">
                        <a:lnSpc>
                          <a:spcPct val="100000"/>
                        </a:lnSpc>
                        <a:spcBef>
                          <a:spcPts val="0"/>
                        </a:spcBef>
                        <a:spcAft>
                          <a:spcPts val="0"/>
                        </a:spcAft>
                        <a:buNone/>
                      </a:pPr>
                      <a:r>
                        <a:rPr lang="en-GB" sz="1100" b="1" i="0" u="none" strike="noStrike" kern="1200" noProof="0" dirty="0">
                          <a:solidFill>
                            <a:srgbClr val="F9F9F9"/>
                          </a:solidFill>
                          <a:effectLst/>
                        </a:rPr>
                        <a:t>Save</a:t>
                      </a:r>
                      <a:endParaRPr lang="en-GB" sz="1100" dirty="0"/>
                    </a:p>
                    <a:p>
                      <a:pPr lvl="0" algn="l">
                        <a:lnSpc>
                          <a:spcPct val="100000"/>
                        </a:lnSpc>
                        <a:spcBef>
                          <a:spcPts val="0"/>
                        </a:spcBef>
                        <a:spcAft>
                          <a:spcPts val="0"/>
                        </a:spcAft>
                        <a:buNone/>
                      </a:pPr>
                      <a:r>
                        <a:rPr lang="en-GB" sz="1100" b="0" i="0" u="none" strike="noStrike" kern="1200" noProof="0" dirty="0">
                          <a:solidFill>
                            <a:srgbClr val="061824"/>
                          </a:solidFill>
                          <a:effectLst/>
                        </a:rPr>
                        <a:t>On 19 May 1884 four men set sail from Southampton in a small yacht. They were professional sailors tasked with taking their vessel, the </a:t>
                      </a:r>
                      <a:r>
                        <a:rPr lang="en-GB" sz="1100" b="0" i="1" u="none" strike="noStrike" kern="1200" noProof="0" dirty="0">
                          <a:solidFill>
                            <a:srgbClr val="061824"/>
                          </a:solidFill>
                          <a:effectLst/>
                        </a:rPr>
                        <a:t>Mignonette,</a:t>
                      </a:r>
                      <a:r>
                        <a:rPr lang="en-GB" sz="1100" b="0" i="0" u="none" strike="noStrike" kern="1200" noProof="0" dirty="0">
                          <a:solidFill>
                            <a:srgbClr val="061824"/>
                          </a:solidFill>
                          <a:effectLst/>
                        </a:rPr>
                        <a:t> to its new owner in Australia. As men reared to the sea, born and raised in coastal communities, they were under no illusions as to the dangers of an ocean voyage. Yet none of the </a:t>
                      </a:r>
                      <a:r>
                        <a:rPr lang="en-GB" sz="1100" b="0" i="1" u="none" strike="noStrike" kern="1200" noProof="0" dirty="0">
                          <a:solidFill>
                            <a:srgbClr val="061824"/>
                          </a:solidFill>
                          <a:effectLst/>
                        </a:rPr>
                        <a:t>Mignonette’s</a:t>
                      </a:r>
                      <a:r>
                        <a:rPr lang="en-GB" sz="1100" b="0" i="0" u="none" strike="noStrike" kern="1200" noProof="0" dirty="0">
                          <a:solidFill>
                            <a:srgbClr val="061824"/>
                          </a:solidFill>
                          <a:effectLst/>
                        </a:rPr>
                        <a:t> crew can have anticipated the full horror that lay ahead. And they certainly could not have imagined that their voyage, and the ordeal they would endure, would leave a lasting legal and cultural legacy – a legacy that extends right down to the present day.</a:t>
                      </a:r>
                      <a:endParaRPr lang="en-GB" sz="1100" dirty="0"/>
                    </a:p>
                    <a:p>
                      <a:pPr lvl="0" algn="l">
                        <a:lnSpc>
                          <a:spcPct val="100000"/>
                        </a:lnSpc>
                        <a:spcBef>
                          <a:spcPts val="0"/>
                        </a:spcBef>
                        <a:spcAft>
                          <a:spcPts val="0"/>
                        </a:spcAft>
                        <a:buNone/>
                      </a:pPr>
                      <a:r>
                        <a:rPr lang="en-GB" sz="1100" b="0" i="0" u="none" strike="noStrike" kern="1200" noProof="0" dirty="0">
                          <a:solidFill>
                            <a:srgbClr val="061824"/>
                          </a:solidFill>
                          <a:effectLst/>
                        </a:rPr>
                        <a:t>The </a:t>
                      </a:r>
                      <a:r>
                        <a:rPr lang="en-GB" sz="1100" b="0" i="1" u="none" strike="noStrike" kern="1200" noProof="0" dirty="0">
                          <a:solidFill>
                            <a:srgbClr val="061824"/>
                          </a:solidFill>
                          <a:effectLst/>
                        </a:rPr>
                        <a:t>Mignonette’s</a:t>
                      </a:r>
                      <a:r>
                        <a:rPr lang="en-GB" sz="1100" b="0" i="0" u="none" strike="noStrike" kern="1200" noProof="0" dirty="0">
                          <a:solidFill>
                            <a:srgbClr val="061824"/>
                          </a:solidFill>
                          <a:effectLst/>
                        </a:rPr>
                        <a:t> captain, Tom Dudley, was 31 years old and a proven yachtsman. Of his crew, Ned Brooks and mate Edwin Stephens were likewise seasoned sailors. The final crew-member, cabin boy Richard Parker, was just 17 years old and making his first voyage on the open sea; however, he came from a seafaring family and had sailed extensively on inshore waters.</a:t>
                      </a:r>
                      <a:endParaRPr lang="en-GB" sz="1100" dirty="0"/>
                    </a:p>
                    <a:p>
                      <a:pPr lvl="0" algn="l">
                        <a:lnSpc>
                          <a:spcPct val="100000"/>
                        </a:lnSpc>
                        <a:spcBef>
                          <a:spcPts val="0"/>
                        </a:spcBef>
                        <a:spcAft>
                          <a:spcPts val="0"/>
                        </a:spcAft>
                        <a:buNone/>
                      </a:pPr>
                      <a:r>
                        <a:rPr lang="en-GB" sz="1100" b="0" i="0" u="none" strike="noStrike" kern="1200" noProof="0" dirty="0">
                          <a:solidFill>
                            <a:srgbClr val="061824"/>
                          </a:solidFill>
                          <a:effectLst/>
                        </a:rPr>
                        <a:t>On 5 July, sailing from Madeira to Cape Town, the </a:t>
                      </a:r>
                      <a:r>
                        <a:rPr lang="en-GB" sz="1100" b="0" i="1" u="none" strike="noStrike" kern="1200" noProof="0" dirty="0">
                          <a:solidFill>
                            <a:srgbClr val="061824"/>
                          </a:solidFill>
                          <a:effectLst/>
                        </a:rPr>
                        <a:t>Mignonette</a:t>
                      </a:r>
                      <a:r>
                        <a:rPr lang="en-GB" sz="1100" b="0" i="0" u="none" strike="noStrike" kern="1200" noProof="0" dirty="0">
                          <a:solidFill>
                            <a:srgbClr val="061824"/>
                          </a:solidFill>
                          <a:effectLst/>
                        </a:rPr>
                        <a:t> was sunk by a giant wave. Its crew escaped in the yacht’s dinghy but found themselves in a desperate situation. Adrift in an open boat in the South Atlantic, hundreds of miles from land, they had little in the way of provisions. They had no water, and for food, only two 1lb tins of turnips grabbed during the </a:t>
                      </a:r>
                      <a:r>
                        <a:rPr lang="en-GB" sz="1100" b="0" i="1" u="none" strike="noStrike" kern="1200" noProof="0" dirty="0">
                          <a:solidFill>
                            <a:srgbClr val="061824"/>
                          </a:solidFill>
                          <a:effectLst/>
                        </a:rPr>
                        <a:t>Mignonette’s</a:t>
                      </a:r>
                      <a:r>
                        <a:rPr lang="en-GB" sz="1100" b="0" i="0" u="none" strike="noStrike" kern="1200" noProof="0" dirty="0">
                          <a:solidFill>
                            <a:srgbClr val="061824"/>
                          </a:solidFill>
                          <a:effectLst/>
                        </a:rPr>
                        <a:t> final moments.</a:t>
                      </a:r>
                      <a:endParaRPr lang="en-GB" sz="1100" dirty="0"/>
                    </a:p>
                    <a:p>
                      <a:pPr lvl="0" algn="l">
                        <a:lnSpc>
                          <a:spcPct val="100000"/>
                        </a:lnSpc>
                        <a:spcBef>
                          <a:spcPts val="0"/>
                        </a:spcBef>
                        <a:spcAft>
                          <a:spcPts val="0"/>
                        </a:spcAft>
                        <a:buNone/>
                      </a:pPr>
                      <a:endParaRPr lang="en-GB" sz="1100" b="0" i="0" u="none" strike="noStrike" kern="1200" noProof="0" dirty="0">
                        <a:solidFill>
                          <a:srgbClr val="061824"/>
                        </a:solidFill>
                        <a:effectLst/>
                      </a:endParaRPr>
                    </a:p>
                    <a:p>
                      <a:pPr lvl="0" algn="l">
                        <a:lnSpc>
                          <a:spcPct val="100000"/>
                        </a:lnSpc>
                        <a:spcBef>
                          <a:spcPts val="0"/>
                        </a:spcBef>
                        <a:spcAft>
                          <a:spcPts val="0"/>
                        </a:spcAft>
                        <a:buNone/>
                      </a:pPr>
                      <a:r>
                        <a:rPr lang="en-GB" sz="1100" b="0" i="0" u="none" strike="noStrike" kern="1200" noProof="0" dirty="0">
                          <a:solidFill>
                            <a:srgbClr val="061824"/>
                          </a:solidFill>
                          <a:effectLst/>
                        </a:rPr>
                        <a:t>Over the next 12 days, these turnips were scrupulously rationed out, with Dudley using his penknife to divide precisely the tiny portions. This meagre fare was supplemented for a while by the meat of a turtle, caught as it swam by the boat. For water, however, the crew could do little more than catch rain drops whenever a squall blew up. They therefore resorted to drinking their own urine, although this too was a diminishing resource as their bodies became increasingly dehydrated.</a:t>
                      </a:r>
                      <a:endParaRPr lang="en-GB" sz="1100"/>
                    </a:p>
                    <a:p>
                      <a:pPr lvl="0" algn="l">
                        <a:lnSpc>
                          <a:spcPct val="100000"/>
                        </a:lnSpc>
                        <a:spcBef>
                          <a:spcPts val="0"/>
                        </a:spcBef>
                        <a:spcAft>
                          <a:spcPts val="0"/>
                        </a:spcAft>
                        <a:buNone/>
                      </a:pPr>
                      <a:endParaRPr lang="en-GB" sz="1100" b="0" i="0" u="none" strike="noStrike" kern="1200" noProof="0" dirty="0">
                        <a:solidFill>
                          <a:srgbClr val="061824"/>
                        </a:solidFill>
                        <a:effectLst/>
                      </a:endParaRPr>
                    </a:p>
                    <a:p>
                      <a:pPr lvl="0" algn="l">
                        <a:lnSpc>
                          <a:spcPct val="100000"/>
                        </a:lnSpc>
                        <a:spcBef>
                          <a:spcPts val="0"/>
                        </a:spcBef>
                        <a:spcAft>
                          <a:spcPts val="0"/>
                        </a:spcAft>
                        <a:buNone/>
                      </a:pPr>
                      <a:r>
                        <a:rPr lang="en-GB" sz="1100" b="0" i="0" u="none" strike="noStrike" kern="1200" noProof="0" dirty="0">
                          <a:solidFill>
                            <a:srgbClr val="061824"/>
                          </a:solidFill>
                          <a:effectLst/>
                        </a:rPr>
                        <a:t>By 17 July all supplies on board the little dinghy had been exhausted. After a further three days, the inexperienced Richard Parker could not resist gulping down sea water in an attempt to allay his thirst. It is now known that small quantities of sea water can help to sustain life in survival situations, but in that period it was widely believed to be fatal. Parker also drank far in excess of modern recommendations and he was soon violently unwell, collapsing in the bottom of the boat with diarrhoea. </a:t>
                      </a:r>
                      <a:endParaRPr lang="en-GB" sz="1100" dirty="0"/>
                    </a:p>
                    <a:p>
                      <a:pPr lvl="0" algn="l">
                        <a:lnSpc>
                          <a:spcPct val="100000"/>
                        </a:lnSpc>
                        <a:spcBef>
                          <a:spcPts val="0"/>
                        </a:spcBef>
                        <a:spcAft>
                          <a:spcPts val="0"/>
                        </a:spcAft>
                        <a:buNone/>
                      </a:pPr>
                      <a:endParaRPr lang="en-GB" sz="1100" b="0" i="0" u="none" strike="noStrike" kern="1200" noProof="0" dirty="0">
                        <a:solidFill>
                          <a:srgbClr val="061824"/>
                        </a:solidFill>
                        <a:effectLst/>
                      </a:endParaRPr>
                    </a:p>
                    <a:p>
                      <a:pPr lvl="0" algn="l">
                        <a:lnSpc>
                          <a:spcPct val="100000"/>
                        </a:lnSpc>
                        <a:spcBef>
                          <a:spcPts val="0"/>
                        </a:spcBef>
                        <a:spcAft>
                          <a:spcPts val="0"/>
                        </a:spcAft>
                        <a:buNone/>
                      </a:pPr>
                      <a:r>
                        <a:rPr lang="en-GB" sz="1100" b="0" i="0" u="none" strike="noStrike" kern="1200" noProof="0" dirty="0">
                          <a:solidFill>
                            <a:srgbClr val="061824"/>
                          </a:solidFill>
                          <a:effectLst/>
                        </a:rPr>
                        <a:t>Even before Parker fell ill, Tom Dudley had broached the fearful topic of the ‘custom of the sea’, the practice of drawing lots to select a sacrificial victim who could be consumed by his crew-mates. Over the coming days, as Parker’s condition deteriorated, Dudley raised the idea again. As he insisted to Stephens in the early hours of 25 July, when the men had been adrift for almost three weeks: “The boy is dying. You have a wife and five children, and I have a wife and three children. Human flesh has been eaten before.”</a:t>
                      </a:r>
                      <a:endParaRPr lang="en-GB" sz="1100" dirty="0"/>
                    </a:p>
                    <a:p>
                      <a:pPr lvl="0" algn="l">
                        <a:lnSpc>
                          <a:spcPct val="100000"/>
                        </a:lnSpc>
                        <a:spcBef>
                          <a:spcPts val="0"/>
                        </a:spcBef>
                        <a:spcAft>
                          <a:spcPts val="0"/>
                        </a:spcAft>
                        <a:buNone/>
                      </a:pPr>
                      <a:endParaRPr lang="en-GB" sz="1100" b="1" i="0" dirty="0">
                        <a:solidFill>
                          <a:srgbClr val="061824"/>
                        </a:solidFill>
                      </a:endParaRPr>
                    </a:p>
                    <a:p>
                      <a:pPr lvl="0" algn="l">
                        <a:lnSpc>
                          <a:spcPct val="100000"/>
                        </a:lnSpc>
                        <a:spcBef>
                          <a:spcPts val="0"/>
                        </a:spcBef>
                        <a:spcAft>
                          <a:spcPts val="0"/>
                        </a:spcAft>
                        <a:buNone/>
                      </a:pPr>
                      <a:r>
                        <a:rPr lang="en-GB" sz="1100" b="1" i="0" dirty="0">
                          <a:solidFill>
                            <a:srgbClr val="061824"/>
                          </a:solidFill>
                        </a:rPr>
                        <a:t>A grisly decision </a:t>
                      </a:r>
                      <a:endParaRPr lang="en-GB" sz="1100" dirty="0"/>
                    </a:p>
                    <a:p>
                      <a:pPr lvl="0" algn="l">
                        <a:lnSpc>
                          <a:spcPct val="100000"/>
                        </a:lnSpc>
                        <a:spcBef>
                          <a:spcPts val="0"/>
                        </a:spcBef>
                        <a:spcAft>
                          <a:spcPts val="0"/>
                        </a:spcAft>
                        <a:buNone/>
                      </a:pPr>
                      <a:endParaRPr lang="en-GB" sz="1100" b="0" i="0" u="none" strike="noStrike" kern="1200" noProof="0" dirty="0">
                        <a:solidFill>
                          <a:srgbClr val="061824"/>
                        </a:solidFill>
                        <a:effectLst/>
                      </a:endParaRPr>
                    </a:p>
                    <a:p>
                      <a:pPr lvl="0" algn="l">
                        <a:lnSpc>
                          <a:spcPct val="100000"/>
                        </a:lnSpc>
                        <a:spcBef>
                          <a:spcPts val="0"/>
                        </a:spcBef>
                        <a:spcAft>
                          <a:spcPts val="0"/>
                        </a:spcAft>
                        <a:buNone/>
                      </a:pPr>
                      <a:r>
                        <a:rPr lang="en-GB" sz="1100" b="0" i="0" u="none" strike="noStrike" kern="1200" noProof="0" dirty="0">
                          <a:solidFill>
                            <a:srgbClr val="061824"/>
                          </a:solidFill>
                          <a:effectLst/>
                        </a:rPr>
                        <a:t>Stephens put off any decision, but at daybreak Parker seemed weaker than ever. Significant looks were exchanged between captain and mate. According to their subsequent depositions, however, no lots were drawn. Instead, Dudley told Stephens to hold Parker’s legs should he struggle, before kneeling and thrusting his penknife into the boy’s jugular. A chronometer case was used to catch the oozing blood and this was quickly passed between Parker’s three crew-mates, to moisten their parched mouths. Parker’s body was then stripped and butchered. The heart and liver were eaten immediately; strips of flesh were cut from his limbs and set aside as future rations. What remained of the young man was heaved overboard. </a:t>
                      </a:r>
                      <a:endParaRPr lang="en-GB" sz="1100" dirty="0"/>
                    </a:p>
                    <a:p>
                      <a:pPr lvl="0" algn="l">
                        <a:lnSpc>
                          <a:spcPct val="100000"/>
                        </a:lnSpc>
                        <a:spcBef>
                          <a:spcPts val="0"/>
                        </a:spcBef>
                        <a:spcAft>
                          <a:spcPts val="0"/>
                        </a:spcAft>
                        <a:buNone/>
                      </a:pPr>
                      <a:endParaRPr lang="en-GB" sz="1100" b="0" i="0" u="none" strike="noStrike" kern="1200" noProof="0" dirty="0">
                        <a:solidFill>
                          <a:srgbClr val="061824"/>
                        </a:solidFill>
                        <a:effectLst/>
                      </a:endParaRPr>
                    </a:p>
                    <a:p>
                      <a:pPr lvl="0" algn="l">
                        <a:lnSpc>
                          <a:spcPct val="100000"/>
                        </a:lnSpc>
                        <a:spcBef>
                          <a:spcPts val="0"/>
                        </a:spcBef>
                        <a:spcAft>
                          <a:spcPts val="0"/>
                        </a:spcAft>
                        <a:buNone/>
                      </a:pPr>
                      <a:r>
                        <a:rPr lang="en-GB" sz="1100" b="0" i="0" u="none" strike="noStrike" kern="1200" noProof="0" dirty="0">
                          <a:solidFill>
                            <a:srgbClr val="061824"/>
                          </a:solidFill>
                          <a:effectLst/>
                        </a:rPr>
                        <a:t>Dudley, Stephens and Brooks survived on this grisly diet for several days. But when the meat cut from the cabin boy began to rot, the crew again faced the grisly prospect of following the custom of the sea. This time, however, no sacrifice was required. On 29 July, when the men had been adrift for 24 days, a ship was sighted on the horizon. The </a:t>
                      </a:r>
                      <a:r>
                        <a:rPr lang="en-GB" sz="1100" b="0" i="1" u="none" strike="noStrike" kern="1200" noProof="0" dirty="0">
                          <a:solidFill>
                            <a:srgbClr val="061824"/>
                          </a:solidFill>
                          <a:effectLst/>
                        </a:rPr>
                        <a:t>Moctezuma,</a:t>
                      </a:r>
                      <a:r>
                        <a:rPr lang="en-GB" sz="1100" b="0" i="0" u="none" strike="noStrike" kern="1200" noProof="0" dirty="0">
                          <a:solidFill>
                            <a:srgbClr val="061824"/>
                          </a:solidFill>
                          <a:effectLst/>
                        </a:rPr>
                        <a:t> a German vessel bound for Hamburg, spotted the dinghy and came to the aid of its emaciated crew. The </a:t>
                      </a:r>
                      <a:r>
                        <a:rPr lang="en-GB" sz="1100" b="0" i="1" u="none" strike="noStrike" kern="1200" noProof="0" dirty="0">
                          <a:solidFill>
                            <a:srgbClr val="061824"/>
                          </a:solidFill>
                          <a:effectLst/>
                        </a:rPr>
                        <a:t>Mignonette’s</a:t>
                      </a:r>
                      <a:r>
                        <a:rPr lang="en-GB" sz="1100" b="0" i="0" u="none" strike="noStrike" kern="1200" noProof="0" dirty="0">
                          <a:solidFill>
                            <a:srgbClr val="061824"/>
                          </a:solidFill>
                          <a:effectLst/>
                        </a:rPr>
                        <a:t> survivors were soon being cared for, and a month later they arrived back in England, disembarking at Falmouth.</a:t>
                      </a:r>
                      <a:endParaRPr lang="en-GB" sz="1100"/>
                    </a:p>
                    <a:p>
                      <a:pPr lvl="0" algn="l">
                        <a:lnSpc>
                          <a:spcPct val="100000"/>
                        </a:lnSpc>
                        <a:spcBef>
                          <a:spcPts val="0"/>
                        </a:spcBef>
                        <a:spcAft>
                          <a:spcPts val="0"/>
                        </a:spcAft>
                        <a:buNone/>
                      </a:pPr>
                      <a:endParaRPr lang="en-GB" sz="1100"/>
                    </a:p>
                  </a:txBody>
                  <a:tcPr>
                    <a:lnT w="12700" cap="flat" cmpd="sng" algn="ctr">
                      <a:solidFill>
                        <a:schemeClr val="tx1"/>
                      </a:solidFill>
                      <a:prstDash val="solid"/>
                      <a:round/>
                      <a:headEnd type="none" w="med" len="med"/>
                      <a:tailEnd type="none" w="med" len="med"/>
                    </a:lnT>
                  </a:tcPr>
                </a:tc>
                <a:tc hMerge="1">
                  <a:txBody>
                    <a:bodyPr/>
                    <a:lstStyle/>
                    <a:p>
                      <a:endParaRPr lang="en-GB" dirty="0"/>
                    </a:p>
                  </a:txBody>
                  <a:tcPr>
                    <a:lnT w="12700" cmpd="sng">
                      <a:noFill/>
                    </a:lnT>
                  </a:tcPr>
                </a:tc>
                <a:extLst>
                  <a:ext uri="{0D108BD9-81ED-4DB2-BD59-A6C34878D82A}">
                    <a16:rowId xmlns:a16="http://schemas.microsoft.com/office/drawing/2014/main" val="2316575185"/>
                  </a:ext>
                </a:extLst>
              </a:tr>
            </a:tbl>
          </a:graphicData>
        </a:graphic>
      </p:graphicFrame>
    </p:spTree>
    <p:extLst>
      <p:ext uri="{BB962C8B-B14F-4D97-AF65-F5344CB8AC3E}">
        <p14:creationId xmlns:p14="http://schemas.microsoft.com/office/powerpoint/2010/main" val="2325137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6DCF0F-C7B7-B83C-E0FF-0623886F7E31}"/>
            </a:ext>
          </a:extLst>
        </p:cNvPr>
        <p:cNvGrpSpPr/>
        <p:nvPr/>
      </p:nvGrpSpPr>
      <p:grpSpPr>
        <a:xfrm>
          <a:off x="0" y="0"/>
          <a:ext cx="0" cy="0"/>
          <a:chOff x="0" y="0"/>
          <a:chExt cx="0" cy="0"/>
        </a:xfrm>
      </p:grpSpPr>
      <p:graphicFrame>
        <p:nvGraphicFramePr>
          <p:cNvPr id="3" name="Table 39">
            <a:extLst>
              <a:ext uri="{FF2B5EF4-FFF2-40B4-BE49-F238E27FC236}">
                <a16:creationId xmlns:a16="http://schemas.microsoft.com/office/drawing/2014/main" id="{704EAF76-A251-11EE-0484-AF068B7BCAE1}"/>
              </a:ext>
            </a:extLst>
          </p:cNvPr>
          <p:cNvGraphicFramePr>
            <a:graphicFrameLocks noGrp="1"/>
          </p:cNvGraphicFramePr>
          <p:nvPr>
            <p:extLst>
              <p:ext uri="{D42A27DB-BD31-4B8C-83A1-F6EECF244321}">
                <p14:modId xmlns:p14="http://schemas.microsoft.com/office/powerpoint/2010/main" val="3519289033"/>
              </p:ext>
            </p:extLst>
          </p:nvPr>
        </p:nvGraphicFramePr>
        <p:xfrm>
          <a:off x="100140" y="138028"/>
          <a:ext cx="6672139" cy="9235440"/>
        </p:xfrm>
        <a:graphic>
          <a:graphicData uri="http://schemas.openxmlformats.org/drawingml/2006/table">
            <a:tbl>
              <a:tblPr firstRow="1" bandRow="1">
                <a:tableStyleId>{5940675A-B579-460E-94D1-54222C63F5DA}</a:tableStyleId>
              </a:tblPr>
              <a:tblGrid>
                <a:gridCol w="336518">
                  <a:extLst>
                    <a:ext uri="{9D8B030D-6E8A-4147-A177-3AD203B41FA5}">
                      <a16:colId xmlns:a16="http://schemas.microsoft.com/office/drawing/2014/main" val="132280484"/>
                    </a:ext>
                  </a:extLst>
                </a:gridCol>
                <a:gridCol w="6335621">
                  <a:extLst>
                    <a:ext uri="{9D8B030D-6E8A-4147-A177-3AD203B41FA5}">
                      <a16:colId xmlns:a16="http://schemas.microsoft.com/office/drawing/2014/main" val="950725048"/>
                    </a:ext>
                  </a:extLst>
                </a:gridCol>
              </a:tblGrid>
              <a:tr h="0">
                <a:tc>
                  <a:txBody>
                    <a:bodyPr/>
                    <a:lstStyle/>
                    <a:p>
                      <a:pPr marL="0" algn="l" defTabSz="685800" rtl="0" eaLnBrk="1" latinLnBrk="0" hangingPunct="1"/>
                      <a:endParaRPr lang="en-GB" sz="1100" b="0" kern="1200" dirty="0">
                        <a:solidFill>
                          <a:schemeClr val="bg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tc>
                  <a:txBody>
                    <a:bodyPr/>
                    <a:lstStyle/>
                    <a:p>
                      <a:r>
                        <a:rPr lang="en-GB" sz="1100" b="1" kern="1200" dirty="0">
                          <a:solidFill>
                            <a:schemeClr val="bg1"/>
                          </a:solidFill>
                          <a:effectLst/>
                          <a:latin typeface="+mn-lt"/>
                          <a:ea typeface="+mn-ea"/>
                          <a:cs typeface="+mn-cs"/>
                        </a:rPr>
                        <a:t>Task One: Law ethics- </a:t>
                      </a:r>
                      <a:r>
                        <a:rPr lang="en-GB" sz="1100" kern="1200" dirty="0">
                          <a:solidFill>
                            <a:schemeClr val="bg1"/>
                          </a:solidFill>
                          <a:effectLst/>
                          <a:latin typeface="+mn-lt"/>
                          <a:ea typeface="+mn-ea"/>
                          <a:cs typeface="+mn-cs"/>
                        </a:rPr>
                        <a:t>Is eating people wrong? </a:t>
                      </a:r>
                    </a:p>
                  </a:txBody>
                  <a:tcPr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extLst>
                  <a:ext uri="{0D108BD9-81ED-4DB2-BD59-A6C34878D82A}">
                    <a16:rowId xmlns:a16="http://schemas.microsoft.com/office/drawing/2014/main" val="1378124244"/>
                  </a:ext>
                </a:extLst>
              </a:tr>
              <a:tr h="577356">
                <a:tc gridSpan="2">
                  <a:txBody>
                    <a:bodyPr/>
                    <a:lstStyle/>
                    <a:p>
                      <a:pPr lvl="1" algn="l">
                        <a:lnSpc>
                          <a:spcPct val="100000"/>
                        </a:lnSpc>
                        <a:spcBef>
                          <a:spcPts val="0"/>
                        </a:spcBef>
                        <a:spcAft>
                          <a:spcPts val="0"/>
                        </a:spcAft>
                        <a:buNone/>
                      </a:pPr>
                      <a:r>
                        <a:rPr lang="en-GB" sz="1100" b="0" i="0" u="none" strike="noStrike" noProof="0" dirty="0">
                          <a:solidFill>
                            <a:srgbClr val="061824"/>
                          </a:solidFill>
                          <a:latin typeface="Calibri"/>
                        </a:rPr>
                        <a:t>At this point the </a:t>
                      </a:r>
                      <a:r>
                        <a:rPr lang="en-GB" sz="1100" b="0" i="1" u="none" strike="noStrike" noProof="0" dirty="0">
                          <a:solidFill>
                            <a:srgbClr val="061824"/>
                          </a:solidFill>
                          <a:latin typeface="Calibri"/>
                        </a:rPr>
                        <a:t>Mignonette’s</a:t>
                      </a:r>
                      <a:r>
                        <a:rPr lang="en-GB" sz="1100" b="0" i="0" u="none" strike="noStrike" noProof="0" dirty="0">
                          <a:solidFill>
                            <a:srgbClr val="061824"/>
                          </a:solidFill>
                          <a:latin typeface="Calibri"/>
                        </a:rPr>
                        <a:t> unlucky crew must have thought that their suffering was over. But for Dudley and Stephens a new ordeal was just beginning. From the moment he was rescued, Dudley made no attempt to hide or gloss over the sad fate of Richard Parker. He was a forthright, honest man and to his mind killing and consuming Parker was a tragic necessity. However repugnant it was to take such drastic measures, they were justified, he would always maintain, by well-established maritime traditions.</a:t>
                      </a:r>
                      <a:endParaRPr lang="en-GB" sz="1100" b="0" i="0" u="none" strike="noStrike" noProof="0" dirty="0">
                        <a:solidFill>
                          <a:srgbClr val="000000"/>
                        </a:solidFill>
                        <a:latin typeface="Calibri"/>
                      </a:endParaRPr>
                    </a:p>
                    <a:p>
                      <a:pPr lvl="1" algn="l">
                        <a:lnSpc>
                          <a:spcPct val="100000"/>
                        </a:lnSpc>
                        <a:spcBef>
                          <a:spcPts val="0"/>
                        </a:spcBef>
                        <a:spcAft>
                          <a:spcPts val="0"/>
                        </a:spcAft>
                        <a:buNone/>
                      </a:pPr>
                      <a:r>
                        <a:rPr lang="en-GB" sz="1100" b="0" i="1" u="none" strike="noStrike" noProof="0" dirty="0">
                          <a:solidFill>
                            <a:srgbClr val="061824"/>
                          </a:solidFill>
                          <a:latin typeface="Calibri"/>
                        </a:rPr>
                        <a:t>Dudley made no attempt to hide or gloss over the sad fate of Richard Parker. </a:t>
                      </a:r>
                      <a:endParaRPr lang="en-GB" sz="1100" b="0" i="0" u="none" strike="noStrike" noProof="0" dirty="0">
                        <a:solidFill>
                          <a:srgbClr val="000000"/>
                        </a:solidFill>
                        <a:latin typeface="Calibri"/>
                      </a:endParaRPr>
                    </a:p>
                    <a:p>
                      <a:pPr lvl="1" algn="l">
                        <a:lnSpc>
                          <a:spcPct val="100000"/>
                        </a:lnSpc>
                        <a:spcBef>
                          <a:spcPts val="0"/>
                        </a:spcBef>
                        <a:spcAft>
                          <a:spcPts val="0"/>
                        </a:spcAft>
                        <a:buNone/>
                      </a:pPr>
                      <a:r>
                        <a:rPr lang="en-GB" sz="1100" b="0" i="1" u="none" strike="noStrike" noProof="0" dirty="0">
                          <a:solidFill>
                            <a:srgbClr val="061824"/>
                          </a:solidFill>
                          <a:latin typeface="Calibri"/>
                        </a:rPr>
                        <a:t>He was a forthright, honest man and to his mind killing and consuming Parker was a tragic necessity</a:t>
                      </a:r>
                      <a:endParaRPr lang="en-GB" sz="1100" b="0" i="0" u="none" strike="noStrike" noProof="0" dirty="0">
                        <a:solidFill>
                          <a:srgbClr val="000000"/>
                        </a:solidFill>
                        <a:latin typeface="Calibri"/>
                      </a:endParaRPr>
                    </a:p>
                    <a:p>
                      <a:pPr lvl="1" algn="l">
                        <a:lnSpc>
                          <a:spcPct val="100000"/>
                        </a:lnSpc>
                        <a:spcBef>
                          <a:spcPts val="0"/>
                        </a:spcBef>
                        <a:spcAft>
                          <a:spcPts val="0"/>
                        </a:spcAft>
                        <a:buNone/>
                      </a:pPr>
                      <a:r>
                        <a:rPr lang="en-GB" sz="1100" b="0" i="0" u="none" strike="noStrike" noProof="0" dirty="0">
                          <a:solidFill>
                            <a:srgbClr val="061824"/>
                          </a:solidFill>
                          <a:latin typeface="Calibri"/>
                        </a:rPr>
                        <a:t>The authorities in Britain viewed matters differently. Public opinion in Falmouth was mostly sympathetic to the crew’s action. However, the local shipping master was required by law to notify the Board of Trade of a violent death on a British ship. He duly sent a telegram to London, then reluctantly arrested the survivors pending further investigation.</a:t>
                      </a:r>
                      <a:endParaRPr lang="en-GB" sz="1100" b="0" i="0" u="none" strike="noStrike" noProof="0" dirty="0">
                        <a:solidFill>
                          <a:srgbClr val="000000"/>
                        </a:solidFill>
                        <a:latin typeface="Calibri"/>
                      </a:endParaRPr>
                    </a:p>
                    <a:p>
                      <a:pPr lvl="1" algn="l">
                        <a:lnSpc>
                          <a:spcPct val="100000"/>
                        </a:lnSpc>
                        <a:spcBef>
                          <a:spcPts val="0"/>
                        </a:spcBef>
                        <a:spcAft>
                          <a:spcPts val="0"/>
                        </a:spcAft>
                        <a:buNone/>
                      </a:pPr>
                      <a:endParaRPr lang="en-GB" sz="1100" b="0" i="0" u="none" strike="noStrike" noProof="0" dirty="0">
                        <a:solidFill>
                          <a:srgbClr val="061824"/>
                        </a:solidFill>
                        <a:latin typeface="Calibri"/>
                      </a:endParaRPr>
                    </a:p>
                    <a:p>
                      <a:pPr lvl="1" algn="l">
                        <a:lnSpc>
                          <a:spcPct val="100000"/>
                        </a:lnSpc>
                        <a:spcBef>
                          <a:spcPts val="0"/>
                        </a:spcBef>
                        <a:spcAft>
                          <a:spcPts val="0"/>
                        </a:spcAft>
                        <a:buNone/>
                      </a:pPr>
                      <a:r>
                        <a:rPr lang="en-GB" sz="1100" b="0" i="0" u="none" strike="noStrike" noProof="0" dirty="0">
                          <a:solidFill>
                            <a:srgbClr val="061824"/>
                          </a:solidFill>
                          <a:latin typeface="Calibri"/>
                        </a:rPr>
                        <a:t>Dudley and the others were amazed at this turn of events. Little did they know that they were now caught up in a legal process less concerned with their specific case than with reaching a general ruling on the legitimacy of the custom of the sea. Ten years previously, lots had been drawn and another hapless victim cannibalised after the wreck of the </a:t>
                      </a:r>
                      <a:r>
                        <a:rPr lang="en-GB" sz="1100" b="0" i="1" u="none" strike="noStrike" noProof="0" dirty="0">
                          <a:solidFill>
                            <a:srgbClr val="061824"/>
                          </a:solidFill>
                          <a:latin typeface="Calibri"/>
                        </a:rPr>
                        <a:t>Euxine,</a:t>
                      </a:r>
                      <a:r>
                        <a:rPr lang="en-GB" sz="1100" b="0" i="0" u="none" strike="noStrike" noProof="0" dirty="0">
                          <a:solidFill>
                            <a:srgbClr val="061824"/>
                          </a:solidFill>
                          <a:latin typeface="Calibri"/>
                        </a:rPr>
                        <a:t> and at that date the legal establishment had sought to prosecute the perpetrators. However, the case had collapsed due to procedural problems. A decade on, the Home Office saw a new opportunity to define the law’s stance on these tragic episodes.</a:t>
                      </a:r>
                      <a:endParaRPr lang="en-GB" sz="1100" b="0" i="0" u="none" strike="noStrike" noProof="0" dirty="0">
                        <a:solidFill>
                          <a:srgbClr val="000000"/>
                        </a:solidFill>
                        <a:latin typeface="Calibri"/>
                      </a:endParaRPr>
                    </a:p>
                    <a:p>
                      <a:pPr lvl="1" algn="l">
                        <a:lnSpc>
                          <a:spcPct val="100000"/>
                        </a:lnSpc>
                        <a:spcBef>
                          <a:spcPts val="0"/>
                        </a:spcBef>
                        <a:spcAft>
                          <a:spcPts val="0"/>
                        </a:spcAft>
                        <a:buNone/>
                      </a:pPr>
                      <a:r>
                        <a:rPr lang="en-GB" sz="1100" b="0" i="0" u="none" strike="noStrike" noProof="0" dirty="0">
                          <a:solidFill>
                            <a:srgbClr val="061824"/>
                          </a:solidFill>
                          <a:latin typeface="Calibri"/>
                        </a:rPr>
                        <a:t>The crew of the </a:t>
                      </a:r>
                      <a:r>
                        <a:rPr lang="en-GB" sz="1100" b="0" i="1" u="none" strike="noStrike" noProof="0" dirty="0">
                          <a:solidFill>
                            <a:srgbClr val="061824"/>
                          </a:solidFill>
                          <a:latin typeface="Calibri"/>
                        </a:rPr>
                        <a:t>Mignonette</a:t>
                      </a:r>
                      <a:r>
                        <a:rPr lang="en-GB" sz="1100" b="0" i="0" u="none" strike="noStrike" noProof="0" dirty="0">
                          <a:solidFill>
                            <a:srgbClr val="061824"/>
                          </a:solidFill>
                          <a:latin typeface="Calibri"/>
                        </a:rPr>
                        <a:t> duly appeared before local magistrates. Brooks was exonerated, being deemed to have played little active part in either the killing of the boy or the prior discussions about his fate. But Dudley and Stephens, to their surprise and horror, were arraigned for murder.</a:t>
                      </a:r>
                      <a:endParaRPr lang="en-GB" sz="1100" b="0" i="0" u="none" strike="noStrike" noProof="0" dirty="0">
                        <a:solidFill>
                          <a:srgbClr val="000000"/>
                        </a:solidFill>
                        <a:latin typeface="Calibri"/>
                      </a:endParaRPr>
                    </a:p>
                    <a:p>
                      <a:pPr lvl="1" algn="l">
                        <a:lnSpc>
                          <a:spcPct val="100000"/>
                        </a:lnSpc>
                        <a:spcBef>
                          <a:spcPts val="0"/>
                        </a:spcBef>
                        <a:spcAft>
                          <a:spcPts val="0"/>
                        </a:spcAft>
                        <a:buNone/>
                      </a:pPr>
                      <a:endParaRPr lang="en-GB" sz="1100" b="0" i="0" u="none" strike="noStrike" noProof="0" dirty="0">
                        <a:solidFill>
                          <a:srgbClr val="061824"/>
                        </a:solidFill>
                        <a:latin typeface="Calibri"/>
                      </a:endParaRPr>
                    </a:p>
                    <a:p>
                      <a:pPr lvl="1" algn="l">
                        <a:lnSpc>
                          <a:spcPct val="100000"/>
                        </a:lnSpc>
                        <a:spcBef>
                          <a:spcPts val="0"/>
                        </a:spcBef>
                        <a:spcAft>
                          <a:spcPts val="0"/>
                        </a:spcAft>
                        <a:buNone/>
                      </a:pPr>
                      <a:r>
                        <a:rPr lang="en-GB" sz="1100" b="0" i="0" u="none" strike="noStrike" noProof="0" dirty="0">
                          <a:solidFill>
                            <a:srgbClr val="061824"/>
                          </a:solidFill>
                          <a:latin typeface="Calibri"/>
                        </a:rPr>
                        <a:t>Outside the courtroom, public sympathies ran strongly in favour of the </a:t>
                      </a:r>
                      <a:r>
                        <a:rPr lang="en-GB" sz="1100" b="0" i="1" u="none" strike="noStrike" noProof="0" dirty="0">
                          <a:solidFill>
                            <a:srgbClr val="061824"/>
                          </a:solidFill>
                          <a:latin typeface="Calibri"/>
                        </a:rPr>
                        <a:t>Mignonette</a:t>
                      </a:r>
                      <a:r>
                        <a:rPr lang="en-GB" sz="1100" b="0" i="0" u="none" strike="noStrike" noProof="0" dirty="0">
                          <a:solidFill>
                            <a:srgbClr val="061824"/>
                          </a:solidFill>
                          <a:latin typeface="Calibri"/>
                        </a:rPr>
                        <a:t> survivors. Parker’s eldest brother, Daniel, also a sailor, twice shook hands with Dudley and Stephens, as if to offer the family’s pardon for their actions.</a:t>
                      </a:r>
                      <a:endParaRPr lang="en-GB" sz="1100" b="0" i="0" u="none" strike="noStrike" noProof="0" dirty="0">
                        <a:solidFill>
                          <a:srgbClr val="000000"/>
                        </a:solidFill>
                        <a:latin typeface="Calibri"/>
                      </a:endParaRPr>
                    </a:p>
                    <a:p>
                      <a:pPr lvl="1" algn="l">
                        <a:lnSpc>
                          <a:spcPct val="100000"/>
                        </a:lnSpc>
                        <a:spcBef>
                          <a:spcPts val="0"/>
                        </a:spcBef>
                        <a:spcAft>
                          <a:spcPts val="0"/>
                        </a:spcAft>
                        <a:buNone/>
                      </a:pPr>
                      <a:endParaRPr lang="en-GB" sz="1100" b="0" i="0" u="none" strike="noStrike" noProof="0" dirty="0">
                        <a:solidFill>
                          <a:srgbClr val="061824"/>
                        </a:solidFill>
                        <a:latin typeface="Calibri"/>
                      </a:endParaRPr>
                    </a:p>
                    <a:p>
                      <a:pPr lvl="1" algn="l">
                        <a:lnSpc>
                          <a:spcPct val="100000"/>
                        </a:lnSpc>
                        <a:spcBef>
                          <a:spcPts val="0"/>
                        </a:spcBef>
                        <a:spcAft>
                          <a:spcPts val="0"/>
                        </a:spcAft>
                        <a:buNone/>
                      </a:pPr>
                      <a:r>
                        <a:rPr lang="en-GB" sz="1100" b="0" i="0" u="none" strike="noStrike" noProof="0" dirty="0">
                          <a:solidFill>
                            <a:srgbClr val="061824"/>
                          </a:solidFill>
                          <a:latin typeface="Calibri"/>
                        </a:rPr>
                        <a:t>Yet when the trial began in Exeter in November 1884, it was soon apparent that the outcome was largely predetermined. Addressing both the jury and a packed chamber, Judge Baron Huddleston opened the trial with a detailed explanation as to why the law could not recognise necessity as justification for killing. The defence case was thus invalidated before it had even been delivered.</a:t>
                      </a:r>
                      <a:endParaRPr lang="en-GB" sz="1100" b="0" i="0" u="none" strike="noStrike" noProof="0" dirty="0">
                        <a:solidFill>
                          <a:srgbClr val="000000"/>
                        </a:solidFill>
                        <a:latin typeface="Calibri"/>
                      </a:endParaRPr>
                    </a:p>
                    <a:p>
                      <a:pPr lvl="1" algn="l">
                        <a:lnSpc>
                          <a:spcPct val="100000"/>
                        </a:lnSpc>
                        <a:spcBef>
                          <a:spcPts val="0"/>
                        </a:spcBef>
                        <a:spcAft>
                          <a:spcPts val="0"/>
                        </a:spcAft>
                        <a:buNone/>
                      </a:pPr>
                      <a:endParaRPr lang="en-GB" sz="1100" b="1" i="0" u="none" strike="noStrike" noProof="0" dirty="0">
                        <a:solidFill>
                          <a:srgbClr val="000000"/>
                        </a:solidFill>
                        <a:latin typeface="Calibri"/>
                      </a:endParaRPr>
                    </a:p>
                    <a:p>
                      <a:pPr lvl="1" algn="l">
                        <a:lnSpc>
                          <a:spcPct val="100000"/>
                        </a:lnSpc>
                        <a:spcBef>
                          <a:spcPts val="0"/>
                        </a:spcBef>
                        <a:spcAft>
                          <a:spcPts val="0"/>
                        </a:spcAft>
                        <a:buNone/>
                      </a:pPr>
                      <a:r>
                        <a:rPr lang="en-GB" sz="1100" b="1" i="0" u="none" strike="noStrike" noProof="0" dirty="0">
                          <a:solidFill>
                            <a:srgbClr val="061824"/>
                          </a:solidFill>
                          <a:latin typeface="Calibri"/>
                        </a:rPr>
                        <a:t>Guilty verdict</a:t>
                      </a:r>
                      <a:endParaRPr lang="en-GB" sz="1100" b="0" i="0" u="none" strike="noStrike" noProof="0" dirty="0">
                        <a:solidFill>
                          <a:srgbClr val="000000"/>
                        </a:solidFill>
                        <a:latin typeface="Calibri"/>
                      </a:endParaRPr>
                    </a:p>
                    <a:p>
                      <a:pPr lvl="1" algn="l">
                        <a:lnSpc>
                          <a:spcPct val="100000"/>
                        </a:lnSpc>
                        <a:spcBef>
                          <a:spcPts val="0"/>
                        </a:spcBef>
                        <a:spcAft>
                          <a:spcPts val="0"/>
                        </a:spcAft>
                        <a:buNone/>
                      </a:pPr>
                      <a:r>
                        <a:rPr lang="en-GB" sz="1100" b="0" i="0" u="none" strike="noStrike" noProof="0" dirty="0">
                          <a:solidFill>
                            <a:srgbClr val="061824"/>
                          </a:solidFill>
                          <a:latin typeface="Calibri"/>
                        </a:rPr>
                        <a:t>Despite this steering by the judge, the jury was reluctant to pronounce Dudley and Stephens guilty. Murder was a capital offence, and a guilty verdict would automatically condemn the men to execution; only if their sentence was commuted would they be saved this fate. At this juncture, in another preplanned gambit, Huddleston offered the jury the option of returning a ‘special verdict’, an unusual judicial procedure which referred the case up to a higher court.</a:t>
                      </a:r>
                      <a:endParaRPr lang="en-GB" sz="1100" b="0" i="0" u="none" strike="noStrike" noProof="0" dirty="0">
                        <a:solidFill>
                          <a:srgbClr val="000000"/>
                        </a:solidFill>
                        <a:latin typeface="Calibri"/>
                      </a:endParaRPr>
                    </a:p>
                    <a:p>
                      <a:pPr lvl="1" algn="l">
                        <a:lnSpc>
                          <a:spcPct val="100000"/>
                        </a:lnSpc>
                        <a:spcBef>
                          <a:spcPts val="0"/>
                        </a:spcBef>
                        <a:spcAft>
                          <a:spcPts val="0"/>
                        </a:spcAft>
                        <a:buNone/>
                      </a:pPr>
                      <a:r>
                        <a:rPr lang="en-GB" sz="1100" b="0" i="0" u="none" strike="noStrike" noProof="0" dirty="0">
                          <a:solidFill>
                            <a:srgbClr val="061824"/>
                          </a:solidFill>
                          <a:latin typeface="Calibri"/>
                        </a:rPr>
                        <a:t>So it was that Dudley and Stephens were ultimately convicted of murder not by a jury of their peers but by a panel of five judges. This verdict required the senior judge, Justice Coleridge, to sentence the seamen to death, although it was assumed in the press that a pardon would quickly follow. For several agonising days, however, no pardon was forthcoming, as the Home Office hesitated over an appropriate response to this unusual case. Two convicted murderers, it was felt, could not walk completely free of punishment, whatever the mitigating circumstances. In the end the home secretary settled on a sentence of six months’ imprisonment, and the hapless Dudley and Stephens were duly despatched to Holloway prison to serve out this term.</a:t>
                      </a:r>
                      <a:endParaRPr lang="en-GB" sz="1100" b="0" i="0" u="none" strike="noStrike" noProof="0" dirty="0">
                        <a:solidFill>
                          <a:srgbClr val="000000"/>
                        </a:solidFill>
                        <a:latin typeface="Calibri"/>
                      </a:endParaRPr>
                    </a:p>
                    <a:p>
                      <a:pPr lvl="1" algn="l">
                        <a:lnSpc>
                          <a:spcPct val="100000"/>
                        </a:lnSpc>
                        <a:spcBef>
                          <a:spcPts val="0"/>
                        </a:spcBef>
                        <a:spcAft>
                          <a:spcPts val="0"/>
                        </a:spcAft>
                        <a:buNone/>
                      </a:pPr>
                      <a:r>
                        <a:rPr lang="en-GB" sz="1100" b="0" i="0" u="none" strike="noStrike" noProof="0" dirty="0">
                          <a:solidFill>
                            <a:srgbClr val="061824"/>
                          </a:solidFill>
                          <a:latin typeface="Calibri"/>
                        </a:rPr>
                        <a:t>Professor and historian of law Brian Simpson has described the </a:t>
                      </a:r>
                      <a:r>
                        <a:rPr lang="en-GB" sz="1100" b="0" i="1" u="none" strike="noStrike" noProof="0" dirty="0">
                          <a:solidFill>
                            <a:srgbClr val="061824"/>
                          </a:solidFill>
                          <a:latin typeface="Calibri"/>
                        </a:rPr>
                        <a:t>Mignonette</a:t>
                      </a:r>
                      <a:r>
                        <a:rPr lang="en-GB" sz="1100" b="0" i="0" u="none" strike="noStrike" noProof="0" dirty="0">
                          <a:solidFill>
                            <a:srgbClr val="061824"/>
                          </a:solidFill>
                          <a:latin typeface="Calibri"/>
                        </a:rPr>
                        <a:t> trial as “procedurally, a complete mess”. Yet it gave a definitive ruling on the custom of the sea, and Regina vs Dudley and Stephens remains to this day the case used to introduce students of common law to the complexities involved in pleading necessity as a defence for murder. In this way the crew of the </a:t>
                      </a:r>
                      <a:r>
                        <a:rPr lang="en-GB" sz="1100" b="0" i="1" u="none" strike="noStrike" noProof="0" dirty="0">
                          <a:solidFill>
                            <a:srgbClr val="061824"/>
                          </a:solidFill>
                          <a:latin typeface="Calibri"/>
                        </a:rPr>
                        <a:t>Mignonette</a:t>
                      </a:r>
                      <a:r>
                        <a:rPr lang="en-GB" sz="1100" b="0" i="0" u="none" strike="noStrike" noProof="0" dirty="0">
                          <a:solidFill>
                            <a:srgbClr val="061824"/>
                          </a:solidFill>
                          <a:latin typeface="Calibri"/>
                        </a:rPr>
                        <a:t> have achieved a degree of immortality – although doubtless it is a fame none of them would have wished for</a:t>
                      </a:r>
                      <a:endParaRPr lang="en-GB" sz="1100" b="0" i="0" u="none" strike="noStrike" noProof="0" dirty="0">
                        <a:solidFill>
                          <a:srgbClr val="000000"/>
                        </a:solidFill>
                        <a:latin typeface="Calibri"/>
                      </a:endParaRPr>
                    </a:p>
                    <a:p>
                      <a:pPr lvl="0">
                        <a:buNone/>
                      </a:pPr>
                      <a:endParaRPr lang="en-GB" sz="1100" b="0" i="0" u="none" strike="noStrike" noProof="0" dirty="0">
                        <a:solidFill>
                          <a:srgbClr val="000000"/>
                        </a:solidFill>
                        <a:latin typeface="Calibri"/>
                      </a:endParaRPr>
                    </a:p>
                    <a:p>
                      <a:pPr lvl="0" algn="l">
                        <a:lnSpc>
                          <a:spcPct val="100000"/>
                        </a:lnSpc>
                        <a:spcBef>
                          <a:spcPts val="0"/>
                        </a:spcBef>
                        <a:spcAft>
                          <a:spcPts val="0"/>
                        </a:spcAft>
                        <a:buNone/>
                      </a:pPr>
                      <a:endParaRPr lang="en-GB" sz="1100" b="0" i="0" dirty="0">
                        <a:solidFill>
                          <a:srgbClr val="061824"/>
                        </a:solidFill>
                      </a:endParaRPr>
                    </a:p>
                    <a:p>
                      <a:pPr lvl="0" algn="l">
                        <a:lnSpc>
                          <a:spcPct val="100000"/>
                        </a:lnSpc>
                        <a:spcBef>
                          <a:spcPts val="0"/>
                        </a:spcBef>
                        <a:spcAft>
                          <a:spcPts val="0"/>
                        </a:spcAft>
                        <a:buNone/>
                      </a:pPr>
                      <a:endParaRPr lang="en-GB" sz="1100"/>
                    </a:p>
                  </a:txBody>
                  <a:tcPr>
                    <a:lnT w="12700" cap="flat" cmpd="sng" algn="ctr">
                      <a:solidFill>
                        <a:schemeClr val="tx1"/>
                      </a:solidFill>
                      <a:prstDash val="solid"/>
                      <a:round/>
                      <a:headEnd type="none" w="med" len="med"/>
                      <a:tailEnd type="none" w="med" len="med"/>
                    </a:lnT>
                  </a:tcPr>
                </a:tc>
                <a:tc hMerge="1">
                  <a:txBody>
                    <a:bodyPr/>
                    <a:lstStyle/>
                    <a:p>
                      <a:endParaRPr lang="en-GB" dirty="0"/>
                    </a:p>
                  </a:txBody>
                  <a:tcPr>
                    <a:lnT w="12700" cmpd="sng">
                      <a:noFill/>
                    </a:lnT>
                  </a:tcPr>
                </a:tc>
                <a:extLst>
                  <a:ext uri="{0D108BD9-81ED-4DB2-BD59-A6C34878D82A}">
                    <a16:rowId xmlns:a16="http://schemas.microsoft.com/office/drawing/2014/main" val="2316575185"/>
                  </a:ext>
                </a:extLst>
              </a:tr>
            </a:tbl>
          </a:graphicData>
        </a:graphic>
      </p:graphicFrame>
    </p:spTree>
    <p:extLst>
      <p:ext uri="{BB962C8B-B14F-4D97-AF65-F5344CB8AC3E}">
        <p14:creationId xmlns:p14="http://schemas.microsoft.com/office/powerpoint/2010/main" val="4123471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9">
            <a:extLst>
              <a:ext uri="{FF2B5EF4-FFF2-40B4-BE49-F238E27FC236}">
                <a16:creationId xmlns:a16="http://schemas.microsoft.com/office/drawing/2014/main" id="{3DA1C9ED-AB82-4CE2-80DD-6394ADCB8FB1}"/>
              </a:ext>
            </a:extLst>
          </p:cNvPr>
          <p:cNvGraphicFramePr>
            <a:graphicFrameLocks noGrp="1"/>
          </p:cNvGraphicFramePr>
          <p:nvPr>
            <p:extLst>
              <p:ext uri="{D42A27DB-BD31-4B8C-83A1-F6EECF244321}">
                <p14:modId xmlns:p14="http://schemas.microsoft.com/office/powerpoint/2010/main" val="299807754"/>
              </p:ext>
            </p:extLst>
          </p:nvPr>
        </p:nvGraphicFramePr>
        <p:xfrm>
          <a:off x="100140" y="138028"/>
          <a:ext cx="6672139" cy="1173480"/>
        </p:xfrm>
        <a:graphic>
          <a:graphicData uri="http://schemas.openxmlformats.org/drawingml/2006/table">
            <a:tbl>
              <a:tblPr firstRow="1" bandRow="1">
                <a:tableStyleId>{5940675A-B579-460E-94D1-54222C63F5DA}</a:tableStyleId>
              </a:tblPr>
              <a:tblGrid>
                <a:gridCol w="336518">
                  <a:extLst>
                    <a:ext uri="{9D8B030D-6E8A-4147-A177-3AD203B41FA5}">
                      <a16:colId xmlns:a16="http://schemas.microsoft.com/office/drawing/2014/main" val="132280484"/>
                    </a:ext>
                  </a:extLst>
                </a:gridCol>
                <a:gridCol w="6335621">
                  <a:extLst>
                    <a:ext uri="{9D8B030D-6E8A-4147-A177-3AD203B41FA5}">
                      <a16:colId xmlns:a16="http://schemas.microsoft.com/office/drawing/2014/main" val="950725048"/>
                    </a:ext>
                  </a:extLst>
                </a:gridCol>
              </a:tblGrid>
              <a:tr h="0">
                <a:tc>
                  <a:txBody>
                    <a:bodyPr/>
                    <a:lstStyle/>
                    <a:p>
                      <a:pPr marL="0" algn="l" defTabSz="685800" rtl="0" eaLnBrk="1" latinLnBrk="0" hangingPunct="1"/>
                      <a:endParaRPr lang="en-GB" sz="1100" b="0" kern="1200" dirty="0">
                        <a:solidFill>
                          <a:schemeClr val="bg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tc>
                  <a:txBody>
                    <a:bodyPr/>
                    <a:lstStyle/>
                    <a:p>
                      <a:r>
                        <a:rPr lang="en-GB" sz="1400" b="1" kern="1200" dirty="0">
                          <a:solidFill>
                            <a:schemeClr val="bg1"/>
                          </a:solidFill>
                          <a:effectLst/>
                          <a:latin typeface="+mn-lt"/>
                          <a:ea typeface="+mn-ea"/>
                          <a:cs typeface="+mn-cs"/>
                        </a:rPr>
                        <a:t>Task Two: </a:t>
                      </a:r>
                      <a:r>
                        <a:rPr lang="en-GB" sz="1400" kern="1200" dirty="0">
                          <a:solidFill>
                            <a:schemeClr val="bg1"/>
                          </a:solidFill>
                          <a:effectLst/>
                          <a:latin typeface="+mn-lt"/>
                          <a:ea typeface="+mn-ea"/>
                          <a:cs typeface="+mn-cs"/>
                        </a:rPr>
                        <a:t>Supreme Court</a:t>
                      </a:r>
                    </a:p>
                  </a:txBody>
                  <a:tcPr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extLst>
                  <a:ext uri="{0D108BD9-81ED-4DB2-BD59-A6C34878D82A}">
                    <a16:rowId xmlns:a16="http://schemas.microsoft.com/office/drawing/2014/main" val="1378124244"/>
                  </a:ext>
                </a:extLst>
              </a:tr>
              <a:tr h="577356">
                <a:tc gridSpan="2">
                  <a:txBody>
                    <a:bodyPr/>
                    <a:lstStyle/>
                    <a:p>
                      <a:r>
                        <a:rPr lang="en-GB" sz="1350" b="1" u="sng" kern="1200" dirty="0">
                          <a:solidFill>
                            <a:schemeClr val="tx1"/>
                          </a:solidFill>
                          <a:effectLst/>
                          <a:latin typeface="+mn-lt"/>
                          <a:ea typeface="+mn-ea"/>
                          <a:cs typeface="+mn-cs"/>
                          <a:hlinkClick r:id="rId2"/>
                        </a:rPr>
                        <a:t>What is the UK Supreme Court?</a:t>
                      </a:r>
                      <a:r>
                        <a:rPr lang="en-GB" sz="1350" kern="1200" dirty="0">
                          <a:solidFill>
                            <a:schemeClr val="tx1"/>
                          </a:solidFill>
                          <a:effectLst/>
                          <a:latin typeface="+mn-lt"/>
                          <a:ea typeface="+mn-ea"/>
                          <a:cs typeface="+mn-cs"/>
                        </a:rPr>
                        <a:t> (bbc.co.uk) and watch this documentary available on </a:t>
                      </a:r>
                      <a:r>
                        <a:rPr lang="en-GB" dirty="0">
                          <a:hlinkClick r:id="rId3"/>
                        </a:rPr>
                        <a:t>What is the Supreme Court? – YouTube</a:t>
                      </a:r>
                      <a:r>
                        <a:rPr lang="en-GB" dirty="0"/>
                        <a:t> </a:t>
                      </a:r>
                    </a:p>
                    <a:p>
                      <a:r>
                        <a:rPr lang="en-GB" sz="1350" kern="1200" dirty="0">
                          <a:solidFill>
                            <a:schemeClr val="tx1"/>
                          </a:solidFill>
                          <a:effectLst/>
                          <a:latin typeface="+mn-lt"/>
                          <a:ea typeface="+mn-ea"/>
                          <a:cs typeface="+mn-cs"/>
                        </a:rPr>
                        <a:t>Using a range of the information on in the source, complete each of the information boxes below. Remember to include relevant legal terminology accurately used.  </a:t>
                      </a:r>
                    </a:p>
                  </a:txBody>
                  <a:tcPr>
                    <a:lnT w="12700" cap="flat" cmpd="sng" algn="ctr">
                      <a:solidFill>
                        <a:schemeClr val="tx1"/>
                      </a:solidFill>
                      <a:prstDash val="solid"/>
                      <a:round/>
                      <a:headEnd type="none" w="med" len="med"/>
                      <a:tailEnd type="none" w="med" len="med"/>
                    </a:lnT>
                  </a:tcPr>
                </a:tc>
                <a:tc hMerge="1">
                  <a:txBody>
                    <a:bodyPr/>
                    <a:lstStyle/>
                    <a:p>
                      <a:endParaRPr lang="en-GB" dirty="0"/>
                    </a:p>
                  </a:txBody>
                  <a:tcPr>
                    <a:lnT w="12700" cmpd="sng">
                      <a:noFill/>
                    </a:lnT>
                  </a:tcPr>
                </a:tc>
                <a:extLst>
                  <a:ext uri="{0D108BD9-81ED-4DB2-BD59-A6C34878D82A}">
                    <a16:rowId xmlns:a16="http://schemas.microsoft.com/office/drawing/2014/main" val="2316575185"/>
                  </a:ext>
                </a:extLst>
              </a:tr>
            </a:tbl>
          </a:graphicData>
        </a:graphic>
      </p:graphicFrame>
      <p:sp>
        <p:nvSpPr>
          <p:cNvPr id="5" name="Text Box 7">
            <a:extLst>
              <a:ext uri="{FF2B5EF4-FFF2-40B4-BE49-F238E27FC236}">
                <a16:creationId xmlns:a16="http://schemas.microsoft.com/office/drawing/2014/main" id="{83C89FA2-3BC9-4F3D-958E-F919A914ACA2}"/>
              </a:ext>
            </a:extLst>
          </p:cNvPr>
          <p:cNvSpPr txBox="1"/>
          <p:nvPr/>
        </p:nvSpPr>
        <p:spPr>
          <a:xfrm>
            <a:off x="109665" y="5624597"/>
            <a:ext cx="6486525" cy="4143375"/>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b="1">
                <a:effectLst/>
                <a:latin typeface="Segoe Print" panose="02000600000000000000" pitchFamily="2" charset="0"/>
                <a:ea typeface="Calibri" panose="020F0502020204030204" pitchFamily="34" charset="0"/>
                <a:cs typeface="Times New Roman" panose="02020603050405020304" pitchFamily="18" charset="0"/>
              </a:rPr>
              <a:t>Exploring a Case: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a:effectLst/>
                <a:latin typeface="Segoe Print" panose="02000600000000000000" pitchFamily="2" charset="0"/>
                <a:ea typeface="Calibri" panose="020F0502020204030204" pitchFamily="34" charset="0"/>
                <a:cs typeface="Times New Roman" panose="02020603050405020304" pitchFamily="18" charset="0"/>
              </a:rPr>
              <a:t>Pick one of the cases which the article or documentary highlights. </a:t>
            </a:r>
            <a:r>
              <a:rPr lang="en-GB" sz="1100" u="sng">
                <a:effectLst/>
                <a:latin typeface="Segoe Print" panose="02000600000000000000" pitchFamily="2" charset="0"/>
                <a:ea typeface="Calibri" panose="020F0502020204030204" pitchFamily="34" charset="0"/>
                <a:cs typeface="Times New Roman" panose="02020603050405020304" pitchFamily="18" charset="0"/>
              </a:rPr>
              <a:t>Summarise</a:t>
            </a:r>
            <a:r>
              <a:rPr lang="en-GB" sz="1100">
                <a:effectLst/>
                <a:latin typeface="Segoe Print" panose="02000600000000000000" pitchFamily="2" charset="0"/>
                <a:ea typeface="Calibri" panose="020F0502020204030204" pitchFamily="34" charset="0"/>
                <a:cs typeface="Times New Roman" panose="02020603050405020304" pitchFamily="18" charset="0"/>
              </a:rPr>
              <a:t> the facts, question and decision by the court. End with a critical comment on your view of the case and decision: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a:effectLst/>
                <a:latin typeface="Segoe Print" panose="02000600000000000000" pitchFamily="2"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a:effectLst/>
                <a:latin typeface="Segoe Print" panose="02000600000000000000" pitchFamily="2"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a:effectLst/>
                <a:latin typeface="Segoe Print" panose="02000600000000000000" pitchFamily="2"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a:effectLst/>
                <a:latin typeface="Segoe Print" panose="02000600000000000000" pitchFamily="2"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a:effectLst/>
                <a:latin typeface="Segoe Print" panose="02000600000000000000" pitchFamily="2"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a:effectLst/>
                <a:latin typeface="Segoe Print" panose="02000600000000000000" pitchFamily="2"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a:effectLst/>
                <a:latin typeface="Segoe Print" panose="02000600000000000000" pitchFamily="2" charset="0"/>
                <a:ea typeface="Calibri" panose="020F0502020204030204" pitchFamily="34" charset="0"/>
                <a:cs typeface="Times New Roman" panose="02020603050405020304" pitchFamily="18" charset="0"/>
              </a:rPr>
              <a:t>Critical Response: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a:effectLst/>
                <a:latin typeface="Ink Free" panose="03080402000500000000" pitchFamily="66"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a:effectLst/>
                <a:latin typeface="Ink Free" panose="03080402000500000000" pitchFamily="66"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a:effectLst/>
                <a:latin typeface="Ink Free" panose="03080402000500000000" pitchFamily="66"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a:effectLst/>
                <a:latin typeface="Ink Free" panose="03080402000500000000" pitchFamily="66"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Box 6">
            <a:extLst>
              <a:ext uri="{FF2B5EF4-FFF2-40B4-BE49-F238E27FC236}">
                <a16:creationId xmlns:a16="http://schemas.microsoft.com/office/drawing/2014/main" id="{BA20D108-BD3A-4F24-B089-6193B200BDB5}"/>
              </a:ext>
            </a:extLst>
          </p:cNvPr>
          <p:cNvSpPr txBox="1"/>
          <p:nvPr/>
        </p:nvSpPr>
        <p:spPr>
          <a:xfrm>
            <a:off x="100140" y="4162192"/>
            <a:ext cx="3276600" cy="1390650"/>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100" b="1">
                <a:effectLst/>
                <a:latin typeface="Segoe Print" panose="02000600000000000000" pitchFamily="2" charset="0"/>
                <a:ea typeface="Calibri" panose="020F0502020204030204" pitchFamily="34" charset="0"/>
                <a:cs typeface="Times New Roman" panose="02020603050405020304" pitchFamily="18" charset="0"/>
              </a:rPr>
              <a:t>What powers does it have (and what can’t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100" b="1">
                <a:effectLst/>
                <a:latin typeface="Segoe Print" panose="02000600000000000000" pitchFamily="2" charset="0"/>
                <a:ea typeface="Calibri" panose="020F0502020204030204" pitchFamily="34" charset="0"/>
                <a:cs typeface="Times New Roman" panose="02020603050405020304" pitchFamily="18" charset="0"/>
              </a:rPr>
              <a:t>it do?:</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 Box 4">
            <a:extLst>
              <a:ext uri="{FF2B5EF4-FFF2-40B4-BE49-F238E27FC236}">
                <a16:creationId xmlns:a16="http://schemas.microsoft.com/office/drawing/2014/main" id="{4DA7A994-6D13-4BEB-A129-5372491F1687}"/>
              </a:ext>
            </a:extLst>
          </p:cNvPr>
          <p:cNvSpPr txBox="1"/>
          <p:nvPr/>
        </p:nvSpPr>
        <p:spPr>
          <a:xfrm>
            <a:off x="128715" y="1562502"/>
            <a:ext cx="3038475" cy="238125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b="1">
                <a:effectLst/>
                <a:latin typeface="Segoe Print" panose="02000600000000000000" pitchFamily="2" charset="0"/>
                <a:ea typeface="Calibri" panose="020F0502020204030204" pitchFamily="34" charset="0"/>
                <a:cs typeface="Times New Roman" panose="02020603050405020304" pitchFamily="18" charset="0"/>
              </a:rPr>
              <a:t>Name and Location: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5">
            <a:extLst>
              <a:ext uri="{FF2B5EF4-FFF2-40B4-BE49-F238E27FC236}">
                <a16:creationId xmlns:a16="http://schemas.microsoft.com/office/drawing/2014/main" id="{64ACB223-A8A3-4153-8EEE-79CB3E4FCE35}"/>
              </a:ext>
            </a:extLst>
          </p:cNvPr>
          <p:cNvSpPr txBox="1"/>
          <p:nvPr/>
        </p:nvSpPr>
        <p:spPr>
          <a:xfrm>
            <a:off x="3488500" y="1562502"/>
            <a:ext cx="3143250" cy="2381250"/>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b="1">
                <a:effectLst/>
                <a:latin typeface="Segoe Print" panose="02000600000000000000" pitchFamily="2" charset="0"/>
                <a:ea typeface="Calibri" panose="020F0502020204030204" pitchFamily="34" charset="0"/>
                <a:cs typeface="Times New Roman" panose="02020603050405020304" pitchFamily="18" charset="0"/>
              </a:rPr>
              <a:t>Sum up the kind of cases and decisions that it has made over the last years: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 Box 8">
            <a:extLst>
              <a:ext uri="{FF2B5EF4-FFF2-40B4-BE49-F238E27FC236}">
                <a16:creationId xmlns:a16="http://schemas.microsoft.com/office/drawing/2014/main" id="{D743C67B-6E5C-4B4F-A61B-0286520545A5}"/>
              </a:ext>
            </a:extLst>
          </p:cNvPr>
          <p:cNvSpPr txBox="1"/>
          <p:nvPr/>
        </p:nvSpPr>
        <p:spPr>
          <a:xfrm>
            <a:off x="3452940" y="4176797"/>
            <a:ext cx="3200400" cy="1390650"/>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100" b="1">
                <a:effectLst/>
                <a:latin typeface="Segoe Print" panose="02000600000000000000" pitchFamily="2" charset="0"/>
                <a:ea typeface="Calibri" panose="020F0502020204030204" pitchFamily="34" charset="0"/>
                <a:cs typeface="Calibri Light" panose="020F0302020204030204" pitchFamily="34" charset="0"/>
              </a:rPr>
              <a:t>Make up of the court: </a:t>
            </a:r>
            <a:r>
              <a:rPr lang="en-GB" sz="1100">
                <a:effectLst/>
                <a:latin typeface="Segoe Print" panose="02000600000000000000" pitchFamily="2" charset="0"/>
                <a:ea typeface="Calibri" panose="020F0502020204030204" pitchFamily="34" charset="0"/>
                <a:cs typeface="Calibri Light" panose="020F0302020204030204" pitchFamily="34" charset="0"/>
              </a:rPr>
              <a:t>What issues do you see With </a:t>
            </a:r>
            <a:r>
              <a:rPr lang="en-GB" sz="1100" u="sng">
                <a:effectLst/>
                <a:latin typeface="Segoe Print" panose="02000600000000000000" pitchFamily="2" charset="0"/>
                <a:ea typeface="Calibri" panose="020F0502020204030204" pitchFamily="34" charset="0"/>
                <a:cs typeface="Calibri Light" panose="020F0302020204030204" pitchFamily="34" charset="0"/>
              </a:rPr>
              <a:t>who</a:t>
            </a:r>
            <a:r>
              <a:rPr lang="en-GB" sz="1100">
                <a:effectLst/>
                <a:latin typeface="Segoe Print" panose="02000600000000000000" pitchFamily="2" charset="0"/>
                <a:ea typeface="Calibri" panose="020F0502020204030204" pitchFamily="34" charset="0"/>
                <a:cs typeface="Calibri Light" panose="020F0302020204030204" pitchFamily="34" charset="0"/>
              </a:rPr>
              <a:t> is on the court (pros and cons)?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descr="Image result for supreme court uk">
            <a:extLst>
              <a:ext uri="{FF2B5EF4-FFF2-40B4-BE49-F238E27FC236}">
                <a16:creationId xmlns:a16="http://schemas.microsoft.com/office/drawing/2014/main" id="{EEDC17F0-4531-42EB-AF81-61FF37A056F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14710" y="6398493"/>
            <a:ext cx="1483360" cy="2057400"/>
          </a:xfrm>
          <a:prstGeom prst="rect">
            <a:avLst/>
          </a:prstGeom>
          <a:noFill/>
          <a:ln>
            <a:noFill/>
          </a:ln>
        </p:spPr>
      </p:pic>
    </p:spTree>
    <p:extLst>
      <p:ext uri="{BB962C8B-B14F-4D97-AF65-F5344CB8AC3E}">
        <p14:creationId xmlns:p14="http://schemas.microsoft.com/office/powerpoint/2010/main" val="3175342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9">
            <a:extLst>
              <a:ext uri="{FF2B5EF4-FFF2-40B4-BE49-F238E27FC236}">
                <a16:creationId xmlns:a16="http://schemas.microsoft.com/office/drawing/2014/main" id="{3DA1C9ED-AB82-4CE2-80DD-6394ADCB8FB1}"/>
              </a:ext>
            </a:extLst>
          </p:cNvPr>
          <p:cNvGraphicFramePr>
            <a:graphicFrameLocks noGrp="1"/>
          </p:cNvGraphicFramePr>
          <p:nvPr>
            <p:extLst>
              <p:ext uri="{D42A27DB-BD31-4B8C-83A1-F6EECF244321}">
                <p14:modId xmlns:p14="http://schemas.microsoft.com/office/powerpoint/2010/main" val="3978130722"/>
              </p:ext>
            </p:extLst>
          </p:nvPr>
        </p:nvGraphicFramePr>
        <p:xfrm>
          <a:off x="100140" y="138028"/>
          <a:ext cx="6672139" cy="1379220"/>
        </p:xfrm>
        <a:graphic>
          <a:graphicData uri="http://schemas.openxmlformats.org/drawingml/2006/table">
            <a:tbl>
              <a:tblPr firstRow="1" bandRow="1">
                <a:tableStyleId>{5940675A-B579-460E-94D1-54222C63F5DA}</a:tableStyleId>
              </a:tblPr>
              <a:tblGrid>
                <a:gridCol w="336518">
                  <a:extLst>
                    <a:ext uri="{9D8B030D-6E8A-4147-A177-3AD203B41FA5}">
                      <a16:colId xmlns:a16="http://schemas.microsoft.com/office/drawing/2014/main" val="132280484"/>
                    </a:ext>
                  </a:extLst>
                </a:gridCol>
                <a:gridCol w="6335621">
                  <a:extLst>
                    <a:ext uri="{9D8B030D-6E8A-4147-A177-3AD203B41FA5}">
                      <a16:colId xmlns:a16="http://schemas.microsoft.com/office/drawing/2014/main" val="950725048"/>
                    </a:ext>
                  </a:extLst>
                </a:gridCol>
              </a:tblGrid>
              <a:tr h="0">
                <a:tc>
                  <a:txBody>
                    <a:bodyPr/>
                    <a:lstStyle/>
                    <a:p>
                      <a:pPr marL="0" algn="l" defTabSz="685800" rtl="0" eaLnBrk="1" latinLnBrk="0" hangingPunct="1"/>
                      <a:endParaRPr lang="en-GB" sz="1100" b="0" kern="1200" dirty="0">
                        <a:solidFill>
                          <a:schemeClr val="bg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tc>
                  <a:txBody>
                    <a:bodyPr/>
                    <a:lstStyle/>
                    <a:p>
                      <a:r>
                        <a:rPr lang="en-GB" sz="1400" b="1" kern="1200" dirty="0">
                          <a:solidFill>
                            <a:schemeClr val="bg1"/>
                          </a:solidFill>
                          <a:effectLst/>
                          <a:latin typeface="+mn-lt"/>
                          <a:ea typeface="+mn-ea"/>
                          <a:cs typeface="+mn-cs"/>
                        </a:rPr>
                        <a:t>Task Three: </a:t>
                      </a:r>
                      <a:r>
                        <a:rPr lang="en-GB" sz="1400" kern="1200" dirty="0">
                          <a:solidFill>
                            <a:schemeClr val="bg1"/>
                          </a:solidFill>
                          <a:effectLst/>
                          <a:latin typeface="+mn-lt"/>
                          <a:ea typeface="+mn-ea"/>
                          <a:cs typeface="+mn-cs"/>
                        </a:rPr>
                        <a:t>Operation of the Legal System</a:t>
                      </a:r>
                    </a:p>
                  </a:txBody>
                  <a:tcPr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extLst>
                  <a:ext uri="{0D108BD9-81ED-4DB2-BD59-A6C34878D82A}">
                    <a16:rowId xmlns:a16="http://schemas.microsoft.com/office/drawing/2014/main" val="1378124244"/>
                  </a:ext>
                </a:extLst>
              </a:tr>
              <a:tr h="577356">
                <a:tc gridSpan="2">
                  <a:txBody>
                    <a:bodyPr/>
                    <a:lstStyle/>
                    <a:p>
                      <a:r>
                        <a:rPr lang="en-GB" sz="1350" b="1" kern="1200" dirty="0">
                          <a:solidFill>
                            <a:schemeClr val="tx1"/>
                          </a:solidFill>
                          <a:effectLst/>
                          <a:latin typeface="+mn-lt"/>
                          <a:ea typeface="+mn-ea"/>
                          <a:cs typeface="+mn-cs"/>
                        </a:rPr>
                        <a:t>Sarah Langford: In Your Defence</a:t>
                      </a:r>
                      <a:endParaRPr lang="en-GB" sz="1350" kern="1200" dirty="0">
                        <a:solidFill>
                          <a:schemeClr val="tx1"/>
                        </a:solidFill>
                        <a:effectLst/>
                        <a:latin typeface="+mn-lt"/>
                        <a:ea typeface="+mn-ea"/>
                        <a:cs typeface="+mn-cs"/>
                      </a:endParaRPr>
                    </a:p>
                    <a:p>
                      <a:r>
                        <a:rPr lang="en-GB" sz="1350" b="1" kern="1200" dirty="0">
                          <a:solidFill>
                            <a:schemeClr val="tx1"/>
                          </a:solidFill>
                          <a:effectLst/>
                          <a:latin typeface="+mn-lt"/>
                          <a:ea typeface="+mn-ea"/>
                          <a:cs typeface="+mn-cs"/>
                        </a:rPr>
                        <a:t> </a:t>
                      </a:r>
                      <a:r>
                        <a:rPr lang="en-GB" sz="1350" kern="1200" dirty="0">
                          <a:solidFill>
                            <a:schemeClr val="tx1"/>
                          </a:solidFill>
                          <a:effectLst/>
                          <a:latin typeface="+mn-lt"/>
                          <a:ea typeface="+mn-ea"/>
                          <a:cs typeface="+mn-cs"/>
                        </a:rPr>
                        <a:t>Langford is a practising defence barrister and wrote this book to highlight some of the key issues within the law that she saw. It is very readable, and uses 11 cases to illustrate different issues within the law. Each chapter begins with the ‘action’ of the case, and then switches to the case and her role and perception of the issues within it. </a:t>
                      </a:r>
                    </a:p>
                  </a:txBody>
                  <a:tcPr>
                    <a:lnT w="12700" cap="flat" cmpd="sng" algn="ctr">
                      <a:solidFill>
                        <a:schemeClr val="tx1"/>
                      </a:solidFill>
                      <a:prstDash val="solid"/>
                      <a:round/>
                      <a:headEnd type="none" w="med" len="med"/>
                      <a:tailEnd type="none" w="med" len="med"/>
                    </a:lnT>
                  </a:tcPr>
                </a:tc>
                <a:tc hMerge="1">
                  <a:txBody>
                    <a:bodyPr/>
                    <a:lstStyle/>
                    <a:p>
                      <a:endParaRPr lang="en-GB" dirty="0"/>
                    </a:p>
                  </a:txBody>
                  <a:tcPr>
                    <a:lnT w="12700" cmpd="sng">
                      <a:noFill/>
                    </a:lnT>
                  </a:tcPr>
                </a:tc>
                <a:extLst>
                  <a:ext uri="{0D108BD9-81ED-4DB2-BD59-A6C34878D82A}">
                    <a16:rowId xmlns:a16="http://schemas.microsoft.com/office/drawing/2014/main" val="2316575185"/>
                  </a:ext>
                </a:extLst>
              </a:tr>
            </a:tbl>
          </a:graphicData>
        </a:graphic>
      </p:graphicFrame>
      <p:graphicFrame>
        <p:nvGraphicFramePr>
          <p:cNvPr id="2" name="Table 1">
            <a:extLst>
              <a:ext uri="{FF2B5EF4-FFF2-40B4-BE49-F238E27FC236}">
                <a16:creationId xmlns:a16="http://schemas.microsoft.com/office/drawing/2014/main" id="{63702712-577A-46F2-81D1-24B10A1114D2}"/>
              </a:ext>
            </a:extLst>
          </p:cNvPr>
          <p:cNvGraphicFramePr>
            <a:graphicFrameLocks noGrp="1"/>
          </p:cNvGraphicFramePr>
          <p:nvPr>
            <p:extLst>
              <p:ext uri="{D42A27DB-BD31-4B8C-83A1-F6EECF244321}">
                <p14:modId xmlns:p14="http://schemas.microsoft.com/office/powerpoint/2010/main" val="769063890"/>
              </p:ext>
            </p:extLst>
          </p:nvPr>
        </p:nvGraphicFramePr>
        <p:xfrm>
          <a:off x="100140" y="1801654"/>
          <a:ext cx="6672140" cy="7824946"/>
        </p:xfrm>
        <a:graphic>
          <a:graphicData uri="http://schemas.openxmlformats.org/drawingml/2006/table">
            <a:tbl>
              <a:tblPr firstRow="1" firstCol="1" bandRow="1">
                <a:tableStyleId>{5C22544A-7EE6-4342-B048-85BDC9FD1C3A}</a:tableStyleId>
              </a:tblPr>
              <a:tblGrid>
                <a:gridCol w="2503731">
                  <a:extLst>
                    <a:ext uri="{9D8B030D-6E8A-4147-A177-3AD203B41FA5}">
                      <a16:colId xmlns:a16="http://schemas.microsoft.com/office/drawing/2014/main" val="3521058884"/>
                    </a:ext>
                  </a:extLst>
                </a:gridCol>
                <a:gridCol w="4168409">
                  <a:extLst>
                    <a:ext uri="{9D8B030D-6E8A-4147-A177-3AD203B41FA5}">
                      <a16:colId xmlns:a16="http://schemas.microsoft.com/office/drawing/2014/main" val="778810621"/>
                    </a:ext>
                  </a:extLst>
                </a:gridCol>
              </a:tblGrid>
              <a:tr h="2005761">
                <a:tc>
                  <a:txBody>
                    <a:bodyPr/>
                    <a:lstStyle/>
                    <a:p>
                      <a:pPr>
                        <a:spcAft>
                          <a:spcPts val="0"/>
                        </a:spcAft>
                      </a:pPr>
                      <a:r>
                        <a:rPr lang="en-GB" sz="1100" dirty="0">
                          <a:solidFill>
                            <a:schemeClr val="tx1"/>
                          </a:solidFill>
                          <a:effectLst/>
                        </a:rPr>
                        <a:t>Particulars of the first offence (what happened):</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100" dirty="0">
                          <a:solidFill>
                            <a:schemeClr val="tx1"/>
                          </a:solidFill>
                          <a:effectLst/>
                        </a:rPr>
                        <a:t>Prior Offending history:</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endParaRPr lang="en-GB" sz="1100" dirty="0"/>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0430027"/>
                  </a:ext>
                </a:extLst>
              </a:tr>
              <a:tr h="1782899">
                <a:tc>
                  <a:txBody>
                    <a:bodyPr/>
                    <a:lstStyle/>
                    <a:p>
                      <a:pPr>
                        <a:spcAft>
                          <a:spcPts val="0"/>
                        </a:spcAft>
                      </a:pPr>
                      <a:r>
                        <a:rPr lang="en-GB" sz="1100" dirty="0">
                          <a:solidFill>
                            <a:schemeClr val="tx1"/>
                          </a:solidFill>
                          <a:effectLst/>
                        </a:rPr>
                        <a:t>What concerns did Langford have about representing him in the Magistrates Court?</a:t>
                      </a:r>
                    </a:p>
                    <a:p>
                      <a:pPr>
                        <a:spcAft>
                          <a:spcPts val="0"/>
                        </a:spcAft>
                      </a:pPr>
                      <a:endParaRPr lang="en-GB" sz="1100" dirty="0">
                        <a:solidFill>
                          <a:schemeClr val="tx1"/>
                        </a:solidFill>
                        <a:effectLst/>
                      </a:endParaRPr>
                    </a:p>
                    <a:p>
                      <a:pPr>
                        <a:spcAft>
                          <a:spcPts val="0"/>
                        </a:spcAft>
                      </a:pPr>
                      <a:endParaRPr lang="en-GB" sz="1100" dirty="0">
                        <a:solidFill>
                          <a:schemeClr val="tx1"/>
                        </a:solidFill>
                        <a:effectLst/>
                      </a:endParaRPr>
                    </a:p>
                    <a:p>
                      <a:pPr>
                        <a:spcAft>
                          <a:spcPts val="0"/>
                        </a:spcAft>
                      </a:pPr>
                      <a:endParaRPr lang="en-GB" sz="1100" dirty="0">
                        <a:solidFill>
                          <a:schemeClr val="tx1"/>
                        </a:solidFill>
                        <a:effectLst/>
                      </a:endParaRPr>
                    </a:p>
                    <a:p>
                      <a:pPr>
                        <a:spcAft>
                          <a:spcPts val="0"/>
                        </a:spcAft>
                      </a:pPr>
                      <a:endParaRPr lang="en-GB" sz="1100" dirty="0">
                        <a:solidFill>
                          <a:schemeClr val="tx1"/>
                        </a:solidFill>
                        <a:effectLst/>
                      </a:endParaRPr>
                    </a:p>
                    <a:p>
                      <a:pPr>
                        <a:spcAft>
                          <a:spcPts val="0"/>
                        </a:spcAft>
                      </a:pPr>
                      <a:endParaRPr lang="en-GB" sz="1100" dirty="0">
                        <a:solidFill>
                          <a:schemeClr val="tx1"/>
                        </a:solidFill>
                        <a:effectLst/>
                      </a:endParaRPr>
                    </a:p>
                    <a:p>
                      <a:pPr>
                        <a:spcAft>
                          <a:spcPts val="0"/>
                        </a:spcAft>
                      </a:pP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en-GB" sz="1100" dirty="0">
                          <a:solidFill>
                            <a:schemeClr val="tx1"/>
                          </a:solidFill>
                          <a:effectLst/>
                        </a:rPr>
                        <a:t>View of the police:</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12732"/>
                  </a:ext>
                </a:extLst>
              </a:tr>
              <a:tr h="1114312">
                <a:tc>
                  <a:txBody>
                    <a:bodyPr/>
                    <a:lstStyle/>
                    <a:p>
                      <a:pPr>
                        <a:spcAft>
                          <a:spcPts val="0"/>
                        </a:spcAft>
                      </a:pPr>
                      <a:r>
                        <a:rPr lang="en-GB" sz="1100" dirty="0">
                          <a:solidFill>
                            <a:schemeClr val="tx1"/>
                          </a:solidFill>
                          <a:effectLst/>
                        </a:rPr>
                        <a:t>What was the judgement of the court on the first offence and why?</a:t>
                      </a:r>
                    </a:p>
                    <a:p>
                      <a:pPr>
                        <a:spcAft>
                          <a:spcPts val="0"/>
                        </a:spcAft>
                      </a:pPr>
                      <a:endParaRPr lang="en-GB" sz="1100" dirty="0">
                        <a:solidFill>
                          <a:schemeClr val="tx1"/>
                        </a:solidFill>
                        <a:effectLst/>
                      </a:endParaRPr>
                    </a:p>
                    <a:p>
                      <a:pPr>
                        <a:spcAft>
                          <a:spcPts val="0"/>
                        </a:spcAft>
                      </a:pPr>
                      <a:endParaRPr lang="en-GB" sz="1100" dirty="0">
                        <a:solidFill>
                          <a:schemeClr val="tx1"/>
                        </a:solidFill>
                        <a:effectLst/>
                      </a:endParaRPr>
                    </a:p>
                    <a:p>
                      <a:pPr>
                        <a:spcAft>
                          <a:spcPts val="0"/>
                        </a:spcAft>
                      </a:pP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chemeClr val="tx1"/>
                          </a:solidFill>
                          <a:effectLst/>
                        </a:rPr>
                        <a:t>Critical Response: how far do you agree with Langford on the outcome for this first offence?</a:t>
                      </a:r>
                      <a:endParaRPr lang="en-GB" sz="1100" dirty="0"/>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7019800"/>
                  </a:ext>
                </a:extLst>
              </a:tr>
              <a:tr h="1560037">
                <a:tc>
                  <a:txBody>
                    <a:bodyPr/>
                    <a:lstStyle/>
                    <a:p>
                      <a:pPr>
                        <a:spcAft>
                          <a:spcPts val="0"/>
                        </a:spcAft>
                      </a:pPr>
                      <a:r>
                        <a:rPr lang="en-GB" sz="1100" dirty="0">
                          <a:solidFill>
                            <a:schemeClr val="tx1"/>
                          </a:solidFill>
                          <a:effectLst/>
                        </a:rPr>
                        <a:t>Particulars of the second offence (what happened):</a:t>
                      </a:r>
                    </a:p>
                    <a:p>
                      <a:pPr>
                        <a:spcAft>
                          <a:spcPts val="0"/>
                        </a:spcAft>
                      </a:pPr>
                      <a:endParaRPr lang="en-GB" sz="1100" dirty="0">
                        <a:solidFill>
                          <a:schemeClr val="tx1"/>
                        </a:solidFill>
                        <a:effectLst/>
                      </a:endParaRPr>
                    </a:p>
                    <a:p>
                      <a:pPr>
                        <a:spcAft>
                          <a:spcPts val="0"/>
                        </a:spcAft>
                      </a:pPr>
                      <a:endParaRPr lang="en-GB" sz="1100" dirty="0">
                        <a:solidFill>
                          <a:schemeClr val="tx1"/>
                        </a:solidFill>
                        <a:effectLst/>
                      </a:endParaRPr>
                    </a:p>
                    <a:p>
                      <a:pPr>
                        <a:spcAft>
                          <a:spcPts val="0"/>
                        </a:spcAft>
                      </a:pPr>
                      <a:endParaRPr lang="en-GB" sz="1100" dirty="0">
                        <a:solidFill>
                          <a:schemeClr val="tx1"/>
                        </a:solidFill>
                        <a:effectLst/>
                      </a:endParaRPr>
                    </a:p>
                    <a:p>
                      <a:pPr>
                        <a:spcAft>
                          <a:spcPts val="0"/>
                        </a:spcAft>
                      </a:pPr>
                      <a:endParaRPr lang="en-GB" sz="1100" dirty="0">
                        <a:solidFill>
                          <a:schemeClr val="tx1"/>
                        </a:solidFill>
                        <a:effectLst/>
                      </a:endParaRPr>
                    </a:p>
                    <a:p>
                      <a:pPr>
                        <a:spcAft>
                          <a:spcPts val="0"/>
                        </a:spcAft>
                      </a:pP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chemeClr val="tx1"/>
                          </a:solidFill>
                          <a:effectLst/>
                        </a:rPr>
                        <a:t>What issues surrounding sentencing and remand are raised in this section?</a:t>
                      </a:r>
                      <a:endParaRPr lang="en-GB" sz="1100" dirty="0"/>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617182"/>
                  </a:ext>
                </a:extLst>
              </a:tr>
              <a:tr h="1361937">
                <a:tc gridSpan="2">
                  <a:txBody>
                    <a:bodyPr/>
                    <a:lstStyle/>
                    <a:p>
                      <a:pPr>
                        <a:spcAft>
                          <a:spcPts val="0"/>
                        </a:spcAft>
                      </a:pPr>
                      <a:r>
                        <a:rPr lang="en-GB" sz="1100" dirty="0">
                          <a:solidFill>
                            <a:schemeClr val="tx1"/>
                          </a:solidFill>
                          <a:effectLst/>
                        </a:rPr>
                        <a:t>What sentence was handed down to Dominic for this first case and why did that cause issues for both Sarah and Dominic?</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p>
                    <a:p>
                      <a:pPr>
                        <a:spcAft>
                          <a:spcPts val="0"/>
                        </a:spcAft>
                      </a:pPr>
                      <a:r>
                        <a:rPr lang="en-GB" sz="1100" dirty="0">
                          <a:solidFill>
                            <a:schemeClr val="tx1"/>
                          </a:solidFill>
                          <a:effectLst/>
                        </a:rPr>
                        <a:t> </a:t>
                      </a:r>
                      <a:endParaRPr lang="en-GB"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293" marR="59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43840846"/>
                  </a:ext>
                </a:extLst>
              </a:tr>
            </a:tbl>
          </a:graphicData>
        </a:graphic>
      </p:graphicFrame>
      <p:pic>
        <p:nvPicPr>
          <p:cNvPr id="11" name="Picture 10">
            <a:extLst>
              <a:ext uri="{FF2B5EF4-FFF2-40B4-BE49-F238E27FC236}">
                <a16:creationId xmlns:a16="http://schemas.microsoft.com/office/drawing/2014/main" id="{3B12CE3C-31DF-44CE-A39A-3EED4F70BE1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5662485" y="1995487"/>
            <a:ext cx="1082675" cy="1546225"/>
          </a:xfrm>
          <a:prstGeom prst="rect">
            <a:avLst/>
          </a:prstGeom>
        </p:spPr>
      </p:pic>
    </p:spTree>
    <p:extLst>
      <p:ext uri="{BB962C8B-B14F-4D97-AF65-F5344CB8AC3E}">
        <p14:creationId xmlns:p14="http://schemas.microsoft.com/office/powerpoint/2010/main" val="148113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9">
            <a:extLst>
              <a:ext uri="{FF2B5EF4-FFF2-40B4-BE49-F238E27FC236}">
                <a16:creationId xmlns:a16="http://schemas.microsoft.com/office/drawing/2014/main" id="{3DA1C9ED-AB82-4CE2-80DD-6394ADCB8FB1}"/>
              </a:ext>
            </a:extLst>
          </p:cNvPr>
          <p:cNvGraphicFramePr>
            <a:graphicFrameLocks noGrp="1"/>
          </p:cNvGraphicFramePr>
          <p:nvPr>
            <p:extLst>
              <p:ext uri="{D42A27DB-BD31-4B8C-83A1-F6EECF244321}">
                <p14:modId xmlns:p14="http://schemas.microsoft.com/office/powerpoint/2010/main" val="4041135780"/>
              </p:ext>
            </p:extLst>
          </p:nvPr>
        </p:nvGraphicFramePr>
        <p:xfrm>
          <a:off x="100140" y="138028"/>
          <a:ext cx="6672139" cy="9441180"/>
        </p:xfrm>
        <a:graphic>
          <a:graphicData uri="http://schemas.openxmlformats.org/drawingml/2006/table">
            <a:tbl>
              <a:tblPr firstRow="1" bandRow="1">
                <a:tableStyleId>{5940675A-B579-460E-94D1-54222C63F5DA}</a:tableStyleId>
              </a:tblPr>
              <a:tblGrid>
                <a:gridCol w="336518">
                  <a:extLst>
                    <a:ext uri="{9D8B030D-6E8A-4147-A177-3AD203B41FA5}">
                      <a16:colId xmlns:a16="http://schemas.microsoft.com/office/drawing/2014/main" val="132280484"/>
                    </a:ext>
                  </a:extLst>
                </a:gridCol>
                <a:gridCol w="6335621">
                  <a:extLst>
                    <a:ext uri="{9D8B030D-6E8A-4147-A177-3AD203B41FA5}">
                      <a16:colId xmlns:a16="http://schemas.microsoft.com/office/drawing/2014/main" val="950725048"/>
                    </a:ext>
                  </a:extLst>
                </a:gridCol>
              </a:tblGrid>
              <a:tr h="0">
                <a:tc>
                  <a:txBody>
                    <a:bodyPr/>
                    <a:lstStyle/>
                    <a:p>
                      <a:pPr marL="0" algn="l" defTabSz="685800" rtl="0" eaLnBrk="1" latinLnBrk="0" hangingPunct="1"/>
                      <a:endParaRPr lang="en-GB" sz="1100" b="0" kern="1200" dirty="0">
                        <a:solidFill>
                          <a:schemeClr val="bg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tc>
                  <a:txBody>
                    <a:bodyPr/>
                    <a:lstStyle/>
                    <a:p>
                      <a:pPr lvl="0">
                        <a:buNone/>
                      </a:pPr>
                      <a:r>
                        <a:rPr lang="en-US" sz="1400" b="0" i="0" u="none" strike="noStrike" kern="1200" noProof="0" dirty="0">
                          <a:solidFill>
                            <a:schemeClr val="bg1"/>
                          </a:solidFill>
                          <a:effectLst/>
                          <a:latin typeface="Calibri"/>
                        </a:rPr>
                        <a:t>TASK 4  CIVIL and CRIMINAL LAW</a:t>
                      </a:r>
                      <a:endParaRPr lang="en-GB" sz="1400" kern="1200" dirty="0">
                        <a:solidFill>
                          <a:schemeClr val="bg1"/>
                        </a:solidFill>
                        <a:effectLst/>
                        <a:latin typeface="+mn-lt"/>
                        <a:ea typeface="+mn-ea"/>
                        <a:cs typeface="+mn-cs"/>
                      </a:endParaRPr>
                    </a:p>
                  </a:txBody>
                  <a:tcPr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C4C"/>
                    </a:solidFill>
                  </a:tcPr>
                </a:tc>
                <a:extLst>
                  <a:ext uri="{0D108BD9-81ED-4DB2-BD59-A6C34878D82A}">
                    <a16:rowId xmlns:a16="http://schemas.microsoft.com/office/drawing/2014/main" val="1378124244"/>
                  </a:ext>
                </a:extLst>
              </a:tr>
              <a:tr h="577356">
                <a:tc gridSpan="2">
                  <a:txBody>
                    <a:bodyPr/>
                    <a:lstStyle/>
                    <a:p>
                      <a:pPr lvl="0" algn="l">
                        <a:lnSpc>
                          <a:spcPct val="100000"/>
                        </a:lnSpc>
                        <a:spcBef>
                          <a:spcPts val="0"/>
                        </a:spcBef>
                        <a:spcAft>
                          <a:spcPts val="0"/>
                        </a:spcAft>
                        <a:buNone/>
                      </a:pPr>
                      <a:endParaRPr lang="en-US" dirty="0"/>
                    </a:p>
                    <a:p>
                      <a:pPr lvl="0" algn="l">
                        <a:lnSpc>
                          <a:spcPct val="100000"/>
                        </a:lnSpc>
                        <a:spcBef>
                          <a:spcPts val="0"/>
                        </a:spcBef>
                        <a:spcAft>
                          <a:spcPts val="0"/>
                        </a:spcAft>
                        <a:buNone/>
                      </a:pPr>
                      <a:r>
                        <a:rPr lang="en-US" sz="1100" b="0" i="0" u="none" strike="noStrike" kern="1200" noProof="0" dirty="0">
                          <a:solidFill>
                            <a:schemeClr val="tx1"/>
                          </a:solidFill>
                          <a:effectLst/>
                        </a:rPr>
                        <a:t>DEFINE EACH KEY TERM</a:t>
                      </a:r>
                      <a:br>
                        <a:rPr lang="en-US" sz="1100" b="0" i="0" u="none" strike="noStrike" kern="1200" noProof="0" dirty="0">
                          <a:solidFill>
                            <a:srgbClr val="000000"/>
                          </a:solidFill>
                          <a:effectLst/>
                        </a:rPr>
                      </a:br>
                      <a:r>
                        <a:rPr lang="en-US" sz="1100" b="0" i="0" u="none" strike="noStrike" kern="1200" noProof="0" dirty="0">
                          <a:solidFill>
                            <a:schemeClr val="tx1"/>
                          </a:solidFill>
                          <a:effectLst/>
                        </a:rPr>
                        <a:t> Highlight which key term is associated with Civil law and which is associated with Criminal law.</a:t>
                      </a:r>
                      <a:endParaRPr lang="en-US" b="0" i="0" u="none" strike="noStrike" noProof="0" dirty="0"/>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lgn="l">
                        <a:lnSpc>
                          <a:spcPct val="100000"/>
                        </a:lnSpc>
                        <a:spcBef>
                          <a:spcPts val="0"/>
                        </a:spcBef>
                        <a:spcAft>
                          <a:spcPts val="0"/>
                        </a:spcAft>
                        <a:buNone/>
                      </a:pPr>
                      <a:endParaRPr lang="en-US" sz="1100" b="0" i="0" u="none" strike="noStrike" kern="1200" noProof="0" dirty="0">
                        <a:solidFill>
                          <a:schemeClr val="tx1"/>
                        </a:solidFill>
                        <a:effectLst/>
                      </a:endParaRPr>
                    </a:p>
                    <a:p>
                      <a:pPr lvl="0">
                        <a:buNone/>
                      </a:pPr>
                      <a:endParaRPr lang="en-GB" sz="1100" b="1" kern="1200" dirty="0">
                        <a:solidFill>
                          <a:schemeClr val="tx1"/>
                        </a:solidFill>
                        <a:effectLst/>
                        <a:latin typeface="+mn-lt"/>
                        <a:ea typeface="+mn-ea"/>
                        <a:cs typeface="+mn-cs"/>
                      </a:endParaRPr>
                    </a:p>
                  </a:txBody>
                  <a:tcPr>
                    <a:lnT w="12700" cap="flat" cmpd="sng" algn="ctr">
                      <a:solidFill>
                        <a:schemeClr val="tx1"/>
                      </a:solidFill>
                      <a:prstDash val="solid"/>
                      <a:round/>
                      <a:headEnd type="none" w="med" len="med"/>
                      <a:tailEnd type="none" w="med" len="med"/>
                    </a:lnT>
                  </a:tcPr>
                </a:tc>
                <a:tc hMerge="1">
                  <a:txBody>
                    <a:bodyPr/>
                    <a:lstStyle/>
                    <a:p>
                      <a:endParaRPr lang="en-GB" dirty="0"/>
                    </a:p>
                  </a:txBody>
                  <a:tcPr>
                    <a:lnT w="12700" cmpd="sng">
                      <a:noFill/>
                    </a:lnT>
                  </a:tcPr>
                </a:tc>
                <a:extLst>
                  <a:ext uri="{0D108BD9-81ED-4DB2-BD59-A6C34878D82A}">
                    <a16:rowId xmlns:a16="http://schemas.microsoft.com/office/drawing/2014/main" val="2316575185"/>
                  </a:ext>
                </a:extLst>
              </a:tr>
            </a:tbl>
          </a:graphicData>
        </a:graphic>
      </p:graphicFrame>
      <p:pic>
        <p:nvPicPr>
          <p:cNvPr id="2" name="Picture 1" descr="A table with black text&#10;&#10;AI-generated content may be incorrect.">
            <a:extLst>
              <a:ext uri="{FF2B5EF4-FFF2-40B4-BE49-F238E27FC236}">
                <a16:creationId xmlns:a16="http://schemas.microsoft.com/office/drawing/2014/main" id="{5385F374-128A-4B36-3EB1-21C98E27765D}"/>
              </a:ext>
            </a:extLst>
          </p:cNvPr>
          <p:cNvPicPr>
            <a:picLocks noChangeAspect="1"/>
          </p:cNvPicPr>
          <p:nvPr/>
        </p:nvPicPr>
        <p:blipFill>
          <a:blip r:embed="rId2"/>
          <a:stretch>
            <a:fillRect/>
          </a:stretch>
        </p:blipFill>
        <p:spPr>
          <a:xfrm>
            <a:off x="298274" y="1207911"/>
            <a:ext cx="6148563" cy="1789288"/>
          </a:xfrm>
          <a:prstGeom prst="rect">
            <a:avLst/>
          </a:prstGeom>
        </p:spPr>
      </p:pic>
      <p:sp>
        <p:nvSpPr>
          <p:cNvPr id="5" name="TextBox 4">
            <a:extLst>
              <a:ext uri="{FF2B5EF4-FFF2-40B4-BE49-F238E27FC236}">
                <a16:creationId xmlns:a16="http://schemas.microsoft.com/office/drawing/2014/main" id="{E574826E-3611-F976-439F-7A5CA4538D29}"/>
              </a:ext>
            </a:extLst>
          </p:cNvPr>
          <p:cNvSpPr txBox="1"/>
          <p:nvPr/>
        </p:nvSpPr>
        <p:spPr>
          <a:xfrm>
            <a:off x="307623" y="2988733"/>
            <a:ext cx="6143977"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br>
              <a:rPr lang="en-US" dirty="0"/>
            </a:br>
            <a:r>
              <a:rPr lang="en-US" sz="1100" dirty="0"/>
              <a:t>Fill in the grid and find out the difference between how Civil law and Criminal law function in the English Legal system</a:t>
            </a:r>
          </a:p>
        </p:txBody>
      </p:sp>
      <p:pic>
        <p:nvPicPr>
          <p:cNvPr id="8" name="Picture 7" descr="A list of law enforcement officers&#10;&#10;AI-generated content may be incorrect.">
            <a:extLst>
              <a:ext uri="{FF2B5EF4-FFF2-40B4-BE49-F238E27FC236}">
                <a16:creationId xmlns:a16="http://schemas.microsoft.com/office/drawing/2014/main" id="{11C6FF85-A753-4E71-51E0-574034ADA898}"/>
              </a:ext>
            </a:extLst>
          </p:cNvPr>
          <p:cNvPicPr>
            <a:picLocks noChangeAspect="1"/>
          </p:cNvPicPr>
          <p:nvPr/>
        </p:nvPicPr>
        <p:blipFill>
          <a:blip r:embed="rId3"/>
          <a:stretch>
            <a:fillRect/>
          </a:stretch>
        </p:blipFill>
        <p:spPr>
          <a:xfrm>
            <a:off x="307309" y="3820509"/>
            <a:ext cx="6164209" cy="3463856"/>
          </a:xfrm>
          <a:prstGeom prst="rect">
            <a:avLst/>
          </a:prstGeom>
        </p:spPr>
      </p:pic>
    </p:spTree>
    <p:extLst>
      <p:ext uri="{BB962C8B-B14F-4D97-AF65-F5344CB8AC3E}">
        <p14:creationId xmlns:p14="http://schemas.microsoft.com/office/powerpoint/2010/main" val="27350594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81f589b0b304aa59ac6ce540d9ea722 xmlns="3a2ad050-3c60-42b7-a2ae-5288fc534a37">
      <Terms xmlns="http://schemas.microsoft.com/office/infopath/2007/PartnerControls"/>
    </i81f589b0b304aa59ac6ce540d9ea722>
    <Year xmlns="3a2ad050-3c60-42b7-a2ae-5288fc534a37">Year 11</Year>
    <l5bca6976c3f46b4b72ac5f892968213 xmlns="3a2ad050-3c60-42b7-a2ae-5288fc534a37">
      <Terms xmlns="http://schemas.microsoft.com/office/infopath/2007/PartnerControls"/>
    </l5bca6976c3f46b4b72ac5f892968213>
    <PersonalIdentificationData xmlns="3a2ad050-3c60-42b7-a2ae-5288fc534a37" xsi:nil="true"/>
    <f5c6631f7d284bf8a1eb86232792c18a xmlns="3a2ad050-3c60-42b7-a2ae-5288fc534a37">
      <Terms xmlns="http://schemas.microsoft.com/office/infopath/2007/PartnerControls"/>
    </f5c6631f7d284bf8a1eb86232792c18a>
    <eaee99a3b65741ec86433ec881e2607b xmlns="3a2ad050-3c60-42b7-a2ae-5288fc534a37">
      <Terms xmlns="http://schemas.microsoft.com/office/infopath/2007/PartnerControls"/>
    </eaee99a3b65741ec86433ec881e2607b>
    <TaxCatchAll xmlns="3a2ad050-3c60-42b7-a2ae-5288fc534a37" xsi:nil="true"/>
    <Lesson xmlns="3a2ad050-3c60-42b7-a2ae-5288fc534a37" xsi:nil="true"/>
    <CustomTags xmlns="3a2ad050-3c60-42b7-a2ae-5288fc534a37" xsi:nil="true"/>
    <KeyStage xmlns="3a2ad050-3c60-42b7-a2ae-5288fc534a37">KS4</KeyStage>
    <CurriculumSubject xmlns="3a2ad050-3c60-42b7-a2ae-5288fc534a37">Registration Year 11</CurriculumSubject>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38F134825D4A54693DB3AA8C4E41EBC" ma:contentTypeVersion="25" ma:contentTypeDescription="Create a new document." ma:contentTypeScope="" ma:versionID="60382d54b5bc3df291fb03490d5df2c1">
  <xsd:schema xmlns:xsd="http://www.w3.org/2001/XMLSchema" xmlns:xs="http://www.w3.org/2001/XMLSchema" xmlns:p="http://schemas.microsoft.com/office/2006/metadata/properties" xmlns:ns2="3a2ad050-3c60-42b7-a2ae-5288fc534a37" xmlns:ns3="b26a1134-8e7b-43e4-abc0-9133c44f8f68" targetNamespace="http://schemas.microsoft.com/office/2006/metadata/properties" ma:root="true" ma:fieldsID="a02746516604c7f0fed23b396aa3ab3a" ns2:_="" ns3:_="">
    <xsd:import namespace="3a2ad050-3c60-42b7-a2ae-5288fc534a37"/>
    <xsd:import namespace="b26a1134-8e7b-43e4-abc0-9133c44f8f68"/>
    <xsd:element name="properties">
      <xsd:complexType>
        <xsd:sequence>
          <xsd:element name="documentManagement">
            <xsd:complexType>
              <xsd:all>
                <xsd:element ref="ns2:eaee99a3b65741ec86433ec881e2607b" minOccurs="0"/>
                <xsd:element ref="ns2:TaxCatchAll" minOccurs="0"/>
                <xsd:element ref="ns2:l5bca6976c3f46b4b72ac5f892968213" minOccurs="0"/>
                <xsd:element ref="ns2:f5c6631f7d284bf8a1eb86232792c18a" minOccurs="0"/>
                <xsd:element ref="ns2:i81f589b0b304aa59ac6ce540d9ea722" minOccurs="0"/>
                <xsd:element ref="ns2:PersonalIdentificationData" minOccurs="0"/>
                <xsd:element ref="ns2:KeyStage" minOccurs="0"/>
                <xsd:element ref="ns2:Year" minOccurs="0"/>
                <xsd:element ref="ns2:Lesson" minOccurs="0"/>
                <xsd:element ref="ns2:CustomTags" minOccurs="0"/>
                <xsd:element ref="ns2:CurriculumSubject"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2ad050-3c60-42b7-a2ae-5288fc534a37" elementFormDefault="qualified">
    <xsd:import namespace="http://schemas.microsoft.com/office/2006/documentManagement/types"/>
    <xsd:import namespace="http://schemas.microsoft.com/office/infopath/2007/PartnerControls"/>
    <xsd:element name="eaee99a3b65741ec86433ec881e2607b" ma:index="9" nillable="true" ma:taxonomy="true" ma:internalName="eaee99a3b65741ec86433ec881e2607b" ma:taxonomyFieldName="Topic" ma:displayName="Topic" ma:fieldId="{eaee99a3-b657-41ec-8643-3ec881e2607b}" ma:sspId="59225b58-e3d2-4ce2-b8c8-b95fb5472c4f" ma:termSetId="a8c5a09f-93dc-43eb-a947-5f7308f01254"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16da183c-2164-4b47-a29e-14a7c14f4a33}" ma:internalName="TaxCatchAll" ma:showField="CatchAllData" ma:web="3a2ad050-3c60-42b7-a2ae-5288fc534a37">
      <xsd:complexType>
        <xsd:complexContent>
          <xsd:extension base="dms:MultiChoiceLookup">
            <xsd:sequence>
              <xsd:element name="Value" type="dms:Lookup" maxOccurs="unbounded" minOccurs="0" nillable="true"/>
            </xsd:sequence>
          </xsd:extension>
        </xsd:complexContent>
      </xsd:complexType>
    </xsd:element>
    <xsd:element name="l5bca6976c3f46b4b72ac5f892968213" ma:index="12" nillable="true" ma:taxonomy="true" ma:internalName="l5bca6976c3f46b4b72ac5f892968213" ma:taxonomyFieldName="Exam_x0020_Board" ma:displayName="Exam Board" ma:fieldId="{55bca697-6c3f-46b4-b72a-c5f892968213}" ma:sspId="59225b58-e3d2-4ce2-b8c8-b95fb5472c4f" ma:termSetId="7ff01458-f10a-4d8b-8ea8-0251811fd9dc" ma:anchorId="00000000-0000-0000-0000-000000000000" ma:open="false" ma:isKeyword="false">
      <xsd:complexType>
        <xsd:sequence>
          <xsd:element ref="pc:Terms" minOccurs="0" maxOccurs="1"/>
        </xsd:sequence>
      </xsd:complexType>
    </xsd:element>
    <xsd:element name="f5c6631f7d284bf8a1eb86232792c18a" ma:index="14" nillable="true" ma:taxonomy="true" ma:internalName="f5c6631f7d284bf8a1eb86232792c18a" ma:taxonomyFieldName="Week" ma:displayName="Week" ma:fieldId="{f5c6631f-7d28-4bf8-a1eb-86232792c18a}" ma:sspId="59225b58-e3d2-4ce2-b8c8-b95fb5472c4f" ma:termSetId="e6742770-d5b4-4644-98a0-94f43a02e985" ma:anchorId="00000000-0000-0000-0000-000000000000" ma:open="false" ma:isKeyword="false">
      <xsd:complexType>
        <xsd:sequence>
          <xsd:element ref="pc:Terms" minOccurs="0" maxOccurs="1"/>
        </xsd:sequence>
      </xsd:complexType>
    </xsd:element>
    <xsd:element name="i81f589b0b304aa59ac6ce540d9ea722" ma:index="16" nillable="true" ma:taxonomy="true" ma:internalName="i81f589b0b304aa59ac6ce540d9ea722" ma:taxonomyFieldName="Term" ma:displayName="Term" ma:fieldId="{281f589b-0b30-4aa5-9ac6-ce540d9ea722}" ma:sspId="59225b58-e3d2-4ce2-b8c8-b95fb5472c4f" ma:termSetId="7bb8ffaa-c7a0-4459-9259-f630ab84ca9b" ma:anchorId="00000000-0000-0000-0000-000000000000" ma:open="false" ma:isKeyword="false">
      <xsd:complexType>
        <xsd:sequence>
          <xsd:element ref="pc:Terms" minOccurs="0" maxOccurs="1"/>
        </xsd:sequence>
      </xsd:complexType>
    </xsd:element>
    <xsd:element name="PersonalIdentificationData" ma:index="17" nillable="true" ma:displayName="Personal Identification Data" ma:internalName="Personal_x0020_Identification_x0020_Data">
      <xsd:simpleType>
        <xsd:restriction base="dms:Choice">
          <xsd:enumeration value="No"/>
          <xsd:enumeration value="Yes"/>
        </xsd:restriction>
      </xsd:simpleType>
    </xsd:element>
    <xsd:element name="KeyStage" ma:index="18" nillable="true" ma:displayName="Key Stage" ma:default="KS4" ma:internalName="Key_x0020_Stage">
      <xsd:simpleType>
        <xsd:restriction base="dms:Text"/>
      </xsd:simpleType>
    </xsd:element>
    <xsd:element name="Year" ma:index="19" nillable="true" ma:displayName="Year" ma:default="Year 11" ma:internalName="Year">
      <xsd:simpleType>
        <xsd:restriction base="dms:Text"/>
      </xsd:simpleType>
    </xsd:element>
    <xsd:element name="Lesson" ma:index="20" nillable="true" ma:displayName="Lesson" ma:internalName="Lesson">
      <xsd:simpleType>
        <xsd:restriction base="dms:Text"/>
      </xsd:simpleType>
    </xsd:element>
    <xsd:element name="CustomTags" ma:index="21" nillable="true" ma:displayName="Custom Tags" ma:internalName="Custom_x0020_Tags">
      <xsd:simpleType>
        <xsd:restriction base="dms:Text"/>
      </xsd:simpleType>
    </xsd:element>
    <xsd:element name="CurriculumSubject" ma:index="22" nillable="true" ma:displayName="Curriculum Subject" ma:default="Registration Year 11" ma:internalName="Curriculum_x0020_Subject">
      <xsd:simpleType>
        <xsd:restriction base="dms:Text"/>
      </xsd:simple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26a1134-8e7b-43e4-abc0-9133c44f8f68" elementFormDefault="qualified">
    <xsd:import namespace="http://schemas.microsoft.com/office/2006/documentManagement/types"/>
    <xsd:import namespace="http://schemas.microsoft.com/office/infopath/2007/PartnerControls"/>
    <xsd:element name="MediaServiceMetadata" ma:index="25" nillable="true" ma:displayName="MediaServiceMetadata" ma:hidden="true" ma:internalName="MediaServiceMetadata" ma:readOnly="true">
      <xsd:simpleType>
        <xsd:restriction base="dms:Note"/>
      </xsd:simpleType>
    </xsd:element>
    <xsd:element name="MediaServiceFastMetadata" ma:index="26" nillable="true" ma:displayName="MediaServiceFastMetadata" ma:hidden="true" ma:internalName="MediaServiceFastMetadata" ma:readOnly="true">
      <xsd:simpleType>
        <xsd:restriction base="dms:Note"/>
      </xsd:simple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ServiceDateTaken" ma:index="29" nillable="true" ma:displayName="MediaServiceDateTaken" ma:hidden="true" ma:internalName="MediaServiceDateTaken" ma:readOnly="true">
      <xsd:simpleType>
        <xsd:restriction base="dms:Text"/>
      </xsd:simpleType>
    </xsd:element>
    <xsd:element name="MediaLengthInSeconds" ma:index="30" nillable="true" ma:displayName="MediaLengthInSeconds" ma:hidden="true" ma:internalName="MediaLengthInSeconds" ma:readOnly="true">
      <xsd:simpleType>
        <xsd:restriction base="dms:Unknown"/>
      </xsd:simpleType>
    </xsd:element>
    <xsd:element name="MediaServiceObjectDetectorVersions" ma:index="31" nillable="true" ma:displayName="MediaServiceObjectDetectorVersions" ma:hidden="true" ma:indexed="true" ma:internalName="MediaServiceObjectDetectorVersions" ma:readOnly="true">
      <xsd:simpleType>
        <xsd:restriction base="dms:Text"/>
      </xsd:simpleType>
    </xsd:element>
    <xsd:element name="MediaServiceSearchProperties" ma:index="3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3EAD23-35B7-41FF-A8DD-41F310EA67C7}">
  <ds:schemaRefs>
    <ds:schemaRef ds:uri="http://schemas.microsoft.com/office/2006/metadata/properties"/>
    <ds:schemaRef ds:uri="http://schemas.microsoft.com/office/infopath/2007/PartnerControls"/>
    <ds:schemaRef ds:uri="3a2ad050-3c60-42b7-a2ae-5288fc534a37"/>
  </ds:schemaRefs>
</ds:datastoreItem>
</file>

<file path=customXml/itemProps2.xml><?xml version="1.0" encoding="utf-8"?>
<ds:datastoreItem xmlns:ds="http://schemas.openxmlformats.org/officeDocument/2006/customXml" ds:itemID="{A6CB0181-7D08-45DF-A59F-7BE31ED2486B}">
  <ds:schemaRefs>
    <ds:schemaRef ds:uri="http://schemas.microsoft.com/sharepoint/v3/contenttype/forms"/>
  </ds:schemaRefs>
</ds:datastoreItem>
</file>

<file path=customXml/itemProps3.xml><?xml version="1.0" encoding="utf-8"?>
<ds:datastoreItem xmlns:ds="http://schemas.openxmlformats.org/officeDocument/2006/customXml" ds:itemID="{A0FD5617-26C6-4531-A8B4-A00698A475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2ad050-3c60-42b7-a2ae-5288fc534a37"/>
    <ds:schemaRef ds:uri="b26a1134-8e7b-43e4-abc0-9133c44f8f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1066</TotalTime>
  <Words>2671</Words>
  <Application>Microsoft Office PowerPoint</Application>
  <PresentationFormat>A4 Paper (210x297 mm)</PresentationFormat>
  <Paragraphs>344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Joanne Craft</dc:creator>
  <cp:lastModifiedBy>Joanne Burton</cp:lastModifiedBy>
  <cp:revision>180</cp:revision>
  <cp:lastPrinted>2021-03-09T13:27:44Z</cp:lastPrinted>
  <dcterms:created xsi:type="dcterms:W3CDTF">2021-01-06T21:39:38Z</dcterms:created>
  <dcterms:modified xsi:type="dcterms:W3CDTF">2025-06-04T09:46:02Z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0x010100638F134825D4A54693DB3AA8C4E41EBC</vt:lpwstr>
  </property>
  <property fmtid="{D5CDD505-2E9C-101B-9397-08002B2CF9AE}" pid="3" name="Topic">
    <vt:lpwstr/>
  </property>
  <property fmtid="{D5CDD505-2E9C-101B-9397-08002B2CF9AE}" pid="4" name="Term">
    <vt:lpwstr/>
  </property>
  <property fmtid="{D5CDD505-2E9C-101B-9397-08002B2CF9AE}" pid="5" name="Week">
    <vt:lpwstr/>
  </property>
  <property fmtid="{D5CDD505-2E9C-101B-9397-08002B2CF9AE}" pid="6" name="Exam Board">
    <vt:lpwstr/>
  </property>
  <property fmtid="{D5CDD505-2E9C-101B-9397-08002B2CF9AE}" pid="7" name="Exam_x0020_Board">
    <vt:lpwstr/>
  </property>
</Properties>
</file>