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57" r:id="rId5"/>
    <p:sldId id="601" r:id="rId6"/>
    <p:sldId id="602" r:id="rId7"/>
    <p:sldId id="603" r:id="rId8"/>
    <p:sldId id="604" r:id="rId9"/>
    <p:sldId id="591" r:id="rId10"/>
    <p:sldId id="592" r:id="rId11"/>
    <p:sldId id="583" r:id="rId12"/>
    <p:sldId id="597" r:id="rId13"/>
    <p:sldId id="598" r:id="rId14"/>
    <p:sldId id="599" r:id="rId15"/>
    <p:sldId id="576" r:id="rId16"/>
    <p:sldId id="577" r:id="rId17"/>
    <p:sldId id="573" r:id="rId18"/>
    <p:sldId id="600" r:id="rId19"/>
    <p:sldId id="505" r:id="rId20"/>
    <p:sldId id="609" r:id="rId21"/>
    <p:sldId id="608" r:id="rId22"/>
    <p:sldId id="605" r:id="rId23"/>
    <p:sldId id="614" r:id="rId24"/>
    <p:sldId id="606" r:id="rId25"/>
    <p:sldId id="610" r:id="rId26"/>
    <p:sldId id="611" r:id="rId27"/>
    <p:sldId id="612" r:id="rId28"/>
    <p:sldId id="613" r:id="rId29"/>
    <p:sldId id="615" r:id="rId30"/>
    <p:sldId id="616" r:id="rId31"/>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5D598F-C061-5A39-3855-9B42F2EF928C}" v="117" dt="2025-06-04T11:10:34.034"/>
    <p1510:client id="{8ED18FF3-6F04-1041-7917-3FA50BC26533}" v="30" dt="2025-06-04T13:52:33.3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0" d="100"/>
          <a:sy n="80" d="100"/>
        </p:scale>
        <p:origin x="306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Stockwell" userId="S::jimstockwell@carshaltongirls.org.uk::7c0e90b0-3d5f-4610-8610-fc0bef297465" providerId="AD" clId="Web-{8ED18FF3-6F04-1041-7917-3FA50BC26533}"/>
    <pc:docChg chg="modSld">
      <pc:chgData name="Jim Stockwell" userId="S::jimstockwell@carshaltongirls.org.uk::7c0e90b0-3d5f-4610-8610-fc0bef297465" providerId="AD" clId="Web-{8ED18FF3-6F04-1041-7917-3FA50BC26533}" dt="2025-06-04T13:52:32.159" v="27" actId="14100"/>
      <pc:docMkLst>
        <pc:docMk/>
      </pc:docMkLst>
      <pc:sldChg chg="modSp">
        <pc:chgData name="Jim Stockwell" userId="S::jimstockwell@carshaltongirls.org.uk::7c0e90b0-3d5f-4610-8610-fc0bef297465" providerId="AD" clId="Web-{8ED18FF3-6F04-1041-7917-3FA50BC26533}" dt="2025-06-04T13:52:32.159" v="27" actId="14100"/>
        <pc:sldMkLst>
          <pc:docMk/>
          <pc:sldMk cId="4133172191" sldId="257"/>
        </pc:sldMkLst>
        <pc:spChg chg="mod">
          <ac:chgData name="Jim Stockwell" userId="S::jimstockwell@carshaltongirls.org.uk::7c0e90b0-3d5f-4610-8610-fc0bef297465" providerId="AD" clId="Web-{8ED18FF3-6F04-1041-7917-3FA50BC26533}" dt="2025-06-04T13:52:32.159" v="27" actId="14100"/>
          <ac:spMkLst>
            <pc:docMk/>
            <pc:sldMk cId="4133172191" sldId="257"/>
            <ac:spMk id="7" creationId="{B21D451A-7206-4560-ACA1-CB522E77DEC1}"/>
          </ac:spMkLst>
        </pc:spChg>
      </pc:sldChg>
    </pc:docChg>
  </pc:docChgLst>
  <pc:docChgLst>
    <pc:chgData name="Jim Stockwell" userId="S::jimstockwell@carshaltongirls.org.uk::7c0e90b0-3d5f-4610-8610-fc0bef297465" providerId="AD" clId="Web-{115D598F-C061-5A39-3855-9B42F2EF928C}"/>
    <pc:docChg chg="modSld">
      <pc:chgData name="Jim Stockwell" userId="S::jimstockwell@carshaltongirls.org.uk::7c0e90b0-3d5f-4610-8610-fc0bef297465" providerId="AD" clId="Web-{115D598F-C061-5A39-3855-9B42F2EF928C}" dt="2025-06-04T11:10:34.034" v="112" actId="20577"/>
      <pc:docMkLst>
        <pc:docMk/>
      </pc:docMkLst>
      <pc:sldChg chg="modSp">
        <pc:chgData name="Jim Stockwell" userId="S::jimstockwell@carshaltongirls.org.uk::7c0e90b0-3d5f-4610-8610-fc0bef297465" providerId="AD" clId="Web-{115D598F-C061-5A39-3855-9B42F2EF928C}" dt="2025-06-04T11:07:10.619" v="109"/>
        <pc:sldMkLst>
          <pc:docMk/>
          <pc:sldMk cId="3747591722" sldId="505"/>
        </pc:sldMkLst>
        <pc:graphicFrameChg chg="mod modGraphic">
          <ac:chgData name="Jim Stockwell" userId="S::jimstockwell@carshaltongirls.org.uk::7c0e90b0-3d5f-4610-8610-fc0bef297465" providerId="AD" clId="Web-{115D598F-C061-5A39-3855-9B42F2EF928C}" dt="2025-06-04T11:07:10.619" v="109"/>
          <ac:graphicFrameMkLst>
            <pc:docMk/>
            <pc:sldMk cId="3747591722" sldId="505"/>
            <ac:graphicFrameMk id="4" creationId="{613F1376-65C7-44F9-8604-AC23D1082B8A}"/>
          </ac:graphicFrameMkLst>
        </pc:graphicFrameChg>
      </pc:sldChg>
      <pc:sldChg chg="modSp">
        <pc:chgData name="Jim Stockwell" userId="S::jimstockwell@carshaltongirls.org.uk::7c0e90b0-3d5f-4610-8610-fc0bef297465" providerId="AD" clId="Web-{115D598F-C061-5A39-3855-9B42F2EF928C}" dt="2025-06-04T11:10:34.034" v="112" actId="20577"/>
        <pc:sldMkLst>
          <pc:docMk/>
          <pc:sldMk cId="1073993370" sldId="605"/>
        </pc:sldMkLst>
        <pc:spChg chg="mod">
          <ac:chgData name="Jim Stockwell" userId="S::jimstockwell@carshaltongirls.org.uk::7c0e90b0-3d5f-4610-8610-fc0bef297465" providerId="AD" clId="Web-{115D598F-C061-5A39-3855-9B42F2EF928C}" dt="2025-06-04T11:10:34.034" v="112" actId="20577"/>
          <ac:spMkLst>
            <pc:docMk/>
            <pc:sldMk cId="1073993370" sldId="605"/>
            <ac:spMk id="5" creationId="{9BDABAA4-C883-4949-9CEC-42A551195236}"/>
          </ac:spMkLst>
        </pc:spChg>
      </pc:sldChg>
      <pc:sldChg chg="addSp delSp">
        <pc:chgData name="Jim Stockwell" userId="S::jimstockwell@carshaltongirls.org.uk::7c0e90b0-3d5f-4610-8610-fc0bef297465" providerId="AD" clId="Web-{115D598F-C061-5A39-3855-9B42F2EF928C}" dt="2025-06-04T11:08:40.388" v="111"/>
        <pc:sldMkLst>
          <pc:docMk/>
          <pc:sldMk cId="2718138255" sldId="609"/>
        </pc:sldMkLst>
        <pc:graphicFrameChg chg="del">
          <ac:chgData name="Jim Stockwell" userId="S::jimstockwell@carshaltongirls.org.uk::7c0e90b0-3d5f-4610-8610-fc0bef297465" providerId="AD" clId="Web-{115D598F-C061-5A39-3855-9B42F2EF928C}" dt="2025-06-04T11:08:39.747" v="110"/>
          <ac:graphicFrameMkLst>
            <pc:docMk/>
            <pc:sldMk cId="2718138255" sldId="609"/>
            <ac:graphicFrameMk id="4" creationId="{613F1376-65C7-44F9-8604-AC23D1082B8A}"/>
          </ac:graphicFrameMkLst>
        </pc:graphicFrameChg>
        <pc:graphicFrameChg chg="add">
          <ac:chgData name="Jim Stockwell" userId="S::jimstockwell@carshaltongirls.org.uk::7c0e90b0-3d5f-4610-8610-fc0bef297465" providerId="AD" clId="Web-{115D598F-C061-5A39-3855-9B42F2EF928C}" dt="2025-06-04T11:08:40.388" v="111"/>
          <ac:graphicFrameMkLst>
            <pc:docMk/>
            <pc:sldMk cId="2718138255" sldId="609"/>
            <ac:graphicFrameMk id="14" creationId="{CD2E80E8-D780-1643-5FAF-10C076E3753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54C71B-3CE3-42E4-A98E-8FC7CC5B445E}" type="datetimeFigureOut">
              <a:rPr lang="en-GB" smtClean="0"/>
              <a:t>04/06/2025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48C5D-4A19-4E3B-981A-969837B29152}" type="slidenum">
              <a:rPr lang="en-GB" smtClean="0"/>
              <a:t>‹#›</a:t>
            </a:fld>
            <a:endParaRPr lang="en-GB"/>
          </a:p>
        </p:txBody>
      </p:sp>
    </p:spTree>
    <p:extLst>
      <p:ext uri="{BB962C8B-B14F-4D97-AF65-F5344CB8AC3E}">
        <p14:creationId xmlns:p14="http://schemas.microsoft.com/office/powerpoint/2010/main" val="3015844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4A40AE-ED51-4709-850C-2D2912B292A2}"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43456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5BCB0F-178B-4E20-B9DE-048FD79BBFAC}"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25521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DB029A-AA02-4F39-B0BC-30D377708287}"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716853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B093E1-A90A-4648-AC5B-A99AF30302C7}"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09693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DD98CB-946A-4A36-875B-D752043182AC}" type="datetime1">
              <a:rPr lang="en-GB" smtClean="0"/>
              <a:t>04/06/2025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69896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21F624-D476-4BA9-8A90-7200F3F16A9A}"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51709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BB588F-87E0-4814-AA13-8DFAF06FEF93}" type="datetime1">
              <a:rPr lang="en-GB" smtClean="0"/>
              <a:t>04/06/2025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917459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840B3BA-D0EC-475C-BCDB-A9BD5CE08280}" type="datetime1">
              <a:rPr lang="en-GB" smtClean="0"/>
              <a:t>04/06/2025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246936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94F78D-E128-4559-B412-886E8A7F7C5B}" type="datetime1">
              <a:rPr lang="en-GB" smtClean="0"/>
              <a:t>04/06/2025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191891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5918DB-A63D-4744-ACA0-50ECE91B04DB}"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286393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9FEE365-DB0F-4D77-8EE0-808A477A9FBA}" type="datetime1">
              <a:rPr lang="en-GB" smtClean="0"/>
              <a:t>04/06/2025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1C20057-CE16-4863-B1F2-6747A8A7684F}" type="slidenum">
              <a:rPr lang="en-GB" smtClean="0"/>
              <a:t>‹#›</a:t>
            </a:fld>
            <a:endParaRPr lang="en-GB"/>
          </a:p>
        </p:txBody>
      </p:sp>
    </p:spTree>
    <p:extLst>
      <p:ext uri="{BB962C8B-B14F-4D97-AF65-F5344CB8AC3E}">
        <p14:creationId xmlns:p14="http://schemas.microsoft.com/office/powerpoint/2010/main" val="3752297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74801BF-5A4E-4A0C-8929-0DB245668FF1}" type="datetime1">
              <a:rPr lang="en-GB" smtClean="0"/>
              <a:t>04/06/2025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21C20057-CE16-4863-B1F2-6747A8A7684F}" type="slidenum">
              <a:rPr lang="en-GB" smtClean="0"/>
              <a:t>‹#›</a:t>
            </a:fld>
            <a:endParaRPr lang="en-GB"/>
          </a:p>
        </p:txBody>
      </p:sp>
    </p:spTree>
    <p:extLst>
      <p:ext uri="{BB962C8B-B14F-4D97-AF65-F5344CB8AC3E}">
        <p14:creationId xmlns:p14="http://schemas.microsoft.com/office/powerpoint/2010/main" val="3210940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mailto:jimstockwell@carshaltongirls.org.uk" TargetMode="External"/><Relationship Id="rId1" Type="http://schemas.openxmlformats.org/officeDocument/2006/relationships/slideLayout" Target="../slideLayouts/slideLayout2.xml"/><Relationship Id="rId4" Type="http://schemas.openxmlformats.org/officeDocument/2006/relationships/hyperlink" Target="https://www.amazon.co.uk/Pearson-Edexcel-level-Business-Marcouse/dp/1510452702/ref=pd_bxgy_thbs_d_sccl_2/258-9885428-4834423?pd_rd_w=hQxsl&amp;content-id=amzn1.sym.ec630614-3f9e-4b7f-ba9a-fe89f8e4113f&amp;pf_rd_p=ec630614-3f9e-4b7f-ba9a-fe89f8e4113f&amp;pf_rd_r=SART49HY8X4G35VMCTYM&amp;pd_rd_wg=prNQ7&amp;pd_rd_r=66a1ec53-a858-440e-a59d-1a761bd5f493&amp;pd_rd_i=1510452702&amp;psc=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plans.com/sample-business-plan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608C081-CAB3-448E-837E-061CE7EC44DD}"/>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Slide Number Placeholder 4">
            <a:extLst>
              <a:ext uri="{FF2B5EF4-FFF2-40B4-BE49-F238E27FC236}">
                <a16:creationId xmlns:a16="http://schemas.microsoft.com/office/drawing/2014/main" id="{2145E302-2F32-45FE-9A35-139CA720A42F}"/>
              </a:ext>
            </a:extLst>
          </p:cNvPr>
          <p:cNvSpPr>
            <a:spLocks noGrp="1"/>
          </p:cNvSpPr>
          <p:nvPr>
            <p:ph type="sldNum" sz="quarter" idx="12"/>
          </p:nvPr>
        </p:nvSpPr>
        <p:spPr/>
        <p:txBody>
          <a:bodyPr/>
          <a:lstStyle/>
          <a:p>
            <a:fld id="{3E0C6992-8E1B-4154-8EF3-BE9D14DF2A3E}" type="slidenum">
              <a:rPr lang="en-GB" smtClean="0"/>
              <a:t>1</a:t>
            </a:fld>
            <a:endParaRPr lang="en-GB"/>
          </a:p>
        </p:txBody>
      </p:sp>
      <p:graphicFrame>
        <p:nvGraphicFramePr>
          <p:cNvPr id="6" name="Table 5">
            <a:extLst>
              <a:ext uri="{FF2B5EF4-FFF2-40B4-BE49-F238E27FC236}">
                <a16:creationId xmlns:a16="http://schemas.microsoft.com/office/drawing/2014/main" id="{333BF2C5-8962-4533-A9B9-16F4BBEAE980}"/>
              </a:ext>
            </a:extLst>
          </p:cNvPr>
          <p:cNvGraphicFramePr>
            <a:graphicFrameLocks noGrp="1"/>
          </p:cNvGraphicFramePr>
          <p:nvPr>
            <p:extLst>
              <p:ext uri="{D42A27DB-BD31-4B8C-83A1-F6EECF244321}">
                <p14:modId xmlns:p14="http://schemas.microsoft.com/office/powerpoint/2010/main" val="1393489987"/>
              </p:ext>
            </p:extLst>
          </p:nvPr>
        </p:nvGraphicFramePr>
        <p:xfrm>
          <a:off x="1291358" y="6539087"/>
          <a:ext cx="4295274" cy="3098800"/>
        </p:xfrm>
        <a:graphic>
          <a:graphicData uri="http://schemas.openxmlformats.org/drawingml/2006/table">
            <a:tbl>
              <a:tblPr firstRow="1" bandRow="1">
                <a:tableStyleId>{7E9639D4-E3E2-4D34-9284-5A2195B3D0D7}</a:tableStyleId>
              </a:tblPr>
              <a:tblGrid>
                <a:gridCol w="2320425">
                  <a:extLst>
                    <a:ext uri="{9D8B030D-6E8A-4147-A177-3AD203B41FA5}">
                      <a16:colId xmlns:a16="http://schemas.microsoft.com/office/drawing/2014/main" val="1142286515"/>
                    </a:ext>
                  </a:extLst>
                </a:gridCol>
                <a:gridCol w="1974849">
                  <a:extLst>
                    <a:ext uri="{9D8B030D-6E8A-4147-A177-3AD203B41FA5}">
                      <a16:colId xmlns:a16="http://schemas.microsoft.com/office/drawing/2014/main" val="2120861705"/>
                    </a:ext>
                  </a:extLst>
                </a:gridCol>
              </a:tblGrid>
              <a:tr h="370840">
                <a:tc>
                  <a:txBody>
                    <a:bodyPr/>
                    <a:lstStyle/>
                    <a:p>
                      <a:r>
                        <a:rPr lang="en-GB" dirty="0"/>
                        <a:t>Section</a:t>
                      </a:r>
                    </a:p>
                  </a:txBody>
                  <a:tcPr/>
                </a:tc>
                <a:tc>
                  <a:txBody>
                    <a:bodyPr/>
                    <a:lstStyle/>
                    <a:p>
                      <a:r>
                        <a:rPr lang="en-GB" dirty="0"/>
                        <a:t>Page Number</a:t>
                      </a:r>
                    </a:p>
                  </a:txBody>
                  <a:tcPr/>
                </a:tc>
                <a:extLst>
                  <a:ext uri="{0D108BD9-81ED-4DB2-BD59-A6C34878D82A}">
                    <a16:rowId xmlns:a16="http://schemas.microsoft.com/office/drawing/2014/main" val="2075873449"/>
                  </a:ext>
                </a:extLst>
              </a:tr>
              <a:tr h="370840">
                <a:tc>
                  <a:txBody>
                    <a:bodyPr/>
                    <a:lstStyle/>
                    <a:p>
                      <a:r>
                        <a:rPr lang="en-GB" dirty="0"/>
                        <a:t>Course Overview</a:t>
                      </a:r>
                    </a:p>
                  </a:txBody>
                  <a:tcPr/>
                </a:tc>
                <a:tc>
                  <a:txBody>
                    <a:bodyPr/>
                    <a:lstStyle/>
                    <a:p>
                      <a:pPr algn="ctr"/>
                      <a:r>
                        <a:rPr lang="en-GB" dirty="0"/>
                        <a:t>2 - 7</a:t>
                      </a:r>
                    </a:p>
                  </a:txBody>
                  <a:tcPr/>
                </a:tc>
                <a:extLst>
                  <a:ext uri="{0D108BD9-81ED-4DB2-BD59-A6C34878D82A}">
                    <a16:rowId xmlns:a16="http://schemas.microsoft.com/office/drawing/2014/main" val="596754392"/>
                  </a:ext>
                </a:extLst>
              </a:tr>
              <a:tr h="370840">
                <a:tc>
                  <a:txBody>
                    <a:bodyPr/>
                    <a:lstStyle/>
                    <a:p>
                      <a:r>
                        <a:rPr lang="en-GB" dirty="0"/>
                        <a:t>PLC and diagnostic check</a:t>
                      </a:r>
                    </a:p>
                  </a:txBody>
                  <a:tcPr/>
                </a:tc>
                <a:tc>
                  <a:txBody>
                    <a:bodyPr/>
                    <a:lstStyle/>
                    <a:p>
                      <a:pPr algn="ctr"/>
                      <a:r>
                        <a:rPr lang="en-GB" dirty="0"/>
                        <a:t>8 - 10</a:t>
                      </a:r>
                    </a:p>
                  </a:txBody>
                  <a:tcPr/>
                </a:tc>
                <a:extLst>
                  <a:ext uri="{0D108BD9-81ED-4DB2-BD59-A6C34878D82A}">
                    <a16:rowId xmlns:a16="http://schemas.microsoft.com/office/drawing/2014/main" val="3384459521"/>
                  </a:ext>
                </a:extLst>
              </a:tr>
              <a:tr h="370840">
                <a:tc>
                  <a:txBody>
                    <a:bodyPr/>
                    <a:lstStyle/>
                    <a:p>
                      <a:r>
                        <a:rPr lang="en-GB" dirty="0"/>
                        <a:t>Home Learning Charter &amp; Reading List</a:t>
                      </a:r>
                    </a:p>
                  </a:txBody>
                  <a:tcPr/>
                </a:tc>
                <a:tc>
                  <a:txBody>
                    <a:bodyPr/>
                    <a:lstStyle/>
                    <a:p>
                      <a:pPr algn="ctr"/>
                      <a:r>
                        <a:rPr lang="en-GB" dirty="0"/>
                        <a:t>11 - 14</a:t>
                      </a:r>
                    </a:p>
                  </a:txBody>
                  <a:tcPr/>
                </a:tc>
                <a:extLst>
                  <a:ext uri="{0D108BD9-81ED-4DB2-BD59-A6C34878D82A}">
                    <a16:rowId xmlns:a16="http://schemas.microsoft.com/office/drawing/2014/main" val="1014965010"/>
                  </a:ext>
                </a:extLst>
              </a:tr>
              <a:tr h="370840">
                <a:tc>
                  <a:txBody>
                    <a:bodyPr/>
                    <a:lstStyle/>
                    <a:p>
                      <a:r>
                        <a:rPr lang="en-GB" dirty="0"/>
                        <a:t>VESPA &amp; VESPA Audit</a:t>
                      </a:r>
                    </a:p>
                  </a:txBody>
                  <a:tcPr/>
                </a:tc>
                <a:tc>
                  <a:txBody>
                    <a:bodyPr/>
                    <a:lstStyle/>
                    <a:p>
                      <a:pPr algn="ctr"/>
                      <a:r>
                        <a:rPr lang="en-GB" dirty="0"/>
                        <a:t>15 - 17</a:t>
                      </a:r>
                    </a:p>
                  </a:txBody>
                  <a:tcPr/>
                </a:tc>
                <a:extLst>
                  <a:ext uri="{0D108BD9-81ED-4DB2-BD59-A6C34878D82A}">
                    <a16:rowId xmlns:a16="http://schemas.microsoft.com/office/drawing/2014/main" val="2784689117"/>
                  </a:ext>
                </a:extLst>
              </a:tr>
              <a:tr h="370840">
                <a:tc>
                  <a:txBody>
                    <a:bodyPr/>
                    <a:lstStyle/>
                    <a:p>
                      <a:r>
                        <a:rPr lang="en-GB" dirty="0"/>
                        <a:t>Pre-Course Planning</a:t>
                      </a:r>
                    </a:p>
                  </a:txBody>
                  <a:tcPr/>
                </a:tc>
                <a:tc>
                  <a:txBody>
                    <a:bodyPr/>
                    <a:lstStyle/>
                    <a:p>
                      <a:pPr algn="ctr"/>
                      <a:r>
                        <a:rPr lang="en-GB" dirty="0"/>
                        <a:t>18 - 19</a:t>
                      </a:r>
                    </a:p>
                  </a:txBody>
                  <a:tcPr/>
                </a:tc>
                <a:extLst>
                  <a:ext uri="{0D108BD9-81ED-4DB2-BD59-A6C34878D82A}">
                    <a16:rowId xmlns:a16="http://schemas.microsoft.com/office/drawing/2014/main" val="991736226"/>
                  </a:ext>
                </a:extLst>
              </a:tr>
              <a:tr h="370840">
                <a:tc>
                  <a:txBody>
                    <a:bodyPr/>
                    <a:lstStyle/>
                    <a:p>
                      <a:r>
                        <a:rPr lang="en-GB" dirty="0"/>
                        <a:t>Pre-Course Bridging Work</a:t>
                      </a:r>
                    </a:p>
                  </a:txBody>
                  <a:tcPr/>
                </a:tc>
                <a:tc>
                  <a:txBody>
                    <a:bodyPr/>
                    <a:lstStyle/>
                    <a:p>
                      <a:pPr algn="ctr"/>
                      <a:r>
                        <a:rPr lang="en-GB" dirty="0"/>
                        <a:t>20 – 25</a:t>
                      </a:r>
                    </a:p>
                  </a:txBody>
                  <a:tcPr/>
                </a:tc>
                <a:extLst>
                  <a:ext uri="{0D108BD9-81ED-4DB2-BD59-A6C34878D82A}">
                    <a16:rowId xmlns:a16="http://schemas.microsoft.com/office/drawing/2014/main" val="1360682887"/>
                  </a:ext>
                </a:extLst>
              </a:tr>
              <a:tr h="370840">
                <a:tc>
                  <a:txBody>
                    <a:bodyPr/>
                    <a:lstStyle/>
                    <a:p>
                      <a:r>
                        <a:rPr lang="en-GB" dirty="0"/>
                        <a:t>Additional Notes</a:t>
                      </a:r>
                    </a:p>
                  </a:txBody>
                  <a:tcPr/>
                </a:tc>
                <a:tc>
                  <a:txBody>
                    <a:bodyPr/>
                    <a:lstStyle/>
                    <a:p>
                      <a:pPr algn="ctr"/>
                      <a:r>
                        <a:rPr lang="en-GB" dirty="0"/>
                        <a:t>26 - 27</a:t>
                      </a:r>
                    </a:p>
                  </a:txBody>
                  <a:tcPr/>
                </a:tc>
                <a:extLst>
                  <a:ext uri="{0D108BD9-81ED-4DB2-BD59-A6C34878D82A}">
                    <a16:rowId xmlns:a16="http://schemas.microsoft.com/office/drawing/2014/main" val="819642390"/>
                  </a:ext>
                </a:extLst>
              </a:tr>
            </a:tbl>
          </a:graphicData>
        </a:graphic>
      </p:graphicFrame>
      <p:sp>
        <p:nvSpPr>
          <p:cNvPr id="7" name="Title 1">
            <a:extLst>
              <a:ext uri="{FF2B5EF4-FFF2-40B4-BE49-F238E27FC236}">
                <a16:creationId xmlns:a16="http://schemas.microsoft.com/office/drawing/2014/main" id="{B21D451A-7206-4560-ACA1-CB522E77DEC1}"/>
              </a:ext>
            </a:extLst>
          </p:cNvPr>
          <p:cNvSpPr>
            <a:spLocks noGrp="1"/>
          </p:cNvSpPr>
          <p:nvPr>
            <p:ph type="ctrTitle"/>
          </p:nvPr>
        </p:nvSpPr>
        <p:spPr>
          <a:xfrm>
            <a:off x="421105" y="1276959"/>
            <a:ext cx="5799155" cy="1326546"/>
          </a:xfrm>
        </p:spPr>
        <p:txBody>
          <a:bodyPr>
            <a:normAutofit fontScale="90000"/>
          </a:bodyPr>
          <a:lstStyle/>
          <a:p>
            <a:r>
              <a:rPr lang="en-GB" sz="3200" b="1" dirty="0">
                <a:effectLst>
                  <a:outerShdw blurRad="38100" dist="38100" dir="2700000" algn="tl">
                    <a:srgbClr val="000000">
                      <a:alpha val="43137"/>
                    </a:srgbClr>
                  </a:outerShdw>
                </a:effectLst>
              </a:rPr>
              <a:t>A-Level Business Studies Bridging Work</a:t>
            </a:r>
            <a:br>
              <a:rPr lang="en-GB" sz="3200" b="1" dirty="0">
                <a:effectLst>
                  <a:outerShdw blurRad="38100" dist="38100" dir="2700000" algn="tl">
                    <a:srgbClr val="000000">
                      <a:alpha val="43137"/>
                    </a:srgbClr>
                  </a:outerShdw>
                </a:effectLst>
              </a:rPr>
            </a:br>
            <a:r>
              <a:rPr lang="en-GB" sz="3200" b="1" dirty="0">
                <a:effectLst>
                  <a:outerShdw blurRad="38100" dist="38100" dir="2700000" algn="tl">
                    <a:srgbClr val="000000">
                      <a:alpha val="43137"/>
                    </a:srgbClr>
                  </a:outerShdw>
                </a:effectLst>
                <a:ea typeface="Calibri Light"/>
                <a:cs typeface="Calibri Light"/>
              </a:rPr>
              <a:t>Course code: 9BS0</a:t>
            </a:r>
            <a:endParaRPr lang="en-GB" sz="3200" dirty="0">
              <a:effectLst>
                <a:outerShdw blurRad="38100" dist="38100" dir="2700000" algn="tl">
                  <a:srgbClr val="000000">
                    <a:alpha val="43137"/>
                  </a:srgbClr>
                </a:outerShdw>
              </a:effectLst>
              <a:ea typeface="Calibri Light"/>
              <a:cs typeface="Calibri Light"/>
            </a:endParaRPr>
          </a:p>
        </p:txBody>
      </p:sp>
      <p:pic>
        <p:nvPicPr>
          <p:cNvPr id="8" name="Picture 7">
            <a:extLst>
              <a:ext uri="{FF2B5EF4-FFF2-40B4-BE49-F238E27FC236}">
                <a16:creationId xmlns:a16="http://schemas.microsoft.com/office/drawing/2014/main" id="{7E6DFD29-A76A-4F70-A49A-E2ABF5D0A72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9" name="Picture 2" descr="5 Reasons Why You Should Study A-Level Business Studies">
            <a:extLst>
              <a:ext uri="{FF2B5EF4-FFF2-40B4-BE49-F238E27FC236}">
                <a16:creationId xmlns:a16="http://schemas.microsoft.com/office/drawing/2014/main" id="{5C713F58-ABC4-47B4-B393-CC29135366A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42936" y="2603505"/>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7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59012EF-390E-412D-8A20-0F3550253119}"/>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E28779C5-2FFD-40CE-904C-8D35C457D73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8FB95513-2668-4A24-919E-0CE49FED5A9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6EB3389-D23D-4CFB-AF0E-FF1D45394B7B}"/>
              </a:ext>
            </a:extLst>
          </p:cNvPr>
          <p:cNvSpPr>
            <a:spLocks noGrp="1"/>
          </p:cNvSpPr>
          <p:nvPr>
            <p:ph type="sldNum" sz="quarter" idx="12"/>
          </p:nvPr>
        </p:nvSpPr>
        <p:spPr/>
        <p:txBody>
          <a:bodyPr/>
          <a:lstStyle/>
          <a:p>
            <a:fld id="{3E0C6992-8E1B-4154-8EF3-BE9D14DF2A3E}" type="slidenum">
              <a:rPr lang="en-GB" smtClean="0"/>
              <a:t>10</a:t>
            </a:fld>
            <a:endParaRPr lang="en-GB"/>
          </a:p>
        </p:txBody>
      </p:sp>
      <p:graphicFrame>
        <p:nvGraphicFramePr>
          <p:cNvPr id="5" name="Table 4">
            <a:extLst>
              <a:ext uri="{FF2B5EF4-FFF2-40B4-BE49-F238E27FC236}">
                <a16:creationId xmlns:a16="http://schemas.microsoft.com/office/drawing/2014/main" id="{BA378F67-4A90-4E8E-8B5B-1581B64B267A}"/>
              </a:ext>
            </a:extLst>
          </p:cNvPr>
          <p:cNvGraphicFramePr>
            <a:graphicFrameLocks noGrp="1"/>
          </p:cNvGraphicFramePr>
          <p:nvPr>
            <p:extLst>
              <p:ext uri="{D42A27DB-BD31-4B8C-83A1-F6EECF244321}">
                <p14:modId xmlns:p14="http://schemas.microsoft.com/office/powerpoint/2010/main" val="2355471508"/>
              </p:ext>
            </p:extLst>
          </p:nvPr>
        </p:nvGraphicFramePr>
        <p:xfrm>
          <a:off x="221381" y="1974741"/>
          <a:ext cx="3207619" cy="5461635"/>
        </p:xfrm>
        <a:graphic>
          <a:graphicData uri="http://schemas.openxmlformats.org/drawingml/2006/table">
            <a:tbl>
              <a:tblPr/>
              <a:tblGrid>
                <a:gridCol w="606392">
                  <a:extLst>
                    <a:ext uri="{9D8B030D-6E8A-4147-A177-3AD203B41FA5}">
                      <a16:colId xmlns:a16="http://schemas.microsoft.com/office/drawing/2014/main" val="2094654423"/>
                    </a:ext>
                  </a:extLst>
                </a:gridCol>
                <a:gridCol w="2156059">
                  <a:extLst>
                    <a:ext uri="{9D8B030D-6E8A-4147-A177-3AD203B41FA5}">
                      <a16:colId xmlns:a16="http://schemas.microsoft.com/office/drawing/2014/main" val="3473601582"/>
                    </a:ext>
                  </a:extLst>
                </a:gridCol>
                <a:gridCol w="445168">
                  <a:extLst>
                    <a:ext uri="{9D8B030D-6E8A-4147-A177-3AD203B41FA5}">
                      <a16:colId xmlns:a16="http://schemas.microsoft.com/office/drawing/2014/main" val="2345472156"/>
                    </a:ext>
                  </a:extLst>
                </a:gridCol>
              </a:tblGrid>
              <a:tr h="200025">
                <a:tc>
                  <a:txBody>
                    <a:bodyPr/>
                    <a:lstStyle/>
                    <a:p>
                      <a:pPr algn="l" fontAlgn="t"/>
                      <a:r>
                        <a:rPr lang="en-GB" sz="1100" b="0" i="0" u="none" strike="noStrike" dirty="0">
                          <a:solidFill>
                            <a:srgbClr val="000000"/>
                          </a:solidFill>
                          <a:effectLst/>
                          <a:latin typeface="Calibri" panose="020F0502020204030204" pitchFamily="34" charset="0"/>
                        </a:rPr>
                        <a:t>Topic</a:t>
                      </a:r>
                    </a:p>
                  </a:txBody>
                  <a:tcPr marL="9525" marR="9525" marT="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Content</a:t>
                      </a:r>
                    </a:p>
                  </a:txBody>
                  <a:tcPr marL="9525" marR="9525" marT="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Check</a:t>
                      </a:r>
                    </a:p>
                    <a:p>
                      <a:pPr algn="l" fontAlgn="b"/>
                      <a:endParaRPr lang="en-GB" sz="1100" b="0" i="0" u="none" strike="noStrike" dirty="0">
                        <a:solidFill>
                          <a:srgbClr val="000000"/>
                        </a:solidFill>
                        <a:effectLst/>
                        <a:latin typeface="Calibri" panose="020F0502020204030204" pitchFamily="34" charset="0"/>
                      </a:endParaRPr>
                    </a:p>
                  </a:txBody>
                  <a:tcPr marL="9525" marR="9525" marT="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extLst>
                  <a:ext uri="{0D108BD9-81ED-4DB2-BD59-A6C34878D82A}">
                    <a16:rowId xmlns:a16="http://schemas.microsoft.com/office/drawing/2014/main" val="1070822338"/>
                  </a:ext>
                </a:extLst>
              </a:tr>
              <a:tr h="190500">
                <a:tc rowSpan="4">
                  <a:txBody>
                    <a:bodyPr/>
                    <a:lstStyle/>
                    <a:p>
                      <a:pPr algn="l" fontAlgn="t"/>
                      <a:r>
                        <a:rPr lang="en-GB" sz="1100" b="0" i="0" u="none" strike="noStrike" dirty="0">
                          <a:solidFill>
                            <a:srgbClr val="000000"/>
                          </a:solidFill>
                          <a:effectLst/>
                          <a:latin typeface="Calibri" panose="020F0502020204030204" pitchFamily="34" charset="0"/>
                        </a:rPr>
                        <a:t>3.1 Business Objectives and Strategies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3.1.1 Corporate Objectives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515309829"/>
                  </a:ext>
                </a:extLst>
              </a:tr>
              <a:tr h="19050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3.1.2 Theories of Corporate Strategy</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41241528"/>
                  </a:ext>
                </a:extLst>
              </a:tr>
              <a:tr h="200025">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3.1.3 SWOT Analysis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95988767"/>
                  </a:ext>
                </a:extLst>
              </a:tr>
              <a:tr h="200025">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3.1.4 Impact of External Influences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41726569"/>
                  </a:ext>
                </a:extLst>
              </a:tr>
              <a:tr h="190500">
                <a:tc rowSpan="4">
                  <a:txBody>
                    <a:bodyPr/>
                    <a:lstStyle/>
                    <a:p>
                      <a:pPr algn="l" fontAlgn="t"/>
                      <a:r>
                        <a:rPr lang="en-GB" sz="1100" b="0" i="0" u="none" strike="noStrike" dirty="0">
                          <a:solidFill>
                            <a:srgbClr val="000000"/>
                          </a:solidFill>
                          <a:effectLst/>
                          <a:latin typeface="Calibri" panose="020F0502020204030204" pitchFamily="34" charset="0"/>
                        </a:rPr>
                        <a:t>3.2 Business Growth</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3.2.1 Growth</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308195293"/>
                  </a:ext>
                </a:extLst>
              </a:tr>
              <a:tr h="19050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3.2.2 Mergers and Takeovers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103367006"/>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3.2.3 Organic Growth</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3111290227"/>
                  </a:ext>
                </a:extLst>
              </a:tr>
              <a:tr h="2000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3.2.4 Reasons for Stay Small</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993804664"/>
                  </a:ext>
                </a:extLst>
              </a:tr>
              <a:tr h="190500">
                <a:tc rowSpan="4">
                  <a:txBody>
                    <a:bodyPr/>
                    <a:lstStyle/>
                    <a:p>
                      <a:pPr algn="l" fontAlgn="t"/>
                      <a:r>
                        <a:rPr lang="en-GB" sz="1100" b="0" i="0" u="none" strike="noStrike">
                          <a:solidFill>
                            <a:srgbClr val="000000"/>
                          </a:solidFill>
                          <a:effectLst/>
                          <a:latin typeface="Calibri" panose="020F0502020204030204" pitchFamily="34" charset="0"/>
                        </a:rPr>
                        <a:t>3.3 Decision-Making Techniques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3.3.1 Quantative Sale Forecasting</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18895423"/>
                  </a:ext>
                </a:extLst>
              </a:tr>
              <a:tr h="19050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3.3.2 Investment Appraisal</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585352775"/>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3.3.3 Decision trees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66818448"/>
                  </a:ext>
                </a:extLst>
              </a:tr>
              <a:tr h="2000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3.3.4 Critical Path Analysis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84830879"/>
                  </a:ext>
                </a:extLst>
              </a:tr>
              <a:tr h="190500">
                <a:tc rowSpan="4">
                  <a:txBody>
                    <a:bodyPr/>
                    <a:lstStyle/>
                    <a:p>
                      <a:pPr algn="l" fontAlgn="t"/>
                      <a:r>
                        <a:rPr lang="en-GB" sz="1100" b="0" i="0" u="none" strike="noStrike">
                          <a:solidFill>
                            <a:srgbClr val="000000"/>
                          </a:solidFill>
                          <a:effectLst/>
                          <a:latin typeface="Calibri" panose="020F0502020204030204" pitchFamily="34" charset="0"/>
                        </a:rPr>
                        <a:t>3.4 Influences on Business Decisions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3.4.1 Corporate Influences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226541748"/>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3.4.2 Corporate Culture</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3621079739"/>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3.4.3 Shareholders Vs Stakeholders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87274437"/>
                  </a:ext>
                </a:extLst>
              </a:tr>
              <a:tr h="2000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3.4.4 Business Ethics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689383865"/>
                  </a:ext>
                </a:extLst>
              </a:tr>
              <a:tr h="190500">
                <a:tc rowSpan="3">
                  <a:txBody>
                    <a:bodyPr/>
                    <a:lstStyle/>
                    <a:p>
                      <a:pPr algn="l" fontAlgn="t"/>
                      <a:r>
                        <a:rPr lang="en-GB" sz="1100" b="0" i="0" u="none" strike="noStrike">
                          <a:solidFill>
                            <a:srgbClr val="000000"/>
                          </a:solidFill>
                          <a:effectLst/>
                          <a:latin typeface="Calibri" panose="020F0502020204030204" pitchFamily="34" charset="0"/>
                        </a:rPr>
                        <a:t>3.5 Assessing Competitiveness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3.5.1 Interpretation of Financial Statements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73457394"/>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3.5.2 Ratio Analysis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65392209"/>
                  </a:ext>
                </a:extLst>
              </a:tr>
              <a:tr h="2000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3.5.3 Human Resources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62088243"/>
                  </a:ext>
                </a:extLst>
              </a:tr>
              <a:tr h="190500">
                <a:tc rowSpan="3">
                  <a:txBody>
                    <a:bodyPr/>
                    <a:lstStyle/>
                    <a:p>
                      <a:pPr algn="l" fontAlgn="t"/>
                      <a:r>
                        <a:rPr lang="en-GB" sz="1100" b="0" i="0" u="none" strike="noStrike" dirty="0">
                          <a:solidFill>
                            <a:srgbClr val="000000"/>
                          </a:solidFill>
                          <a:effectLst/>
                          <a:latin typeface="Calibri" panose="020F0502020204030204" pitchFamily="34" charset="0"/>
                        </a:rPr>
                        <a:t>3.6 Managing Change</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r>
                        <a:rPr lang="en-GB" sz="1100" b="0" i="0" u="none" strike="noStrike" dirty="0">
                          <a:solidFill>
                            <a:srgbClr val="000000"/>
                          </a:solidFill>
                          <a:effectLst/>
                          <a:latin typeface="Calibri" panose="020F0502020204030204" pitchFamily="34" charset="0"/>
                        </a:rPr>
                        <a:t>3.6.1 Causes and effects of Change</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085136767"/>
                  </a:ext>
                </a:extLst>
              </a:tr>
              <a:tr h="19050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3.6.2 Key Factors in change</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2857378681"/>
                  </a:ext>
                </a:extLst>
              </a:tr>
              <a:tr h="2000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3.6.3 Scenario Planning</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839562546"/>
                  </a:ext>
                </a:extLst>
              </a:tr>
            </a:tbl>
          </a:graphicData>
        </a:graphic>
      </p:graphicFrame>
      <p:graphicFrame>
        <p:nvGraphicFramePr>
          <p:cNvPr id="6" name="Table 5">
            <a:extLst>
              <a:ext uri="{FF2B5EF4-FFF2-40B4-BE49-F238E27FC236}">
                <a16:creationId xmlns:a16="http://schemas.microsoft.com/office/drawing/2014/main" id="{F5C2A107-84E9-424B-A351-A7AF85C1B549}"/>
              </a:ext>
            </a:extLst>
          </p:cNvPr>
          <p:cNvGraphicFramePr>
            <a:graphicFrameLocks noGrp="1"/>
          </p:cNvGraphicFramePr>
          <p:nvPr/>
        </p:nvGraphicFramePr>
        <p:xfrm>
          <a:off x="356374" y="1479883"/>
          <a:ext cx="2816392" cy="233405"/>
        </p:xfrm>
        <a:graphic>
          <a:graphicData uri="http://schemas.openxmlformats.org/drawingml/2006/table">
            <a:tbl>
              <a:tblPr/>
              <a:tblGrid>
                <a:gridCol w="2816392">
                  <a:extLst>
                    <a:ext uri="{9D8B030D-6E8A-4147-A177-3AD203B41FA5}">
                      <a16:colId xmlns:a16="http://schemas.microsoft.com/office/drawing/2014/main" val="2552632325"/>
                    </a:ext>
                  </a:extLst>
                </a:gridCol>
              </a:tblGrid>
              <a:tr h="233405">
                <a:tc>
                  <a:txBody>
                    <a:bodyPr/>
                    <a:lstStyle/>
                    <a:p>
                      <a:pPr algn="ctr" fontAlgn="b"/>
                      <a:r>
                        <a:rPr lang="en-GB" sz="1000" b="1" i="0" u="none" strike="noStrike" dirty="0">
                          <a:solidFill>
                            <a:srgbClr val="FFFFFF"/>
                          </a:solidFill>
                          <a:effectLst/>
                          <a:latin typeface="Calibri" panose="020F0502020204030204" pitchFamily="34" charset="0"/>
                        </a:rPr>
                        <a:t>Theme 3 PLC - Business Decisions and Strategy</a:t>
                      </a:r>
                    </a:p>
                  </a:txBody>
                  <a:tcPr marL="6773" marR="6773" marT="6773" marB="3251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842924882"/>
                  </a:ext>
                </a:extLst>
              </a:tr>
            </a:tbl>
          </a:graphicData>
        </a:graphic>
      </p:graphicFrame>
      <p:graphicFrame>
        <p:nvGraphicFramePr>
          <p:cNvPr id="7" name="Table 6">
            <a:extLst>
              <a:ext uri="{FF2B5EF4-FFF2-40B4-BE49-F238E27FC236}">
                <a16:creationId xmlns:a16="http://schemas.microsoft.com/office/drawing/2014/main" id="{CA2F566E-4005-4236-9747-8A4462256670}"/>
              </a:ext>
            </a:extLst>
          </p:cNvPr>
          <p:cNvGraphicFramePr>
            <a:graphicFrameLocks noGrp="1"/>
          </p:cNvGraphicFramePr>
          <p:nvPr>
            <p:extLst>
              <p:ext uri="{D42A27DB-BD31-4B8C-83A1-F6EECF244321}">
                <p14:modId xmlns:p14="http://schemas.microsoft.com/office/powerpoint/2010/main" val="3705220455"/>
              </p:ext>
            </p:extLst>
          </p:nvPr>
        </p:nvGraphicFramePr>
        <p:xfrm>
          <a:off x="3520226" y="1972787"/>
          <a:ext cx="3072628" cy="6657418"/>
        </p:xfrm>
        <a:graphic>
          <a:graphicData uri="http://schemas.openxmlformats.org/drawingml/2006/table">
            <a:tbl>
              <a:tblPr/>
              <a:tblGrid>
                <a:gridCol w="926119">
                  <a:extLst>
                    <a:ext uri="{9D8B030D-6E8A-4147-A177-3AD203B41FA5}">
                      <a16:colId xmlns:a16="http://schemas.microsoft.com/office/drawing/2014/main" val="855245943"/>
                    </a:ext>
                  </a:extLst>
                </a:gridCol>
                <a:gridCol w="1646276">
                  <a:extLst>
                    <a:ext uri="{9D8B030D-6E8A-4147-A177-3AD203B41FA5}">
                      <a16:colId xmlns:a16="http://schemas.microsoft.com/office/drawing/2014/main" val="1462743369"/>
                    </a:ext>
                  </a:extLst>
                </a:gridCol>
                <a:gridCol w="500233">
                  <a:extLst>
                    <a:ext uri="{9D8B030D-6E8A-4147-A177-3AD203B41FA5}">
                      <a16:colId xmlns:a16="http://schemas.microsoft.com/office/drawing/2014/main" val="765852833"/>
                    </a:ext>
                  </a:extLst>
                </a:gridCol>
              </a:tblGrid>
              <a:tr h="281174">
                <a:tc>
                  <a:txBody>
                    <a:bodyPr/>
                    <a:lstStyle/>
                    <a:p>
                      <a:pPr algn="l" fontAlgn="t"/>
                      <a:r>
                        <a:rPr lang="en-GB" sz="1100" b="0" i="0" u="none" strike="noStrike" dirty="0">
                          <a:solidFill>
                            <a:srgbClr val="000000"/>
                          </a:solidFill>
                          <a:effectLst/>
                          <a:latin typeface="Calibri" panose="020F0502020204030204" pitchFamily="34" charset="0"/>
                        </a:rPr>
                        <a:t>Topic</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Content</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Check</a:t>
                      </a:r>
                    </a:p>
                    <a:p>
                      <a:pPr algn="l" fontAlgn="b"/>
                      <a:endParaRPr lang="en-GB" sz="1100" b="0" i="0" u="none" strike="noStrike" dirty="0">
                        <a:solidFill>
                          <a:srgbClr val="000000"/>
                        </a:solidFill>
                        <a:effectLst/>
                        <a:latin typeface="Calibri" panose="020F0502020204030204" pitchFamily="34" charset="0"/>
                      </a:endParaRP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2520745111"/>
                  </a:ext>
                </a:extLst>
              </a:tr>
              <a:tr h="281174">
                <a:tc rowSpan="5">
                  <a:txBody>
                    <a:bodyPr/>
                    <a:lstStyle/>
                    <a:p>
                      <a:pPr algn="l" fontAlgn="t"/>
                      <a:r>
                        <a:rPr lang="en-GB" sz="1100" b="0" i="0" u="none" strike="noStrike">
                          <a:solidFill>
                            <a:srgbClr val="000000"/>
                          </a:solidFill>
                          <a:effectLst/>
                          <a:latin typeface="Calibri" panose="020F0502020204030204" pitchFamily="34" charset="0"/>
                        </a:rPr>
                        <a:t>4.1 Globalisation</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4.1.1 Growing Economies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1392523"/>
                  </a:ext>
                </a:extLst>
              </a:tr>
              <a:tr h="266271">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4.1.2 Internal trade and Business Growth</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7941501"/>
                  </a:ext>
                </a:extLst>
              </a:tr>
              <a:tr h="32091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4.1.3 Factors Contributing to increased Globalisation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4526692"/>
                  </a:ext>
                </a:extLst>
              </a:tr>
              <a:tr h="28117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4.1.4 Protetionism</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489571"/>
                  </a:ext>
                </a:extLst>
              </a:tr>
              <a:tr h="28117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4.1.5 Trading Blocs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4611103"/>
                  </a:ext>
                </a:extLst>
              </a:tr>
              <a:tr h="330568">
                <a:tc rowSpan="5">
                  <a:txBody>
                    <a:bodyPr/>
                    <a:lstStyle/>
                    <a:p>
                      <a:pPr algn="l" fontAlgn="t"/>
                      <a:r>
                        <a:rPr lang="en-GB" sz="1100" b="0" i="0" u="none" strike="noStrike">
                          <a:solidFill>
                            <a:srgbClr val="000000"/>
                          </a:solidFill>
                          <a:effectLst/>
                          <a:latin typeface="Calibri" panose="020F0502020204030204" pitchFamily="34" charset="0"/>
                        </a:rPr>
                        <a:t>4.2 Global markets and Business Expansion</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4.2.1 Conditions that prompt Trade</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904560704"/>
                  </a:ext>
                </a:extLst>
              </a:tr>
              <a:tr h="492655">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4.2.2 Assessment of a Country as a Market</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5228019"/>
                  </a:ext>
                </a:extLst>
              </a:tr>
              <a:tr h="67260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4.2.3 Assessment of a Country as a Production Location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061417343"/>
                  </a:ext>
                </a:extLst>
              </a:tr>
              <a:tr h="492655">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4.2.4 Reasons for Global mergers or Joint Ventures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269997657"/>
                  </a:ext>
                </a:extLst>
              </a:tr>
              <a:tr h="470593">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4.2.5 Global Competitiveness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779132570"/>
                  </a:ext>
                </a:extLst>
              </a:tr>
              <a:tr h="281174">
                <a:tc rowSpan="3">
                  <a:txBody>
                    <a:bodyPr/>
                    <a:lstStyle/>
                    <a:p>
                      <a:pPr algn="l" fontAlgn="t"/>
                      <a:r>
                        <a:rPr lang="en-GB" sz="1100" b="0" i="0" u="none" strike="noStrike">
                          <a:solidFill>
                            <a:srgbClr val="000000"/>
                          </a:solidFill>
                          <a:effectLst/>
                          <a:latin typeface="Calibri" panose="020F0502020204030204" pitchFamily="34" charset="0"/>
                        </a:rPr>
                        <a:t>4.3 Global Marketing</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4.3.1 Marketing</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0402735"/>
                  </a:ext>
                </a:extLst>
              </a:tr>
              <a:tr h="28117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4.3.2 Niche Markets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47284855"/>
                  </a:ext>
                </a:extLst>
              </a:tr>
              <a:tr h="418615">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4.3.3 Cultural and Social Issues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38606138"/>
                  </a:ext>
                </a:extLst>
              </a:tr>
              <a:tr h="452078">
                <a:tc rowSpan="3">
                  <a:txBody>
                    <a:bodyPr/>
                    <a:lstStyle/>
                    <a:p>
                      <a:pPr algn="l" fontAlgn="t"/>
                      <a:r>
                        <a:rPr lang="en-GB" sz="1100" b="0" i="0" u="none" strike="noStrike" dirty="0">
                          <a:solidFill>
                            <a:srgbClr val="000000"/>
                          </a:solidFill>
                          <a:effectLst/>
                          <a:latin typeface="Calibri" panose="020F0502020204030204" pitchFamily="34" charset="0"/>
                        </a:rPr>
                        <a:t>4.4 Global Industries and Companies (Multinational Corporations)</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4.4.1 The Impact of MNCs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663451620"/>
                  </a:ext>
                </a:extLst>
              </a:tr>
              <a:tr h="409074">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4.4.2 Ethics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968677977"/>
                  </a:ext>
                </a:extLst>
              </a:tr>
              <a:tr h="28117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4.4.3 Controlling MNCs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43112048"/>
                  </a:ext>
                </a:extLst>
              </a:tr>
            </a:tbl>
          </a:graphicData>
        </a:graphic>
      </p:graphicFrame>
      <p:graphicFrame>
        <p:nvGraphicFramePr>
          <p:cNvPr id="8" name="Table 7">
            <a:extLst>
              <a:ext uri="{FF2B5EF4-FFF2-40B4-BE49-F238E27FC236}">
                <a16:creationId xmlns:a16="http://schemas.microsoft.com/office/drawing/2014/main" id="{BE61FE0E-B41B-4461-AC53-AB2E63781CF7}"/>
              </a:ext>
            </a:extLst>
          </p:cNvPr>
          <p:cNvGraphicFramePr>
            <a:graphicFrameLocks noGrp="1"/>
          </p:cNvGraphicFramePr>
          <p:nvPr/>
        </p:nvGraphicFramePr>
        <p:xfrm>
          <a:off x="3544114" y="1477726"/>
          <a:ext cx="2838828" cy="223562"/>
        </p:xfrm>
        <a:graphic>
          <a:graphicData uri="http://schemas.openxmlformats.org/drawingml/2006/table">
            <a:tbl>
              <a:tblPr/>
              <a:tblGrid>
                <a:gridCol w="2838828">
                  <a:extLst>
                    <a:ext uri="{9D8B030D-6E8A-4147-A177-3AD203B41FA5}">
                      <a16:colId xmlns:a16="http://schemas.microsoft.com/office/drawing/2014/main" val="3943563944"/>
                    </a:ext>
                  </a:extLst>
                </a:gridCol>
              </a:tblGrid>
              <a:tr h="223562">
                <a:tc>
                  <a:txBody>
                    <a:bodyPr/>
                    <a:lstStyle/>
                    <a:p>
                      <a:pPr algn="ctr" fontAlgn="b"/>
                      <a:r>
                        <a:rPr lang="en-GB" sz="1000" b="1" i="0" u="none" strike="noStrike" dirty="0">
                          <a:solidFill>
                            <a:srgbClr val="FFFFFF"/>
                          </a:solidFill>
                          <a:effectLst/>
                          <a:latin typeface="Calibri" panose="020F0502020204030204" pitchFamily="34" charset="0"/>
                        </a:rPr>
                        <a:t>Theme 4 PLC - Global Business</a:t>
                      </a:r>
                    </a:p>
                  </a:txBody>
                  <a:tcPr marL="6794" marR="6794" marT="6794" marB="3261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335224168"/>
                  </a:ext>
                </a:extLst>
              </a:tr>
            </a:tbl>
          </a:graphicData>
        </a:graphic>
      </p:graphicFrame>
      <p:sp>
        <p:nvSpPr>
          <p:cNvPr id="10" name="TextBox 9">
            <a:extLst>
              <a:ext uri="{FF2B5EF4-FFF2-40B4-BE49-F238E27FC236}">
                <a16:creationId xmlns:a16="http://schemas.microsoft.com/office/drawing/2014/main" id="{A1D3C83D-1EC1-46A7-A86F-18BDBC8D1DAD}"/>
              </a:ext>
            </a:extLst>
          </p:cNvPr>
          <p:cNvSpPr txBox="1"/>
          <p:nvPr/>
        </p:nvSpPr>
        <p:spPr>
          <a:xfrm>
            <a:off x="342881" y="197200"/>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 Theme 3 &amp; Theme 4</a:t>
            </a:r>
          </a:p>
        </p:txBody>
      </p:sp>
      <p:sp>
        <p:nvSpPr>
          <p:cNvPr id="12" name="TextBox 11">
            <a:extLst>
              <a:ext uri="{FF2B5EF4-FFF2-40B4-BE49-F238E27FC236}">
                <a16:creationId xmlns:a16="http://schemas.microsoft.com/office/drawing/2014/main" id="{387CDABE-0D8C-4D2A-B373-C1EE3B496801}"/>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pic>
        <p:nvPicPr>
          <p:cNvPr id="14" name="Picture 2" descr="Check Mark And Cross Sign PNG Transparent Images Free Download | Vector  Files | Pngtree">
            <a:extLst>
              <a:ext uri="{FF2B5EF4-FFF2-40B4-BE49-F238E27FC236}">
                <a16:creationId xmlns:a16="http://schemas.microsoft.com/office/drawing/2014/main" id="{264868C1-41F8-4629-A6CE-3BBDCF88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753" y="1974741"/>
            <a:ext cx="507242" cy="5072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heck Mark And Cross Sign PNG Transparent Images Free Download | Vector  Files | Pngtree">
            <a:extLst>
              <a:ext uri="{FF2B5EF4-FFF2-40B4-BE49-F238E27FC236}">
                <a16:creationId xmlns:a16="http://schemas.microsoft.com/office/drawing/2014/main" id="{289BF4FB-E5D1-4C6B-8B83-6DCEA14EE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207" y="1974741"/>
            <a:ext cx="507242" cy="5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153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F658E1-A3E3-4A63-80A7-C1D7F91895F7}"/>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598132"/>
            <a:ext cx="5915025" cy="4120620"/>
          </a:xfrm>
        </p:spPr>
        <p:txBody>
          <a:bodyPr/>
          <a:lstStyle/>
          <a:p>
            <a:r>
              <a:rPr lang="en-GB" dirty="0"/>
              <a:t>Edexcel A-Level Business Studies:</a:t>
            </a:r>
            <a:br>
              <a:rPr lang="en-GB" dirty="0"/>
            </a:br>
            <a:br>
              <a:rPr lang="en-GB" dirty="0"/>
            </a:br>
            <a:r>
              <a:rPr lang="en-GB" dirty="0"/>
              <a:t>Home learning Charter and Reading List</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11</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01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BE61E8-E37A-4468-8772-B838F703E0D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75ABBC1-E365-7B3B-4FC1-1E0E635C9081}"/>
              </a:ext>
            </a:extLst>
          </p:cNvPr>
          <p:cNvSpPr>
            <a:spLocks noGrp="1"/>
          </p:cNvSpPr>
          <p:nvPr>
            <p:ph type="title"/>
          </p:nvPr>
        </p:nvSpPr>
        <p:spPr>
          <a:xfrm>
            <a:off x="471488" y="374806"/>
            <a:ext cx="5915025" cy="785983"/>
          </a:xfrm>
        </p:spPr>
        <p:txBody>
          <a:bodyPr>
            <a:normAutofit fontScale="90000"/>
          </a:bodyPr>
          <a:lstStyle/>
          <a:p>
            <a:r>
              <a:rPr lang="en-GB" sz="2800" b="1" u="sng" dirty="0">
                <a:ea typeface="Calibri Light"/>
                <a:cs typeface="Calibri Light"/>
              </a:rPr>
              <a:t>CHSG Key Stage 5 Home learning Charter</a:t>
            </a:r>
            <a:endParaRPr lang="en-US" sz="2800" b="1" u="sng" dirty="0">
              <a:ea typeface="Calibri Light"/>
              <a:cs typeface="Calibri Light"/>
            </a:endParaRPr>
          </a:p>
        </p:txBody>
      </p:sp>
      <p:sp>
        <p:nvSpPr>
          <p:cNvPr id="3" name="Content Placeholder 2">
            <a:extLst>
              <a:ext uri="{FF2B5EF4-FFF2-40B4-BE49-F238E27FC236}">
                <a16:creationId xmlns:a16="http://schemas.microsoft.com/office/drawing/2014/main" id="{45DB579E-DBEA-641C-9597-9A7B0D5C1E53}"/>
              </a:ext>
            </a:extLst>
          </p:cNvPr>
          <p:cNvSpPr>
            <a:spLocks noGrp="1"/>
          </p:cNvSpPr>
          <p:nvPr>
            <p:ph idx="1"/>
          </p:nvPr>
        </p:nvSpPr>
        <p:spPr>
          <a:xfrm>
            <a:off x="471487" y="1160789"/>
            <a:ext cx="5915025" cy="7948641"/>
          </a:xfrm>
        </p:spPr>
        <p:txBody>
          <a:bodyPr vert="horz" lIns="91440" tIns="45720" rIns="91440" bIns="45720" rtlCol="0" anchor="t">
            <a:normAutofit/>
          </a:bodyPr>
          <a:lstStyle/>
          <a:p>
            <a:pPr>
              <a:buNone/>
            </a:pPr>
            <a:r>
              <a:rPr lang="en-GB" sz="1600" dirty="0">
                <a:solidFill>
                  <a:srgbClr val="2F5496"/>
                </a:solidFill>
                <a:latin typeface="Calibri Light"/>
                <a:ea typeface="Calibri Light"/>
                <a:cs typeface="Calibri Light"/>
              </a:rPr>
              <a:t>Purpose</a:t>
            </a:r>
            <a:endParaRPr lang="en-US" sz="1600" dirty="0">
              <a:solidFill>
                <a:srgbClr val="2F5496"/>
              </a:solidFill>
              <a:latin typeface="Calibri Light"/>
              <a:ea typeface="Calibri Light"/>
              <a:cs typeface="Calibri Light"/>
            </a:endParaRPr>
          </a:p>
          <a:p>
            <a:pPr>
              <a:buNone/>
            </a:pPr>
            <a:r>
              <a:rPr lang="en-GB" sz="1200" dirty="0">
                <a:ea typeface="Calibri"/>
                <a:cs typeface="Calibri"/>
              </a:rPr>
              <a:t>To provide a structured approach to home learning that enhances the academic outcomes, ensures consistent practice, and prepares our students for independent study required in higher education and future careers.</a:t>
            </a:r>
            <a:endParaRPr lang="en-US" sz="1200" dirty="0">
              <a:ea typeface="Calibri"/>
              <a:cs typeface="Calibri"/>
            </a:endParaRPr>
          </a:p>
          <a:p>
            <a:pPr>
              <a:buNone/>
            </a:pPr>
            <a:r>
              <a:rPr lang="en-GB" sz="1300" dirty="0">
                <a:solidFill>
                  <a:srgbClr val="2F5496"/>
                </a:solidFill>
                <a:latin typeface="Calibri Light"/>
                <a:ea typeface="Calibri Light"/>
                <a:cs typeface="Calibri Light"/>
              </a:rPr>
              <a:t>Home learning Guidelines</a:t>
            </a:r>
            <a:endParaRPr lang="en-US" sz="1300" dirty="0">
              <a:solidFill>
                <a:srgbClr val="2F5496"/>
              </a:solidFill>
              <a:latin typeface="Calibri Light"/>
              <a:ea typeface="Calibri Light"/>
              <a:cs typeface="Calibri Light"/>
            </a:endParaRPr>
          </a:p>
          <a:p>
            <a:pPr>
              <a:buFont typeface="Arial"/>
            </a:pPr>
            <a:r>
              <a:rPr lang="en-GB" sz="1200" b="1" dirty="0">
                <a:ea typeface="Calibri"/>
                <a:cs typeface="Calibri"/>
              </a:rPr>
              <a:t>Daily Home learning Allocation:</a:t>
            </a:r>
            <a:endParaRPr lang="en-US" sz="1200" b="1" dirty="0">
              <a:ea typeface="Calibri"/>
              <a:cs typeface="Calibri"/>
            </a:endParaRPr>
          </a:p>
          <a:p>
            <a:pPr marL="800100" lvl="1" indent="-285750">
              <a:buFont typeface="Arial"/>
            </a:pPr>
            <a:r>
              <a:rPr lang="en-GB" sz="1200" dirty="0">
                <a:ea typeface="Calibri"/>
                <a:cs typeface="Calibri"/>
              </a:rPr>
              <a:t>For every lesson studied at school, an equivalent of 1 hour of home learning is expected.</a:t>
            </a:r>
            <a:endParaRPr lang="en-US" sz="1200" b="1" dirty="0">
              <a:ea typeface="Calibri"/>
              <a:cs typeface="Calibri"/>
            </a:endParaRPr>
          </a:p>
          <a:p>
            <a:pPr marL="800100" lvl="1" indent="-285750">
              <a:buFont typeface="Arial"/>
            </a:pPr>
            <a:r>
              <a:rPr lang="en-GB" sz="1200" dirty="0">
                <a:ea typeface="Calibri"/>
                <a:cs typeface="Calibri"/>
              </a:rPr>
              <a:t>This can include reading, writing, assessments, research, and project work.</a:t>
            </a:r>
            <a:endParaRPr lang="en-US" sz="1200" b="1" dirty="0">
              <a:ea typeface="Calibri"/>
              <a:cs typeface="Calibri"/>
            </a:endParaRPr>
          </a:p>
          <a:p>
            <a:pPr>
              <a:buFont typeface="Arial"/>
            </a:pPr>
            <a:r>
              <a:rPr lang="en-GB" sz="1200" b="1" dirty="0">
                <a:ea typeface="Calibri"/>
                <a:cs typeface="Calibri"/>
              </a:rPr>
              <a:t>Weekly Planning:</a:t>
            </a:r>
            <a:endParaRPr lang="en-US" sz="1200" b="1" dirty="0">
              <a:ea typeface="Calibri"/>
              <a:cs typeface="Calibri"/>
            </a:endParaRPr>
          </a:p>
          <a:p>
            <a:pPr marL="800100" lvl="1" indent="-285750">
              <a:buFont typeface="Arial"/>
            </a:pPr>
            <a:r>
              <a:rPr lang="en-GB" sz="1200" dirty="0">
                <a:ea typeface="Calibri"/>
                <a:cs typeface="Calibri"/>
              </a:rPr>
              <a:t>Students should review their weekly timetable and allocate specific study periods each day for completing their home learning.</a:t>
            </a:r>
            <a:endParaRPr lang="en-US" sz="1200" b="1" dirty="0">
              <a:ea typeface="Calibri"/>
              <a:cs typeface="Calibri"/>
            </a:endParaRPr>
          </a:p>
          <a:p>
            <a:pPr marL="800100" lvl="1" indent="-285750">
              <a:buFont typeface="Arial"/>
            </a:pPr>
            <a:r>
              <a:rPr lang="en-GB" sz="1200" dirty="0">
                <a:ea typeface="Calibri"/>
                <a:cs typeface="Calibri"/>
              </a:rPr>
              <a:t>Prioritise tasks based on due dates and difficulty level.</a:t>
            </a:r>
            <a:endParaRPr lang="en-US" sz="1200" b="1" dirty="0">
              <a:ea typeface="Calibri"/>
              <a:cs typeface="Calibri"/>
            </a:endParaRPr>
          </a:p>
          <a:p>
            <a:pPr>
              <a:buFont typeface="Arial"/>
            </a:pPr>
            <a:r>
              <a:rPr lang="en-GB" sz="1200" b="1" dirty="0">
                <a:ea typeface="Calibri"/>
                <a:cs typeface="Calibri"/>
              </a:rPr>
              <a:t>Flipped Learning:</a:t>
            </a:r>
            <a:endParaRPr lang="en-US" sz="1200" b="1" dirty="0">
              <a:ea typeface="Calibri"/>
              <a:cs typeface="Calibri"/>
            </a:endParaRPr>
          </a:p>
          <a:p>
            <a:pPr marL="800100" lvl="1" indent="-285750">
              <a:buFont typeface="Arial"/>
            </a:pPr>
            <a:r>
              <a:rPr lang="en-GB" sz="1200" dirty="0">
                <a:ea typeface="Calibri"/>
                <a:cs typeface="Calibri"/>
              </a:rPr>
              <a:t>At least 2 per half term, students will engage in flipped learning tasks.</a:t>
            </a:r>
            <a:endParaRPr lang="en-US" sz="1200" b="1" dirty="0">
              <a:ea typeface="Calibri"/>
              <a:cs typeface="Calibri"/>
            </a:endParaRPr>
          </a:p>
          <a:p>
            <a:pPr marL="800100" lvl="1" indent="-285750">
              <a:buFont typeface="Arial"/>
            </a:pPr>
            <a:r>
              <a:rPr lang="en-GB" sz="1200" dirty="0">
                <a:ea typeface="Calibri"/>
                <a:cs typeface="Calibri"/>
              </a:rPr>
              <a:t>These tasks involve pre-class preparation such as watching videos, reading articles, or completing exercises that will be discussed in the next lesson.</a:t>
            </a:r>
            <a:endParaRPr lang="en-US" sz="1200" b="1" dirty="0">
              <a:ea typeface="Calibri"/>
              <a:cs typeface="Calibri"/>
            </a:endParaRPr>
          </a:p>
          <a:p>
            <a:pPr marL="800100" lvl="1" indent="-285750">
              <a:buFont typeface="Arial"/>
            </a:pPr>
            <a:r>
              <a:rPr lang="en-GB" sz="1200" dirty="0">
                <a:ea typeface="Calibri"/>
                <a:cs typeface="Calibri"/>
              </a:rPr>
              <a:t>Teachers will provide clear instructions and resources for flipped learning activities. </a:t>
            </a:r>
            <a:endParaRPr lang="en-US" sz="1200" b="1" dirty="0">
              <a:ea typeface="Calibri"/>
              <a:cs typeface="Calibri"/>
            </a:endParaRPr>
          </a:p>
          <a:p>
            <a:pPr>
              <a:buFont typeface="Arial"/>
            </a:pPr>
            <a:r>
              <a:rPr lang="en-GB" sz="1200" b="1" dirty="0">
                <a:ea typeface="Calibri"/>
                <a:cs typeface="Calibri"/>
              </a:rPr>
              <a:t>Development of Challenge:</a:t>
            </a:r>
            <a:endParaRPr lang="en-US" sz="1200" b="1" dirty="0">
              <a:ea typeface="Calibri"/>
              <a:cs typeface="Calibri"/>
            </a:endParaRPr>
          </a:p>
          <a:p>
            <a:pPr marL="800100" lvl="1" indent="-285750">
              <a:buFont typeface="Arial"/>
            </a:pPr>
            <a:r>
              <a:rPr lang="en-GB" sz="1200" dirty="0">
                <a:ea typeface="Calibri"/>
                <a:cs typeface="Calibri"/>
              </a:rPr>
              <a:t>Home learning tasks will be designed to challenge students and push their understanding beyond the classroom.</a:t>
            </a:r>
            <a:endParaRPr lang="en-US" sz="1200" b="1" dirty="0">
              <a:ea typeface="Calibri"/>
              <a:cs typeface="Calibri"/>
            </a:endParaRPr>
          </a:p>
          <a:p>
            <a:pPr marL="800100" lvl="1" indent="-285750">
              <a:buFont typeface="Arial"/>
            </a:pPr>
            <a:r>
              <a:rPr lang="en-GB" sz="1200" dirty="0">
                <a:ea typeface="Calibri"/>
                <a:cs typeface="Calibri"/>
              </a:rPr>
              <a:t>Engage in higher-order thinking tasks such as analysis, evaluation, and synthesis of information.</a:t>
            </a:r>
            <a:endParaRPr lang="en-US" sz="1200" b="1" dirty="0">
              <a:ea typeface="Calibri"/>
              <a:cs typeface="Calibri"/>
            </a:endParaRPr>
          </a:p>
          <a:p>
            <a:pPr marL="800100" lvl="1" indent="-285750">
              <a:buFont typeface="Arial"/>
            </a:pPr>
            <a:r>
              <a:rPr lang="en-GB" sz="1200" dirty="0">
                <a:ea typeface="Calibri"/>
                <a:cs typeface="Calibri"/>
              </a:rPr>
              <a:t>Take on challenging problems and projects that require creative and critical thinking.</a:t>
            </a:r>
            <a:endParaRPr lang="en-US" sz="1200" b="1" dirty="0">
              <a:ea typeface="Calibri"/>
              <a:cs typeface="Calibri"/>
            </a:endParaRPr>
          </a:p>
          <a:p>
            <a:pPr>
              <a:buFont typeface="Arial"/>
            </a:pPr>
            <a:r>
              <a:rPr lang="en-GB" sz="1200" b="1" dirty="0">
                <a:ea typeface="Calibri"/>
                <a:cs typeface="Calibri"/>
              </a:rPr>
              <a:t>Building Knowledge:</a:t>
            </a:r>
            <a:endParaRPr lang="en-US" sz="1200" b="1" dirty="0">
              <a:ea typeface="Calibri"/>
              <a:cs typeface="Calibri"/>
            </a:endParaRPr>
          </a:p>
          <a:p>
            <a:pPr marL="800100" lvl="1" indent="-285750">
              <a:buFont typeface="Arial"/>
            </a:pPr>
            <a:r>
              <a:rPr lang="en-GB" sz="1200" dirty="0">
                <a:ea typeface="Calibri"/>
                <a:cs typeface="Calibri"/>
              </a:rPr>
              <a:t>Regularly review and consolidate classroom learning to build a strong knowledge foundation.</a:t>
            </a:r>
            <a:endParaRPr lang="en-US" sz="1200" b="1" dirty="0">
              <a:ea typeface="Calibri"/>
              <a:cs typeface="Calibri"/>
            </a:endParaRPr>
          </a:p>
          <a:p>
            <a:pPr marL="800100" lvl="1" indent="-285750">
              <a:buFont typeface="Arial"/>
            </a:pPr>
            <a:r>
              <a:rPr lang="en-GB" sz="1200" dirty="0">
                <a:ea typeface="Calibri"/>
                <a:cs typeface="Calibri"/>
              </a:rPr>
              <a:t>Engage in additional reading and research to deepen understanding of subject material.</a:t>
            </a:r>
            <a:endParaRPr lang="en-US" sz="1200" b="1" dirty="0">
              <a:ea typeface="Calibri"/>
              <a:cs typeface="Calibri"/>
            </a:endParaRPr>
          </a:p>
          <a:p>
            <a:pPr marL="800100" lvl="1" indent="-285750">
              <a:buFont typeface="Arial"/>
            </a:pPr>
            <a:r>
              <a:rPr lang="en-GB" sz="1200" dirty="0">
                <a:ea typeface="Calibri"/>
                <a:cs typeface="Calibri"/>
              </a:rPr>
              <a:t>Create summary notes and mind maps to connect different concepts.</a:t>
            </a:r>
            <a:endParaRPr lang="en-US" sz="1200" b="1" dirty="0">
              <a:ea typeface="Calibri"/>
              <a:cs typeface="Calibri"/>
            </a:endParaRPr>
          </a:p>
          <a:p>
            <a:pPr>
              <a:buFont typeface="Arial"/>
            </a:pPr>
            <a:r>
              <a:rPr lang="en-GB" sz="1200" b="1" dirty="0">
                <a:ea typeface="Calibri"/>
                <a:cs typeface="Calibri"/>
              </a:rPr>
              <a:t>Thinking Hard:</a:t>
            </a:r>
            <a:endParaRPr lang="en-US" sz="1200" b="1" dirty="0">
              <a:ea typeface="Calibri"/>
              <a:cs typeface="Calibri"/>
            </a:endParaRPr>
          </a:p>
          <a:p>
            <a:pPr marL="800100" lvl="1" indent="-285750">
              <a:buFont typeface="Arial"/>
            </a:pPr>
            <a:r>
              <a:rPr lang="en-GB" sz="1200" dirty="0">
                <a:ea typeface="Calibri"/>
                <a:cs typeface="Calibri"/>
              </a:rPr>
              <a:t>Tasks will be designed to encourage deep thinking and intellectual engagement.</a:t>
            </a:r>
            <a:endParaRPr lang="en-US" sz="1200" b="1" dirty="0">
              <a:ea typeface="Calibri"/>
              <a:cs typeface="Calibri"/>
            </a:endParaRPr>
          </a:p>
          <a:p>
            <a:pPr marL="0" indent="0">
              <a:buNone/>
            </a:pPr>
            <a:endParaRPr lang="en-US" dirty="0">
              <a:ea typeface="Calibri"/>
              <a:cs typeface="Calibri"/>
            </a:endParaRPr>
          </a:p>
        </p:txBody>
      </p:sp>
      <p:sp>
        <p:nvSpPr>
          <p:cNvPr id="4" name="Slide Number Placeholder 3">
            <a:extLst>
              <a:ext uri="{FF2B5EF4-FFF2-40B4-BE49-F238E27FC236}">
                <a16:creationId xmlns:a16="http://schemas.microsoft.com/office/drawing/2014/main" id="{EFB3BD97-E69B-4596-8F1C-EEE706646C82}"/>
              </a:ext>
            </a:extLst>
          </p:cNvPr>
          <p:cNvSpPr>
            <a:spLocks noGrp="1"/>
          </p:cNvSpPr>
          <p:nvPr>
            <p:ph type="sldNum" sz="quarter" idx="12"/>
          </p:nvPr>
        </p:nvSpPr>
        <p:spPr/>
        <p:txBody>
          <a:bodyPr/>
          <a:lstStyle/>
          <a:p>
            <a:fld id="{21C20057-CE16-4863-B1F2-6747A8A7684F}" type="slidenum">
              <a:rPr lang="en-GB" smtClean="0"/>
              <a:t>12</a:t>
            </a:fld>
            <a:endParaRPr lang="en-GB"/>
          </a:p>
        </p:txBody>
      </p:sp>
    </p:spTree>
    <p:extLst>
      <p:ext uri="{BB962C8B-B14F-4D97-AF65-F5344CB8AC3E}">
        <p14:creationId xmlns:p14="http://schemas.microsoft.com/office/powerpoint/2010/main" val="192796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44024F-15E0-4117-8CB2-1B544C4AA323}"/>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D75ABBC1-E365-7B3B-4FC1-1E0E635C9081}"/>
              </a:ext>
            </a:extLst>
          </p:cNvPr>
          <p:cNvSpPr>
            <a:spLocks noGrp="1"/>
          </p:cNvSpPr>
          <p:nvPr>
            <p:ph type="title"/>
          </p:nvPr>
        </p:nvSpPr>
        <p:spPr>
          <a:xfrm>
            <a:off x="458736" y="310837"/>
            <a:ext cx="5915025" cy="785983"/>
          </a:xfrm>
        </p:spPr>
        <p:txBody>
          <a:bodyPr>
            <a:normAutofit fontScale="90000"/>
          </a:bodyPr>
          <a:lstStyle/>
          <a:p>
            <a:r>
              <a:rPr lang="en-GB" sz="2800" b="1" u="sng" dirty="0">
                <a:ea typeface="Calibri Light"/>
                <a:cs typeface="Calibri Light"/>
              </a:rPr>
              <a:t>CHSG Key Stage 5 Home learning Charter</a:t>
            </a:r>
            <a:endParaRPr lang="en-US" sz="2800" b="1" u="sng" dirty="0">
              <a:ea typeface="Calibri Light"/>
              <a:cs typeface="Calibri Light"/>
            </a:endParaRPr>
          </a:p>
        </p:txBody>
      </p:sp>
      <p:sp>
        <p:nvSpPr>
          <p:cNvPr id="3" name="Content Placeholder 2">
            <a:extLst>
              <a:ext uri="{FF2B5EF4-FFF2-40B4-BE49-F238E27FC236}">
                <a16:creationId xmlns:a16="http://schemas.microsoft.com/office/drawing/2014/main" id="{45DB579E-DBEA-641C-9597-9A7B0D5C1E53}"/>
              </a:ext>
            </a:extLst>
          </p:cNvPr>
          <p:cNvSpPr>
            <a:spLocks noGrp="1"/>
          </p:cNvSpPr>
          <p:nvPr>
            <p:ph idx="1"/>
          </p:nvPr>
        </p:nvSpPr>
        <p:spPr>
          <a:xfrm>
            <a:off x="458736" y="1162962"/>
            <a:ext cx="5902273" cy="8857359"/>
          </a:xfrm>
        </p:spPr>
        <p:txBody>
          <a:bodyPr vert="horz" lIns="91440" tIns="45720" rIns="91440" bIns="45720" rtlCol="0" anchor="t">
            <a:normAutofit/>
          </a:bodyPr>
          <a:lstStyle/>
          <a:p>
            <a:pPr marL="800100" lvl="1" indent="-285750">
              <a:spcBef>
                <a:spcPts val="750"/>
              </a:spcBef>
            </a:pPr>
            <a:r>
              <a:rPr lang="en-GB" sz="1200" dirty="0">
                <a:latin typeface="Calibri"/>
                <a:ea typeface="Calibri"/>
                <a:cs typeface="Calibri"/>
              </a:rPr>
              <a:t>Solve complex problems and case studies that require sustained</a:t>
            </a:r>
            <a:r>
              <a:rPr lang="en-GB" sz="1200" dirty="0">
                <a:ea typeface="Calibri"/>
                <a:cs typeface="Calibri"/>
              </a:rPr>
              <a:t> thought and effort.</a:t>
            </a:r>
            <a:endParaRPr lang="en-GB" sz="1200" b="1" dirty="0">
              <a:ea typeface="Calibri"/>
              <a:cs typeface="Calibri"/>
            </a:endParaRPr>
          </a:p>
          <a:p>
            <a:r>
              <a:rPr lang="en-GB" sz="1200" b="1" dirty="0">
                <a:ea typeface="Calibri"/>
                <a:cs typeface="Calibri"/>
              </a:rPr>
              <a:t>Building Resilience:</a:t>
            </a:r>
            <a:endParaRPr lang="en-GB" sz="1200" b="1" dirty="0">
              <a:latin typeface="Calibri"/>
              <a:ea typeface="Calibri"/>
              <a:cs typeface="Calibri"/>
            </a:endParaRPr>
          </a:p>
          <a:p>
            <a:pPr marL="800100" lvl="1" indent="-285750"/>
            <a:r>
              <a:rPr lang="en-GB" sz="1200" dirty="0">
                <a:ea typeface="Calibri"/>
                <a:cs typeface="Calibri"/>
              </a:rPr>
              <a:t>Approach difficult tasks with a positive mindset, viewing challenges as opportunities to grow.</a:t>
            </a:r>
            <a:endParaRPr lang="en-GB" sz="1200" b="1" dirty="0">
              <a:ea typeface="Calibri"/>
              <a:cs typeface="Calibri"/>
            </a:endParaRPr>
          </a:p>
          <a:p>
            <a:pPr marL="800100" lvl="1" indent="-285750"/>
            <a:r>
              <a:rPr lang="en-GB" sz="1200" dirty="0">
                <a:ea typeface="Calibri"/>
                <a:cs typeface="Calibri"/>
              </a:rPr>
              <a:t>Develop resilience by consistently working through challenging problems and </a:t>
            </a:r>
            <a:r>
              <a:rPr lang="en-GB" sz="1200" dirty="0">
                <a:latin typeface="Calibri"/>
                <a:ea typeface="Calibri"/>
                <a:cs typeface="Calibri"/>
              </a:rPr>
              <a:t>seeking solutions.</a:t>
            </a:r>
            <a:endParaRPr lang="en-GB" sz="1200" b="1" dirty="0">
              <a:latin typeface="Calibri"/>
              <a:ea typeface="Calibri"/>
              <a:cs typeface="Calibri"/>
            </a:endParaRPr>
          </a:p>
          <a:p>
            <a:pPr marL="800100" lvl="1" indent="-285750"/>
            <a:r>
              <a:rPr lang="en-GB" sz="1200" dirty="0">
                <a:latin typeface="Calibri"/>
                <a:ea typeface="Calibri"/>
                <a:cs typeface="Calibri"/>
              </a:rPr>
              <a:t>Learn </a:t>
            </a:r>
            <a:r>
              <a:rPr lang="en-GB" sz="1200" dirty="0">
                <a:ea typeface="Calibri"/>
                <a:cs typeface="Calibri"/>
              </a:rPr>
              <a:t>from feedback and mistakes, using them as a basis for improvement and learning.</a:t>
            </a:r>
            <a:endParaRPr lang="en-GB" sz="1200" b="1" dirty="0">
              <a:ea typeface="Calibri"/>
              <a:cs typeface="Calibri"/>
            </a:endParaRPr>
          </a:p>
          <a:p>
            <a:r>
              <a:rPr lang="en-GB" sz="1200" b="1" dirty="0">
                <a:ea typeface="Calibri"/>
                <a:cs typeface="Calibri"/>
              </a:rPr>
              <a:t>Assessment and Feedback:</a:t>
            </a:r>
            <a:endParaRPr lang="en-GB" sz="1200" b="1" dirty="0">
              <a:latin typeface="Calibri"/>
              <a:ea typeface="Calibri"/>
              <a:cs typeface="Calibri"/>
            </a:endParaRPr>
          </a:p>
          <a:p>
            <a:pPr marL="800100" lvl="1" indent="-285750"/>
            <a:r>
              <a:rPr lang="en-GB" sz="1200" dirty="0">
                <a:ea typeface="Calibri"/>
                <a:cs typeface="Calibri"/>
              </a:rPr>
              <a:t>Home learning will be regularly assessed to monitor progress and understanding.</a:t>
            </a:r>
            <a:endParaRPr lang="en-GB" sz="1200" b="1" dirty="0">
              <a:ea typeface="Calibri"/>
              <a:cs typeface="Calibri"/>
            </a:endParaRPr>
          </a:p>
          <a:p>
            <a:pPr marL="800100" lvl="1" indent="-285750"/>
            <a:r>
              <a:rPr lang="en-GB" sz="1200" dirty="0">
                <a:ea typeface="Calibri"/>
                <a:cs typeface="Calibri"/>
              </a:rPr>
              <a:t>Constructive feedback will be provided to guide improvement.</a:t>
            </a:r>
            <a:endParaRPr lang="en-GB" sz="1200" b="1" dirty="0">
              <a:ea typeface="Calibri"/>
              <a:cs typeface="Calibri"/>
            </a:endParaRPr>
          </a:p>
          <a:p>
            <a:r>
              <a:rPr lang="en-GB" sz="1200" b="1" dirty="0">
                <a:ea typeface="Calibri"/>
                <a:cs typeface="Calibri"/>
              </a:rPr>
              <a:t>Study Environment:</a:t>
            </a:r>
          </a:p>
          <a:p>
            <a:pPr marL="800100" lvl="1" indent="-285750"/>
            <a:r>
              <a:rPr lang="en-GB" sz="1200" dirty="0">
                <a:ea typeface="Calibri"/>
                <a:cs typeface="Calibri"/>
              </a:rPr>
              <a:t>Create a quiet and organised study space at home.</a:t>
            </a:r>
            <a:endParaRPr lang="en-GB" sz="1200" b="1" dirty="0">
              <a:ea typeface="Calibri"/>
              <a:cs typeface="Calibri"/>
            </a:endParaRPr>
          </a:p>
          <a:p>
            <a:pPr marL="800100" lvl="1" indent="-285750"/>
            <a:r>
              <a:rPr lang="en-GB" sz="1200" dirty="0">
                <a:ea typeface="Calibri"/>
                <a:cs typeface="Calibri"/>
              </a:rPr>
              <a:t>Minimize distractions such as mobile phones, TV, and social media during home learning time.</a:t>
            </a:r>
            <a:endParaRPr lang="en-GB" sz="1200" b="1" dirty="0">
              <a:ea typeface="Calibri"/>
              <a:cs typeface="Calibri"/>
            </a:endParaRPr>
          </a:p>
          <a:p>
            <a:pPr marL="800100" lvl="1" indent="-285750"/>
            <a:r>
              <a:rPr lang="en-GB" sz="1200" dirty="0">
                <a:ea typeface="Calibri"/>
                <a:cs typeface="Calibri"/>
              </a:rPr>
              <a:t>Utilise S6, S12 and Careers Centre effectively during your study periods.</a:t>
            </a:r>
            <a:endParaRPr lang="en-GB" sz="1200" b="1" dirty="0">
              <a:ea typeface="Calibri"/>
              <a:cs typeface="Calibri"/>
            </a:endParaRPr>
          </a:p>
          <a:p>
            <a:r>
              <a:rPr lang="en-GB" sz="1200" b="1" dirty="0">
                <a:ea typeface="Calibri"/>
                <a:cs typeface="Calibri"/>
              </a:rPr>
              <a:t>Time Management:</a:t>
            </a:r>
          </a:p>
          <a:p>
            <a:pPr marL="800100" lvl="1" indent="-285750"/>
            <a:r>
              <a:rPr lang="en-GB" sz="1200" dirty="0">
                <a:ea typeface="Calibri"/>
                <a:cs typeface="Calibri"/>
              </a:rPr>
              <a:t>Use planners or digital calendars to track home learning deadlines and plan study periods.</a:t>
            </a:r>
            <a:endParaRPr lang="en-GB" sz="1200" b="1" dirty="0">
              <a:ea typeface="Calibri"/>
              <a:cs typeface="Calibri"/>
            </a:endParaRPr>
          </a:p>
          <a:p>
            <a:pPr marL="800100" lvl="1" indent="-285750"/>
            <a:r>
              <a:rPr lang="en-GB" sz="1200" dirty="0">
                <a:ea typeface="Calibri"/>
                <a:cs typeface="Calibri"/>
              </a:rPr>
              <a:t>Break down larger tasks into manageable chunks and set specific goals for each session.</a:t>
            </a:r>
            <a:endParaRPr lang="en-GB" sz="1200" b="1" dirty="0">
              <a:ea typeface="Calibri"/>
              <a:cs typeface="Calibri"/>
            </a:endParaRPr>
          </a:p>
          <a:p>
            <a:r>
              <a:rPr lang="en-GB" sz="1200" b="1" dirty="0">
                <a:ea typeface="Calibri"/>
                <a:cs typeface="Calibri"/>
              </a:rPr>
              <a:t>Support and Resources:</a:t>
            </a:r>
          </a:p>
          <a:p>
            <a:pPr marL="800100" lvl="1" indent="-285750">
              <a:spcBef>
                <a:spcPts val="750"/>
              </a:spcBef>
            </a:pPr>
            <a:r>
              <a:rPr lang="en-GB" sz="1200" dirty="0">
                <a:ea typeface="Calibri"/>
                <a:cs typeface="Calibri"/>
              </a:rPr>
              <a:t>Use school resources such as the </a:t>
            </a:r>
            <a:r>
              <a:rPr lang="en-GB" sz="1200" dirty="0" err="1">
                <a:ea typeface="Calibri"/>
                <a:cs typeface="Calibri"/>
              </a:rPr>
              <a:t>Massolit</a:t>
            </a:r>
            <a:r>
              <a:rPr lang="en-GB" sz="1200" dirty="0">
                <a:ea typeface="Calibri"/>
                <a:cs typeface="Calibri"/>
              </a:rPr>
              <a:t>, J-</a:t>
            </a:r>
            <a:r>
              <a:rPr lang="en-GB" sz="1200" dirty="0" err="1">
                <a:ea typeface="Calibri"/>
                <a:cs typeface="Calibri"/>
              </a:rPr>
              <a:t>Stor</a:t>
            </a:r>
            <a:r>
              <a:rPr lang="en-GB" sz="1200" dirty="0">
                <a:ea typeface="Calibri"/>
                <a:cs typeface="Calibri"/>
              </a:rPr>
              <a:t>, study guides, and online platforms to support home learning.</a:t>
            </a:r>
            <a:endParaRPr lang="en-GB" sz="1200" b="1" dirty="0">
              <a:ea typeface="Calibri"/>
              <a:cs typeface="Calibri"/>
            </a:endParaRPr>
          </a:p>
          <a:p>
            <a:r>
              <a:rPr lang="en-GB" sz="1200" b="1" dirty="0">
                <a:ea typeface="Calibri"/>
                <a:cs typeface="Calibri"/>
              </a:rPr>
              <a:t>Parental Involvement:</a:t>
            </a:r>
          </a:p>
          <a:p>
            <a:pPr marL="800100" lvl="1" indent="-285750"/>
            <a:r>
              <a:rPr lang="en-GB" sz="1200" dirty="0">
                <a:ea typeface="Calibri"/>
                <a:cs typeface="Calibri"/>
              </a:rPr>
              <a:t>Parents/carers are encouraged to support their child’s home learning by providing a conducive environment and monitoring progress.</a:t>
            </a:r>
            <a:endParaRPr lang="en-GB" sz="1200" b="1" dirty="0">
              <a:ea typeface="Calibri"/>
              <a:cs typeface="Calibri"/>
            </a:endParaRPr>
          </a:p>
          <a:p>
            <a:r>
              <a:rPr lang="en-GB" sz="1200" b="1" dirty="0">
                <a:ea typeface="Calibri"/>
                <a:cs typeface="Calibri"/>
              </a:rPr>
              <a:t>Balance and Well-being:</a:t>
            </a:r>
          </a:p>
          <a:p>
            <a:pPr marL="800100" lvl="1" indent="-285750"/>
            <a:r>
              <a:rPr lang="en-GB" sz="1200" dirty="0">
                <a:ea typeface="Calibri"/>
                <a:cs typeface="Calibri"/>
              </a:rPr>
              <a:t>Ensure a balanced approach to home learning and take regular breaks during study sessions to avoid burnout</a:t>
            </a:r>
            <a:r>
              <a:rPr lang="en-GB" sz="1200" b="1" dirty="0">
                <a:solidFill>
                  <a:srgbClr val="2F5496"/>
                </a:solidFill>
                <a:ea typeface="Calibri"/>
                <a:cs typeface="Calibri"/>
              </a:rPr>
              <a:t>.</a:t>
            </a:r>
          </a:p>
          <a:p>
            <a:pPr marL="0" indent="0">
              <a:buNone/>
            </a:pPr>
            <a:endParaRPr lang="en-GB" sz="1200" dirty="0">
              <a:solidFill>
                <a:srgbClr val="1F3763"/>
              </a:solidFill>
              <a:latin typeface="Calibri Light"/>
              <a:ea typeface="Calibri Light"/>
              <a:cs typeface="Calibri Light"/>
            </a:endParaRPr>
          </a:p>
          <a:p>
            <a:pPr indent="0">
              <a:buNone/>
            </a:pPr>
            <a:r>
              <a:rPr lang="en-GB" sz="1200" dirty="0">
                <a:solidFill>
                  <a:srgbClr val="1F3763"/>
                </a:solidFill>
                <a:latin typeface="Calibri Light"/>
                <a:ea typeface="Calibri Light"/>
                <a:cs typeface="Calibri Light"/>
              </a:rPr>
              <a:t>Commitment to Excellence</a:t>
            </a:r>
          </a:p>
          <a:p>
            <a:pPr>
              <a:buNone/>
            </a:pPr>
            <a:r>
              <a:rPr lang="en-GB" sz="1200" dirty="0">
                <a:ea typeface="Calibri"/>
                <a:cs typeface="Calibri"/>
              </a:rPr>
              <a:t>By adhering to the CHSG Home learning Charter, students will develop the discipline and skills necessary for academic success and lifelong learning. At CHSG we are committed to supporting each student in their journey and ensuring that home learning is a valuable and rewarding experience.</a:t>
            </a:r>
          </a:p>
        </p:txBody>
      </p:sp>
      <p:sp>
        <p:nvSpPr>
          <p:cNvPr id="4" name="Slide Number Placeholder 3">
            <a:extLst>
              <a:ext uri="{FF2B5EF4-FFF2-40B4-BE49-F238E27FC236}">
                <a16:creationId xmlns:a16="http://schemas.microsoft.com/office/drawing/2014/main" id="{FA75FE76-790F-46AC-BB40-2001FB19900B}"/>
              </a:ext>
            </a:extLst>
          </p:cNvPr>
          <p:cNvSpPr>
            <a:spLocks noGrp="1"/>
          </p:cNvSpPr>
          <p:nvPr>
            <p:ph type="sldNum" sz="quarter" idx="12"/>
          </p:nvPr>
        </p:nvSpPr>
        <p:spPr/>
        <p:txBody>
          <a:bodyPr/>
          <a:lstStyle/>
          <a:p>
            <a:fld id="{21C20057-CE16-4863-B1F2-6747A8A7684F}" type="slidenum">
              <a:rPr lang="en-GB" smtClean="0"/>
              <a:t>13</a:t>
            </a:fld>
            <a:endParaRPr lang="en-GB"/>
          </a:p>
        </p:txBody>
      </p:sp>
    </p:spTree>
    <p:extLst>
      <p:ext uri="{BB962C8B-B14F-4D97-AF65-F5344CB8AC3E}">
        <p14:creationId xmlns:p14="http://schemas.microsoft.com/office/powerpoint/2010/main" val="922881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1257468-9E14-40EE-A321-D13BE52289DC}"/>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6338852C-95E1-4AC7-9315-E7D2BF0D106F}"/>
              </a:ext>
            </a:extLst>
          </p:cNvPr>
          <p:cNvSpPr>
            <a:spLocks noGrp="1"/>
          </p:cNvSpPr>
          <p:nvPr>
            <p:ph type="title"/>
          </p:nvPr>
        </p:nvSpPr>
        <p:spPr>
          <a:xfrm>
            <a:off x="339141" y="346931"/>
            <a:ext cx="5915025" cy="543406"/>
          </a:xfrm>
        </p:spPr>
        <p:txBody>
          <a:bodyPr>
            <a:normAutofit fontScale="90000"/>
          </a:bodyPr>
          <a:lstStyle/>
          <a:p>
            <a:r>
              <a:rPr lang="en-GB" dirty="0"/>
              <a:t>KS5 Reading Journey</a:t>
            </a:r>
          </a:p>
        </p:txBody>
      </p:sp>
      <p:sp>
        <p:nvSpPr>
          <p:cNvPr id="4" name="Slide Number Placeholder 3">
            <a:extLst>
              <a:ext uri="{FF2B5EF4-FFF2-40B4-BE49-F238E27FC236}">
                <a16:creationId xmlns:a16="http://schemas.microsoft.com/office/drawing/2014/main" id="{7E2B6460-1858-48E0-A4AF-CCA96558D60B}"/>
              </a:ext>
            </a:extLst>
          </p:cNvPr>
          <p:cNvSpPr>
            <a:spLocks noGrp="1"/>
          </p:cNvSpPr>
          <p:nvPr>
            <p:ph type="sldNum" sz="quarter" idx="12"/>
          </p:nvPr>
        </p:nvSpPr>
        <p:spPr/>
        <p:txBody>
          <a:bodyPr/>
          <a:lstStyle/>
          <a:p>
            <a:fld id="{540825D2-8FD2-4EB6-BC70-C9D9C027647B}" type="slidenum">
              <a:rPr lang="en-GB" smtClean="0"/>
              <a:t>14</a:t>
            </a:fld>
            <a:endParaRPr lang="en-GB"/>
          </a:p>
        </p:txBody>
      </p:sp>
      <p:pic>
        <p:nvPicPr>
          <p:cNvPr id="7" name="Picture 6">
            <a:extLst>
              <a:ext uri="{FF2B5EF4-FFF2-40B4-BE49-F238E27FC236}">
                <a16:creationId xmlns:a16="http://schemas.microsoft.com/office/drawing/2014/main" id="{29C59EA0-8DE9-4B7F-8632-9BB7491023CA}"/>
              </a:ext>
            </a:extLst>
          </p:cNvPr>
          <p:cNvPicPr>
            <a:picLocks noChangeAspect="1"/>
          </p:cNvPicPr>
          <p:nvPr/>
        </p:nvPicPr>
        <p:blipFill>
          <a:blip r:embed="rId2"/>
          <a:stretch>
            <a:fillRect/>
          </a:stretch>
        </p:blipFill>
        <p:spPr>
          <a:xfrm>
            <a:off x="1562099" y="808041"/>
            <a:ext cx="3515963" cy="5039306"/>
          </a:xfrm>
          <a:prstGeom prst="rect">
            <a:avLst/>
          </a:prstGeom>
        </p:spPr>
      </p:pic>
      <p:sp>
        <p:nvSpPr>
          <p:cNvPr id="8" name="TextBox 7">
            <a:extLst>
              <a:ext uri="{FF2B5EF4-FFF2-40B4-BE49-F238E27FC236}">
                <a16:creationId xmlns:a16="http://schemas.microsoft.com/office/drawing/2014/main" id="{24B36825-C706-4944-BD7E-0D79F82FB39C}"/>
              </a:ext>
            </a:extLst>
          </p:cNvPr>
          <p:cNvSpPr txBox="1"/>
          <p:nvPr/>
        </p:nvSpPr>
        <p:spPr>
          <a:xfrm>
            <a:off x="186982" y="5738482"/>
            <a:ext cx="6266195" cy="3970318"/>
          </a:xfrm>
          <a:prstGeom prst="rect">
            <a:avLst/>
          </a:prstGeom>
          <a:noFill/>
        </p:spPr>
        <p:txBody>
          <a:bodyPr wrap="square" rtlCol="0">
            <a:spAutoFit/>
          </a:bodyPr>
          <a:lstStyle/>
          <a:p>
            <a:r>
              <a:rPr lang="en-GB" sz="1400" b="1" u="sng" dirty="0"/>
              <a:t>Additional readings:</a:t>
            </a:r>
          </a:p>
          <a:p>
            <a:endParaRPr lang="en-GB" sz="1400" b="1" u="sng" dirty="0"/>
          </a:p>
          <a:p>
            <a:r>
              <a:rPr lang="en-GB" sz="1400" b="1" i="1" u="sng" dirty="0"/>
              <a:t>How I Made It: 40 Successful Entrepreneurs Reveal How They Made Millions - Rachel Bridge</a:t>
            </a:r>
          </a:p>
          <a:p>
            <a:r>
              <a:rPr lang="en-GB" sz="1400" dirty="0"/>
              <a:t>An essential read for anyone that is thinking about starting their own business. Successful Entrepreneurs are interviewed about how the spotted a gap in a market, and developed a USP.</a:t>
            </a:r>
          </a:p>
          <a:p>
            <a:r>
              <a:rPr lang="en-GB" sz="1400" b="1" i="1" u="sng" dirty="0"/>
              <a:t>The Tipping Point: How Little Things Can Make a Big Difference - Malcolm Gladwell</a:t>
            </a:r>
          </a:p>
          <a:p>
            <a:r>
              <a:rPr lang="en-GB" sz="1400" dirty="0"/>
              <a:t>A very readable and fascinating book, which looks into the reasons products become market leaders. </a:t>
            </a:r>
          </a:p>
          <a:p>
            <a:r>
              <a:rPr lang="en-GB" sz="1400" b="1" i="1" u="sng" dirty="0"/>
              <a:t>The Google Story - David A. </a:t>
            </a:r>
            <a:r>
              <a:rPr lang="en-GB" sz="1400" b="1" i="1" u="sng" dirty="0" err="1"/>
              <a:t>Vise</a:t>
            </a:r>
            <a:endParaRPr lang="en-GB" sz="1400" b="1" i="1" u="sng" dirty="0"/>
          </a:p>
          <a:p>
            <a:r>
              <a:rPr lang="en-GB" sz="1400" dirty="0"/>
              <a:t>An interesting investigation into the culture at Google, includes insights into the four day working week and soft management styles. The questions is; are these the things that made Google the world’s number one search engine?</a:t>
            </a:r>
          </a:p>
          <a:p>
            <a:r>
              <a:rPr lang="en-GB" sz="1400" b="1" i="1" u="sng" dirty="0"/>
              <a:t>The Toyota Way: 14 Management Principles from the World's Greatest Manufacturer - Jeffrey Liker</a:t>
            </a:r>
          </a:p>
          <a:p>
            <a:r>
              <a:rPr lang="en-GB" sz="1400" dirty="0"/>
              <a:t>Covers Japanese Management Techniques such as Kaizen and TQM.</a:t>
            </a:r>
          </a:p>
        </p:txBody>
      </p:sp>
    </p:spTree>
    <p:extLst>
      <p:ext uri="{BB962C8B-B14F-4D97-AF65-F5344CB8AC3E}">
        <p14:creationId xmlns:p14="http://schemas.microsoft.com/office/powerpoint/2010/main" val="378915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185930"/>
            <a:ext cx="5915025" cy="4120620"/>
          </a:xfrm>
        </p:spPr>
        <p:txBody>
          <a:bodyPr/>
          <a:lstStyle/>
          <a:p>
            <a:r>
              <a:rPr lang="en-GB" dirty="0"/>
              <a:t>Edexcel A-Level Business studies:</a:t>
            </a:r>
            <a:br>
              <a:rPr lang="en-GB" dirty="0"/>
            </a:br>
            <a:br>
              <a:rPr lang="en-GB" dirty="0"/>
            </a:br>
            <a:r>
              <a:rPr lang="en-GB" dirty="0"/>
              <a:t>VESPA Skills</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15</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278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EFF4DE-976F-452E-B646-20B9605355C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613F1376-65C7-44F9-8604-AC23D1082B8A}"/>
              </a:ext>
            </a:extLst>
          </p:cNvPr>
          <p:cNvGraphicFramePr>
            <a:graphicFrameLocks noGrp="1"/>
          </p:cNvGraphicFramePr>
          <p:nvPr>
            <p:extLst>
              <p:ext uri="{D42A27DB-BD31-4B8C-83A1-F6EECF244321}">
                <p14:modId xmlns:p14="http://schemas.microsoft.com/office/powerpoint/2010/main" val="4126964332"/>
              </p:ext>
            </p:extLst>
          </p:nvPr>
        </p:nvGraphicFramePr>
        <p:xfrm>
          <a:off x="166049" y="1543749"/>
          <a:ext cx="6525901" cy="4748043"/>
        </p:xfrm>
        <a:graphic>
          <a:graphicData uri="http://schemas.openxmlformats.org/drawingml/2006/table">
            <a:tbl>
              <a:tblPr firstRow="1" bandRow="1">
                <a:tableStyleId>{2D5ABB26-0587-4C30-8999-92F81FD0307C}</a:tableStyleId>
              </a:tblPr>
              <a:tblGrid>
                <a:gridCol w="2187365">
                  <a:extLst>
                    <a:ext uri="{9D8B030D-6E8A-4147-A177-3AD203B41FA5}">
                      <a16:colId xmlns:a16="http://schemas.microsoft.com/office/drawing/2014/main" val="2280603866"/>
                    </a:ext>
                  </a:extLst>
                </a:gridCol>
                <a:gridCol w="4338536">
                  <a:extLst>
                    <a:ext uri="{9D8B030D-6E8A-4147-A177-3AD203B41FA5}">
                      <a16:colId xmlns:a16="http://schemas.microsoft.com/office/drawing/2014/main" val="2066889979"/>
                    </a:ext>
                  </a:extLst>
                </a:gridCol>
              </a:tblGrid>
              <a:tr h="470813">
                <a:tc>
                  <a:txBody>
                    <a:bodyPr/>
                    <a:lstStyle/>
                    <a:p>
                      <a:r>
                        <a:rPr lang="en-US" sz="800" b="1" dirty="0">
                          <a:latin typeface="Bahnschrift" panose="020B0502040204020203" pitchFamily="34" charset="0"/>
                        </a:rPr>
                        <a:t>Skill- Business Studies A Level </a:t>
                      </a:r>
                      <a:endParaRPr lang="en-GB" sz="800" b="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Bahnschrift"/>
                        </a:rPr>
                        <a:t>How to show it</a:t>
                      </a:r>
                      <a:endParaRPr lang="en-GB" sz="800" b="1" dirty="0">
                        <a:latin typeface="Bahnschrift"/>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895478"/>
                  </a:ext>
                </a:extLst>
              </a:tr>
              <a:tr h="697230">
                <a:tc>
                  <a:txBody>
                    <a:bodyPr/>
                    <a:lstStyle/>
                    <a:p>
                      <a:r>
                        <a:rPr lang="en-US" sz="800" b="1" dirty="0">
                          <a:latin typeface="Bahnschrift" panose="020B0502040204020203" pitchFamily="34" charset="0"/>
                        </a:rPr>
                        <a:t>Knowledge</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Bahnschrift" panose="020B0502040204020203" pitchFamily="34" charset="0"/>
                        </a:rPr>
                        <a:t>Am I clear on the </a:t>
                      </a:r>
                      <a:r>
                        <a:rPr lang="en-US" sz="800" b="1" dirty="0">
                          <a:latin typeface="Bahnschrift" panose="020B0502040204020203" pitchFamily="34" charset="0"/>
                        </a:rPr>
                        <a:t>key concepts, theories, methods &amp; models </a:t>
                      </a:r>
                      <a:r>
                        <a:rPr lang="en-US" sz="800" dirty="0">
                          <a:latin typeface="Bahnschrift" panose="020B0502040204020203" pitchFamily="34" charset="0"/>
                        </a:rPr>
                        <a:t>for each area of Marketing, Managing Activities, Decisions and Strategies and Global Scenarios? </a:t>
                      </a:r>
                    </a:p>
                    <a:p>
                      <a:endParaRPr lang="en-US" sz="800" dirty="0">
                        <a:latin typeface="Bahnschrift" panose="020B0502040204020203" pitchFamily="34" charset="0"/>
                      </a:endParaRPr>
                    </a:p>
                    <a:p>
                      <a:r>
                        <a:rPr lang="en-US" sz="800" dirty="0">
                          <a:latin typeface="Bahnschrift" panose="020B0502040204020203" pitchFamily="34" charset="0"/>
                        </a:rPr>
                        <a:t>Am I clear on the </a:t>
                      </a:r>
                      <a:r>
                        <a:rPr lang="en-GB" sz="800" dirty="0">
                          <a:latin typeface="Bahnschrift" panose="020B0502040204020203" pitchFamily="34" charset="0"/>
                        </a:rPr>
                        <a:t>how individuals and organisations are affected by and respond to business issues?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951320"/>
                  </a:ext>
                </a:extLst>
              </a:tr>
              <a:tr h="571500">
                <a:tc>
                  <a:txBody>
                    <a:bodyPr/>
                    <a:lstStyle/>
                    <a:p>
                      <a:r>
                        <a:rPr lang="en-US" sz="800" b="1" i="0" dirty="0">
                          <a:latin typeface="Bahnschrift" panose="020B0502040204020203" pitchFamily="34" charset="0"/>
                        </a:rPr>
                        <a:t>Understanding</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dirty="0">
                          <a:latin typeface="Bahnschrift"/>
                        </a:rPr>
                        <a:t>Am I showing the examiner that I have an </a:t>
                      </a:r>
                      <a:r>
                        <a:rPr lang="en-US" sz="800" b="1" dirty="0">
                          <a:latin typeface="Bahnschrift"/>
                        </a:rPr>
                        <a:t>understanding</a:t>
                      </a:r>
                      <a:r>
                        <a:rPr lang="en-US" sz="800" dirty="0">
                          <a:latin typeface="Bahnschrift"/>
                        </a:rPr>
                        <a:t> of the business studies course by linking the concepts and </a:t>
                      </a:r>
                      <a:r>
                        <a:rPr lang="en-US" sz="800" dirty="0" err="1">
                          <a:latin typeface="Bahnschrift"/>
                        </a:rPr>
                        <a:t>thories</a:t>
                      </a:r>
                      <a:r>
                        <a:rPr lang="en-US" sz="800" dirty="0">
                          <a:latin typeface="Bahnschrift"/>
                        </a:rPr>
                        <a:t> from across the 4 themes?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Bahnschrift" panose="020B0502040204020203" pitchFamily="34" charset="0"/>
                      </a:endParaRP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19885"/>
                  </a:ext>
                </a:extLst>
              </a:tr>
              <a:tr h="652210">
                <a:tc>
                  <a:txBody>
                    <a:bodyPr/>
                    <a:lstStyle/>
                    <a:p>
                      <a:r>
                        <a:rPr lang="en-US" sz="800" b="1" dirty="0">
                          <a:latin typeface="Bahnschrift" panose="020B0502040204020203" pitchFamily="34" charset="0"/>
                        </a:rPr>
                        <a:t>Application</a:t>
                      </a:r>
                    </a:p>
                    <a:p>
                      <a:r>
                        <a:rPr lang="en-US" sz="800" i="1" dirty="0">
                          <a:latin typeface="Bahnschrift" panose="020B0502040204020203" pitchFamily="34" charset="0"/>
                        </a:rPr>
                        <a:t>(AO2)</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apply</a:t>
                      </a:r>
                      <a:r>
                        <a:rPr lang="en-GB" sz="800" dirty="0">
                          <a:latin typeface="Bahnschrift" panose="020B0502040204020203" pitchFamily="34" charset="0"/>
                        </a:rPr>
                        <a:t> my knowledge and understanding to various business contexts?</a:t>
                      </a:r>
                    </a:p>
                    <a:p>
                      <a:r>
                        <a:rPr lang="en-GB" sz="800" dirty="0">
                          <a:latin typeface="Bahnschrift" panose="020B0502040204020203" pitchFamily="34" charset="0"/>
                        </a:rPr>
                        <a:t>Can I show how individuals and organisations are affected by/respond to the issue? </a:t>
                      </a: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874799"/>
                  </a:ext>
                </a:extLst>
              </a:tr>
              <a:tr h="697230">
                <a:tc>
                  <a:txBody>
                    <a:bodyPr/>
                    <a:lstStyle/>
                    <a:p>
                      <a:r>
                        <a:rPr lang="en-US" sz="800" b="1" dirty="0">
                          <a:latin typeface="Bahnschrift" panose="020B0502040204020203" pitchFamily="34" charset="0"/>
                        </a:rPr>
                        <a:t>Analysis</a:t>
                      </a:r>
                    </a:p>
                    <a:p>
                      <a:r>
                        <a:rPr lang="en-US" sz="800" i="1" dirty="0">
                          <a:latin typeface="Bahnschrift" panose="020B0502040204020203" pitchFamily="34" charset="0"/>
                        </a:rPr>
                        <a:t>(AO3)</a:t>
                      </a:r>
                      <a:endParaRPr lang="en-GB" sz="800" i="1" dirty="0">
                        <a:latin typeface="Bahnschrift" panose="020B0502040204020203" pitchFamily="34" charset="0"/>
                      </a:endParaRPr>
                    </a:p>
                    <a:p>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analyse</a:t>
                      </a:r>
                      <a:r>
                        <a:rPr lang="en-GB" sz="800" dirty="0">
                          <a:latin typeface="Bahnschrift" panose="020B0502040204020203" pitchFamily="34" charset="0"/>
                        </a:rPr>
                        <a:t> issues within Business, showing an understanding of the impact? </a:t>
                      </a:r>
                    </a:p>
                    <a:p>
                      <a:r>
                        <a:rPr lang="en-GB" sz="800" dirty="0">
                          <a:latin typeface="Bahnschrift" panose="020B0502040204020203" pitchFamily="34" charset="0"/>
                        </a:rPr>
                        <a:t>Have I identified identifying different perspectives? </a:t>
                      </a:r>
                    </a:p>
                    <a:p>
                      <a:r>
                        <a:rPr lang="en-GB" sz="800" dirty="0">
                          <a:latin typeface="Bahnschrift" panose="020B0502040204020203" pitchFamily="34" charset="0"/>
                        </a:rPr>
                        <a:t>Have I supported the strongest viewpoint?</a:t>
                      </a:r>
                    </a:p>
                    <a:p>
                      <a:r>
                        <a:rPr lang="en-GB" sz="800" dirty="0">
                          <a:latin typeface="Bahnschrift" panose="020B0502040204020203" pitchFamily="34" charset="0"/>
                        </a:rPr>
                        <a:t>Have I offered an alternative viewpoint?</a:t>
                      </a:r>
                    </a:p>
                    <a:p>
                      <a:endParaRPr lang="en-US"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995923"/>
                  </a:ext>
                </a:extLst>
              </a:tr>
              <a:tr h="756070">
                <a:tc>
                  <a:txBody>
                    <a:bodyPr/>
                    <a:lstStyle/>
                    <a:p>
                      <a:r>
                        <a:rPr lang="en-US" sz="800" b="1" dirty="0">
                          <a:latin typeface="Bahnschrift" panose="020B0502040204020203" pitchFamily="34" charset="0"/>
                        </a:rPr>
                        <a:t>Evaluation</a:t>
                      </a:r>
                    </a:p>
                    <a:p>
                      <a:r>
                        <a:rPr lang="en-US" sz="800" i="1" dirty="0">
                          <a:latin typeface="Bahnschrift" panose="020B0502040204020203" pitchFamily="34" charset="0"/>
                        </a:rPr>
                        <a:t>(AO4) </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consider the qualitative and quantitative evidence?</a:t>
                      </a:r>
                    </a:p>
                    <a:p>
                      <a:r>
                        <a:rPr lang="en-GB" sz="800" dirty="0">
                          <a:latin typeface="Bahnschrift" panose="020B0502040204020203" pitchFamily="34" charset="0"/>
                        </a:rPr>
                        <a:t>Can I make informed judgements showing decisive decisions on business decisions?</a:t>
                      </a:r>
                    </a:p>
                    <a:p>
                      <a:r>
                        <a:rPr lang="en-GB" sz="800" dirty="0">
                          <a:latin typeface="Bahnschrift" panose="020B0502040204020203" pitchFamily="34" charset="0"/>
                        </a:rPr>
                        <a:t>Can I develop evidence-based solutions to business ideas?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825880"/>
                  </a:ext>
                </a:extLst>
              </a:tr>
              <a:tr h="902990">
                <a:tc>
                  <a:txBody>
                    <a:bodyPr/>
                    <a:lstStyle/>
                    <a:p>
                      <a:r>
                        <a:rPr lang="en-US" sz="800" b="1" dirty="0">
                          <a:latin typeface="Bahnschrift" panose="020B0502040204020203" pitchFamily="34" charset="0"/>
                        </a:rPr>
                        <a:t>Written structure</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Have I applied the correct structure for 8, 10, 12 &amp; 20 Mark essay?</a:t>
                      </a:r>
                    </a:p>
                    <a:p>
                      <a:r>
                        <a:rPr lang="en-GB" sz="800" dirty="0">
                          <a:latin typeface="Bahnschrift" panose="020B0502040204020203" pitchFamily="34" charset="0"/>
                        </a:rPr>
                        <a:t>Can I structure my paragraphs with AO1, 2, 3 &amp;4 as the basic layout?  </a:t>
                      </a:r>
                    </a:p>
                    <a:p>
                      <a:r>
                        <a:rPr lang="en-GB" sz="800" dirty="0">
                          <a:latin typeface="Bahnschrift" panose="020B0502040204020203" pitchFamily="34" charset="0"/>
                        </a:rPr>
                        <a:t>Have I weighed up both arguments in both the main body of text and conclusion?</a:t>
                      </a:r>
                    </a:p>
                    <a:p>
                      <a:r>
                        <a:rPr lang="en-GB" sz="800" dirty="0">
                          <a:latin typeface="Bahnschrift" panose="020B0502040204020203" pitchFamily="34" charset="0"/>
                        </a:rPr>
                        <a:t>Have I included an introduction with key definitions, clear arguments and a conclusion?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931709"/>
                  </a:ext>
                </a:extLst>
              </a:tr>
            </a:tbl>
          </a:graphicData>
        </a:graphic>
      </p:graphicFrame>
      <p:sp>
        <p:nvSpPr>
          <p:cNvPr id="2" name="AutoShape 2"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24E9AF1B-7D9B-41A1-A23C-8F3B1A2115E2}"/>
              </a:ext>
            </a:extLst>
          </p:cNvPr>
          <p:cNvSpPr>
            <a:spLocks noChangeAspect="1" noChangeArrowheads="1"/>
          </p:cNvSpPr>
          <p:nvPr/>
        </p:nvSpPr>
        <p:spPr bwMode="auto">
          <a:xfrm>
            <a:off x="3314700" y="37990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 name="AutoShape 4"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0D20F412-9DEB-46DB-A87F-5490B5C5D984}"/>
              </a:ext>
            </a:extLst>
          </p:cNvPr>
          <p:cNvSpPr>
            <a:spLocks noChangeAspect="1" noChangeArrowheads="1"/>
          </p:cNvSpPr>
          <p:nvPr/>
        </p:nvSpPr>
        <p:spPr bwMode="auto">
          <a:xfrm>
            <a:off x="3429000" y="39133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A85EF636-E128-4A23-88F2-8382B4F8003E}"/>
              </a:ext>
            </a:extLst>
          </p:cNvPr>
          <p:cNvPicPr>
            <a:picLocks noChangeAspect="1"/>
          </p:cNvPicPr>
          <p:nvPr/>
        </p:nvPicPr>
        <p:blipFill>
          <a:blip r:embed="rId2"/>
          <a:stretch>
            <a:fillRect/>
          </a:stretch>
        </p:blipFill>
        <p:spPr>
          <a:xfrm>
            <a:off x="1327556" y="2115659"/>
            <a:ext cx="469407" cy="469407"/>
          </a:xfrm>
          <a:prstGeom prst="rect">
            <a:avLst/>
          </a:prstGeom>
        </p:spPr>
      </p:pic>
      <p:sp>
        <p:nvSpPr>
          <p:cNvPr id="6" name="AutoShape 6" descr="A symbolic black-and-white illustration representing 'understanding.' The image features two interlocking puzzle pieces in the center, symbolizing the connection and integration of ideas. Above the puzzle pieces, a glowing light bulb represents insight and comprehension. The background includes abstract swirling patterns, emphasizing depth and thoughtfulness, all designed in a monochromatic color scheme to convey simplicity and clarity.">
            <a:extLst>
              <a:ext uri="{FF2B5EF4-FFF2-40B4-BE49-F238E27FC236}">
                <a16:creationId xmlns:a16="http://schemas.microsoft.com/office/drawing/2014/main" id="{1DD67E2C-5E05-451A-A438-678A658428A7}"/>
              </a:ext>
            </a:extLst>
          </p:cNvPr>
          <p:cNvSpPr>
            <a:spLocks noChangeAspect="1" noChangeArrowheads="1"/>
          </p:cNvSpPr>
          <p:nvPr/>
        </p:nvSpPr>
        <p:spPr bwMode="auto">
          <a:xfrm>
            <a:off x="3543300" y="40276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a:extLst>
              <a:ext uri="{FF2B5EF4-FFF2-40B4-BE49-F238E27FC236}">
                <a16:creationId xmlns:a16="http://schemas.microsoft.com/office/drawing/2014/main" id="{DE4E4FDE-98FB-49A5-B48E-55BBDED93129}"/>
              </a:ext>
            </a:extLst>
          </p:cNvPr>
          <p:cNvPicPr>
            <a:picLocks noChangeAspect="1"/>
          </p:cNvPicPr>
          <p:nvPr/>
        </p:nvPicPr>
        <p:blipFill>
          <a:blip r:embed="rId3"/>
          <a:stretch>
            <a:fillRect/>
          </a:stretch>
        </p:blipFill>
        <p:spPr>
          <a:xfrm>
            <a:off x="1327557" y="2767806"/>
            <a:ext cx="469406" cy="469406"/>
          </a:xfrm>
          <a:prstGeom prst="rect">
            <a:avLst/>
          </a:prstGeom>
        </p:spPr>
      </p:pic>
      <p:sp>
        <p:nvSpPr>
          <p:cNvPr id="8" name="AutoShape 8" descr="A symbolic black-and-white illustration representing 'application.' The image features a hand placing a gear into a larger mechanism, symbolizing the practical implementation of knowledge and ideas. Surrounding the mechanism are abstract lines and patterns, representing process and motion. The background includes subtle gradients of black and white to convey depth and focus on the act of applying knowledge in a purposeful way.">
            <a:extLst>
              <a:ext uri="{FF2B5EF4-FFF2-40B4-BE49-F238E27FC236}">
                <a16:creationId xmlns:a16="http://schemas.microsoft.com/office/drawing/2014/main" id="{48ACF3AD-16EA-4C45-93D4-59779674225C}"/>
              </a:ext>
            </a:extLst>
          </p:cNvPr>
          <p:cNvSpPr>
            <a:spLocks noChangeAspect="1" noChangeArrowheads="1"/>
          </p:cNvSpPr>
          <p:nvPr/>
        </p:nvSpPr>
        <p:spPr bwMode="auto">
          <a:xfrm>
            <a:off x="3657600" y="41419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a:extLst>
              <a:ext uri="{FF2B5EF4-FFF2-40B4-BE49-F238E27FC236}">
                <a16:creationId xmlns:a16="http://schemas.microsoft.com/office/drawing/2014/main" id="{A2303756-17B2-4557-88E0-6EB6A32895B6}"/>
              </a:ext>
            </a:extLst>
          </p:cNvPr>
          <p:cNvPicPr>
            <a:picLocks noChangeAspect="1"/>
          </p:cNvPicPr>
          <p:nvPr/>
        </p:nvPicPr>
        <p:blipFill>
          <a:blip r:embed="rId4"/>
          <a:stretch>
            <a:fillRect/>
          </a:stretch>
        </p:blipFill>
        <p:spPr>
          <a:xfrm>
            <a:off x="1307998" y="3328582"/>
            <a:ext cx="508524" cy="508524"/>
          </a:xfrm>
          <a:prstGeom prst="rect">
            <a:avLst/>
          </a:prstGeom>
        </p:spPr>
      </p:pic>
      <p:pic>
        <p:nvPicPr>
          <p:cNvPr id="1036" name="Picture 12" descr="Analysis Black And White Clipart Images ...">
            <a:extLst>
              <a:ext uri="{FF2B5EF4-FFF2-40B4-BE49-F238E27FC236}">
                <a16:creationId xmlns:a16="http://schemas.microsoft.com/office/drawing/2014/main" id="{090B8A68-90E1-4663-B39B-8C562612C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7" y="3989572"/>
            <a:ext cx="524025" cy="524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valuation Icon Vector Art, Icons, and Graphics for Free Download">
            <a:extLst>
              <a:ext uri="{FF2B5EF4-FFF2-40B4-BE49-F238E27FC236}">
                <a16:creationId xmlns:a16="http://schemas.microsoft.com/office/drawing/2014/main" id="{5479C083-4CE8-4358-A675-4F4497B6F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092" y="4696337"/>
            <a:ext cx="1165194" cy="615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EF9E254-5746-4B25-BEE0-7127DB7B0BB3}"/>
              </a:ext>
            </a:extLst>
          </p:cNvPr>
          <p:cNvPicPr>
            <a:picLocks noChangeAspect="1"/>
          </p:cNvPicPr>
          <p:nvPr/>
        </p:nvPicPr>
        <p:blipFill>
          <a:blip r:embed="rId7"/>
          <a:stretch>
            <a:fillRect/>
          </a:stretch>
        </p:blipFill>
        <p:spPr>
          <a:xfrm>
            <a:off x="1349545" y="5487101"/>
            <a:ext cx="492866" cy="716082"/>
          </a:xfrm>
          <a:prstGeom prst="rect">
            <a:avLst/>
          </a:prstGeom>
        </p:spPr>
      </p:pic>
      <p:sp>
        <p:nvSpPr>
          <p:cNvPr id="13" name="Title 1">
            <a:extLst>
              <a:ext uri="{FF2B5EF4-FFF2-40B4-BE49-F238E27FC236}">
                <a16:creationId xmlns:a16="http://schemas.microsoft.com/office/drawing/2014/main" id="{10B791EA-3209-42EC-A176-F852484FDA48}"/>
              </a:ext>
            </a:extLst>
          </p:cNvPr>
          <p:cNvSpPr>
            <a:spLocks noGrp="1"/>
          </p:cNvSpPr>
          <p:nvPr>
            <p:ph type="title"/>
          </p:nvPr>
        </p:nvSpPr>
        <p:spPr>
          <a:xfrm>
            <a:off x="224356" y="308566"/>
            <a:ext cx="4805958" cy="456315"/>
          </a:xfrm>
        </p:spPr>
        <p:txBody>
          <a:bodyPr>
            <a:normAutofit fontScale="90000"/>
          </a:bodyPr>
          <a:lstStyle/>
          <a:p>
            <a:r>
              <a:rPr lang="en-GB" b="1" u="sng" dirty="0"/>
              <a:t>VESPA Skills</a:t>
            </a:r>
          </a:p>
        </p:txBody>
      </p:sp>
      <p:sp>
        <p:nvSpPr>
          <p:cNvPr id="11" name="Rectangle 10">
            <a:extLst>
              <a:ext uri="{FF2B5EF4-FFF2-40B4-BE49-F238E27FC236}">
                <a16:creationId xmlns:a16="http://schemas.microsoft.com/office/drawing/2014/main" id="{0201626E-E118-4D8B-AD89-1CA00D028A51}"/>
              </a:ext>
            </a:extLst>
          </p:cNvPr>
          <p:cNvSpPr/>
          <p:nvPr/>
        </p:nvSpPr>
        <p:spPr>
          <a:xfrm>
            <a:off x="80903" y="6435296"/>
            <a:ext cx="6467594" cy="461665"/>
          </a:xfrm>
          <a:prstGeom prst="rect">
            <a:avLst/>
          </a:prstGeom>
        </p:spPr>
        <p:txBody>
          <a:bodyPr wrap="square">
            <a:spAutoFit/>
          </a:bodyPr>
          <a:lstStyle/>
          <a:p>
            <a:r>
              <a:rPr lang="en-GB" sz="1200" dirty="0"/>
              <a:t>Vision is about having a clear goal; it's about making the connection between the work you are doing and the reason for doing it. In simple terms its about knowing the outcomes you want to achieve.</a:t>
            </a:r>
            <a:endParaRPr lang="en-GB" sz="1100" b="0" i="0" dirty="0">
              <a:effectLst/>
              <a:latin typeface="Lato"/>
            </a:endParaRPr>
          </a:p>
        </p:txBody>
      </p:sp>
      <p:sp>
        <p:nvSpPr>
          <p:cNvPr id="12" name="Rectangle 11">
            <a:extLst>
              <a:ext uri="{FF2B5EF4-FFF2-40B4-BE49-F238E27FC236}">
                <a16:creationId xmlns:a16="http://schemas.microsoft.com/office/drawing/2014/main" id="{2FCAFC1C-9487-46A7-A919-9778B84FFA74}"/>
              </a:ext>
            </a:extLst>
          </p:cNvPr>
          <p:cNvSpPr/>
          <p:nvPr/>
        </p:nvSpPr>
        <p:spPr>
          <a:xfrm>
            <a:off x="166048" y="798181"/>
            <a:ext cx="6525901" cy="738664"/>
          </a:xfrm>
          <a:prstGeom prst="rect">
            <a:avLst/>
          </a:prstGeom>
        </p:spPr>
        <p:txBody>
          <a:bodyPr wrap="square">
            <a:spAutoFit/>
          </a:bodyPr>
          <a:lstStyle/>
          <a:p>
            <a:pPr algn="ctr"/>
            <a:r>
              <a:rPr lang="en-GB" sz="1400" dirty="0">
                <a:latin typeface="Lato"/>
              </a:rPr>
              <a:t>The VESPA model is based around 5 key components to student success, providing a framework for students to develop study skills. Below are the skills developed in Business A-Level</a:t>
            </a:r>
            <a:endParaRPr lang="en-GB" sz="1400" b="0" i="0" dirty="0">
              <a:effectLst/>
              <a:latin typeface="Lato"/>
            </a:endParaRPr>
          </a:p>
        </p:txBody>
      </p:sp>
      <p:sp>
        <p:nvSpPr>
          <p:cNvPr id="14" name="Rectangle 13">
            <a:extLst>
              <a:ext uri="{FF2B5EF4-FFF2-40B4-BE49-F238E27FC236}">
                <a16:creationId xmlns:a16="http://schemas.microsoft.com/office/drawing/2014/main" id="{4C0530E3-1861-4DFF-B360-304CE0D6BC77}"/>
              </a:ext>
            </a:extLst>
          </p:cNvPr>
          <p:cNvSpPr/>
          <p:nvPr/>
        </p:nvSpPr>
        <p:spPr>
          <a:xfrm>
            <a:off x="75223" y="7028127"/>
            <a:ext cx="6420586" cy="646331"/>
          </a:xfrm>
          <a:prstGeom prst="rect">
            <a:avLst/>
          </a:prstGeom>
        </p:spPr>
        <p:txBody>
          <a:bodyPr wrap="square">
            <a:spAutoFit/>
          </a:bodyPr>
          <a:lstStyle/>
          <a:p>
            <a:r>
              <a:rPr lang="en-GB" sz="1200" dirty="0">
                <a:latin typeface="Raleway"/>
              </a:rPr>
              <a:t>Sometimes called "academic perseverance" effort refers to how much hard work you do. It is fair to say that the absence of effort pretty much guarantees failure; however more effort on its own is not a guarantee of success.</a:t>
            </a:r>
            <a:endParaRPr lang="en-GB" sz="1200" dirty="0"/>
          </a:p>
        </p:txBody>
      </p:sp>
      <p:sp>
        <p:nvSpPr>
          <p:cNvPr id="15" name="Rectangle 14">
            <a:extLst>
              <a:ext uri="{FF2B5EF4-FFF2-40B4-BE49-F238E27FC236}">
                <a16:creationId xmlns:a16="http://schemas.microsoft.com/office/drawing/2014/main" id="{DC0152C3-8CD6-492B-BE02-E30AEDEB3E12}"/>
              </a:ext>
            </a:extLst>
          </p:cNvPr>
          <p:cNvSpPr/>
          <p:nvPr/>
        </p:nvSpPr>
        <p:spPr>
          <a:xfrm>
            <a:off x="55233" y="7815832"/>
            <a:ext cx="6525901" cy="830997"/>
          </a:xfrm>
          <a:prstGeom prst="rect">
            <a:avLst/>
          </a:prstGeom>
        </p:spPr>
        <p:txBody>
          <a:bodyPr wrap="square">
            <a:spAutoFit/>
          </a:bodyPr>
          <a:lstStyle/>
          <a:p>
            <a:r>
              <a:rPr lang="en-GB" sz="1200" dirty="0">
                <a:latin typeface="Raleway"/>
              </a:rPr>
              <a:t>Systems is about two things:</a:t>
            </a:r>
            <a:br>
              <a:rPr lang="en-GB" sz="1200" dirty="0"/>
            </a:br>
            <a:br>
              <a:rPr lang="en-GB" sz="1200" dirty="0"/>
            </a:br>
            <a:r>
              <a:rPr lang="en-GB" sz="1200" dirty="0">
                <a:latin typeface="Raleway"/>
              </a:rPr>
              <a:t>1) A System to organise learning so students can make sense of everything</a:t>
            </a:r>
            <a:br>
              <a:rPr lang="en-GB" sz="1200" dirty="0"/>
            </a:br>
            <a:r>
              <a:rPr lang="en-GB" sz="1200" dirty="0">
                <a:latin typeface="Raleway"/>
              </a:rPr>
              <a:t>2) A System to organise their time so students can complete key tasks to meet deadlines.</a:t>
            </a:r>
            <a:endParaRPr lang="en-GB" sz="1200" dirty="0"/>
          </a:p>
        </p:txBody>
      </p:sp>
      <p:sp>
        <p:nvSpPr>
          <p:cNvPr id="16" name="Rectangle 15">
            <a:extLst>
              <a:ext uri="{FF2B5EF4-FFF2-40B4-BE49-F238E27FC236}">
                <a16:creationId xmlns:a16="http://schemas.microsoft.com/office/drawing/2014/main" id="{39F94C2C-1B40-422D-989A-4802161FB959}"/>
              </a:ext>
            </a:extLst>
          </p:cNvPr>
          <p:cNvSpPr/>
          <p:nvPr/>
        </p:nvSpPr>
        <p:spPr>
          <a:xfrm>
            <a:off x="75223" y="8732302"/>
            <a:ext cx="6329760" cy="461665"/>
          </a:xfrm>
          <a:prstGeom prst="rect">
            <a:avLst/>
          </a:prstGeom>
        </p:spPr>
        <p:txBody>
          <a:bodyPr wrap="square">
            <a:spAutoFit/>
          </a:bodyPr>
          <a:lstStyle/>
          <a:p>
            <a:r>
              <a:rPr lang="en-GB" sz="1200" dirty="0">
                <a:latin typeface="Raleway"/>
              </a:rPr>
              <a:t>Practice represents exactly what learners do with the time they put into their studies. Not the "How much" of study but the "How". </a:t>
            </a:r>
            <a:endParaRPr lang="en-GB" sz="1200" dirty="0"/>
          </a:p>
        </p:txBody>
      </p:sp>
      <p:sp>
        <p:nvSpPr>
          <p:cNvPr id="17" name="Rectangle 16">
            <a:extLst>
              <a:ext uri="{FF2B5EF4-FFF2-40B4-BE49-F238E27FC236}">
                <a16:creationId xmlns:a16="http://schemas.microsoft.com/office/drawing/2014/main" id="{D44F4A7C-B8E3-4BF9-83CD-7AD6A6C4B712}"/>
              </a:ext>
            </a:extLst>
          </p:cNvPr>
          <p:cNvSpPr/>
          <p:nvPr/>
        </p:nvSpPr>
        <p:spPr>
          <a:xfrm>
            <a:off x="132959" y="9279441"/>
            <a:ext cx="6525900" cy="461665"/>
          </a:xfrm>
          <a:prstGeom prst="rect">
            <a:avLst/>
          </a:prstGeom>
        </p:spPr>
        <p:txBody>
          <a:bodyPr wrap="square">
            <a:spAutoFit/>
          </a:bodyPr>
          <a:lstStyle/>
          <a:p>
            <a:r>
              <a:rPr lang="en-GB" sz="1200" dirty="0">
                <a:latin typeface="Raleway"/>
              </a:rPr>
              <a:t>There are four elements to developing students attitude (in relation to performance virtues).  These are confidence, emotional control, academic buoyancy and growth mindset.</a:t>
            </a:r>
            <a:endParaRPr lang="en-GB" sz="1200" dirty="0"/>
          </a:p>
        </p:txBody>
      </p:sp>
      <p:cxnSp>
        <p:nvCxnSpPr>
          <p:cNvPr id="19" name="Straight Connector 18">
            <a:extLst>
              <a:ext uri="{FF2B5EF4-FFF2-40B4-BE49-F238E27FC236}">
                <a16:creationId xmlns:a16="http://schemas.microsoft.com/office/drawing/2014/main" id="{77D40100-BD2B-458C-A89B-BB30724198AF}"/>
              </a:ext>
            </a:extLst>
          </p:cNvPr>
          <p:cNvCxnSpPr>
            <a:cxnSpLocks/>
          </p:cNvCxnSpPr>
          <p:nvPr/>
        </p:nvCxnSpPr>
        <p:spPr>
          <a:xfrm>
            <a:off x="166048" y="6896961"/>
            <a:ext cx="6525901"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3B62360A-13DE-4906-AFDD-B14809074D2D}"/>
              </a:ext>
            </a:extLst>
          </p:cNvPr>
          <p:cNvCxnSpPr>
            <a:cxnSpLocks/>
          </p:cNvCxnSpPr>
          <p:nvPr/>
        </p:nvCxnSpPr>
        <p:spPr>
          <a:xfrm>
            <a:off x="166048" y="7724903"/>
            <a:ext cx="6525901"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705A010F-A662-43AE-A84B-5361E4512FC4}"/>
              </a:ext>
            </a:extLst>
          </p:cNvPr>
          <p:cNvCxnSpPr>
            <a:cxnSpLocks/>
          </p:cNvCxnSpPr>
          <p:nvPr/>
        </p:nvCxnSpPr>
        <p:spPr>
          <a:xfrm>
            <a:off x="120636" y="8646829"/>
            <a:ext cx="6538223" cy="7106"/>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4A450835-909D-4558-9987-03F3EBA8CDF4}"/>
              </a:ext>
            </a:extLst>
          </p:cNvPr>
          <p:cNvCxnSpPr>
            <a:cxnSpLocks/>
          </p:cNvCxnSpPr>
          <p:nvPr/>
        </p:nvCxnSpPr>
        <p:spPr>
          <a:xfrm>
            <a:off x="166048" y="9279441"/>
            <a:ext cx="6525901" cy="0"/>
          </a:xfrm>
          <a:prstGeom prst="line">
            <a:avLst/>
          </a:prstGeom>
        </p:spPr>
        <p:style>
          <a:lnRef idx="1">
            <a:schemeClr val="dk1"/>
          </a:lnRef>
          <a:fillRef idx="0">
            <a:schemeClr val="dk1"/>
          </a:fillRef>
          <a:effectRef idx="0">
            <a:schemeClr val="dk1"/>
          </a:effectRef>
          <a:fontRef idx="minor">
            <a:schemeClr val="tx1"/>
          </a:fontRef>
        </p:style>
      </p:cxnSp>
      <p:sp>
        <p:nvSpPr>
          <p:cNvPr id="37" name="Slide Number Placeholder 36">
            <a:extLst>
              <a:ext uri="{FF2B5EF4-FFF2-40B4-BE49-F238E27FC236}">
                <a16:creationId xmlns:a16="http://schemas.microsoft.com/office/drawing/2014/main" id="{1AE2BDE2-9489-42C5-9F60-9F50F25CF122}"/>
              </a:ext>
            </a:extLst>
          </p:cNvPr>
          <p:cNvSpPr>
            <a:spLocks noGrp="1"/>
          </p:cNvSpPr>
          <p:nvPr>
            <p:ph type="sldNum" sz="quarter" idx="12"/>
          </p:nvPr>
        </p:nvSpPr>
        <p:spPr/>
        <p:txBody>
          <a:bodyPr/>
          <a:lstStyle/>
          <a:p>
            <a:fld id="{233E04C8-227C-4CD8-8893-33DA2D36AC81}" type="slidenum">
              <a:rPr lang="en-GB" smtClean="0"/>
              <a:t>16</a:t>
            </a:fld>
            <a:endParaRPr lang="en-GB"/>
          </a:p>
        </p:txBody>
      </p:sp>
    </p:spTree>
    <p:extLst>
      <p:ext uri="{BB962C8B-B14F-4D97-AF65-F5344CB8AC3E}">
        <p14:creationId xmlns:p14="http://schemas.microsoft.com/office/powerpoint/2010/main" val="3747591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AEFF4DE-976F-452E-B646-20B9605355C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AutoShape 2"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24E9AF1B-7D9B-41A1-A23C-8F3B1A2115E2}"/>
              </a:ext>
            </a:extLst>
          </p:cNvPr>
          <p:cNvSpPr>
            <a:spLocks noChangeAspect="1" noChangeArrowheads="1"/>
          </p:cNvSpPr>
          <p:nvPr/>
        </p:nvSpPr>
        <p:spPr bwMode="auto">
          <a:xfrm>
            <a:off x="3314700" y="37990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3" name="AutoShape 4" descr="A symbolic black-and-white illustration representing 'knowledge.' The image features an open book in the center with light rays emanating from it, symbolizing the spread of wisdom. Above the book, a brain outline is subtly sketched to symbolize thinking and understanding. Around the book, abstract geometric shapes such as circles and triangles add a modern and intellectual feel, while the background is a gradient of black and white shades, creating a dramatic effect.">
            <a:extLst>
              <a:ext uri="{FF2B5EF4-FFF2-40B4-BE49-F238E27FC236}">
                <a16:creationId xmlns:a16="http://schemas.microsoft.com/office/drawing/2014/main" id="{0D20F412-9DEB-46DB-A87F-5490B5C5D984}"/>
              </a:ext>
            </a:extLst>
          </p:cNvPr>
          <p:cNvSpPr>
            <a:spLocks noChangeAspect="1" noChangeArrowheads="1"/>
          </p:cNvSpPr>
          <p:nvPr/>
        </p:nvSpPr>
        <p:spPr bwMode="auto">
          <a:xfrm>
            <a:off x="3429000" y="39133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5" name="Picture 4">
            <a:extLst>
              <a:ext uri="{FF2B5EF4-FFF2-40B4-BE49-F238E27FC236}">
                <a16:creationId xmlns:a16="http://schemas.microsoft.com/office/drawing/2014/main" id="{A85EF636-E128-4A23-88F2-8382B4F8003E}"/>
              </a:ext>
            </a:extLst>
          </p:cNvPr>
          <p:cNvPicPr>
            <a:picLocks noChangeAspect="1"/>
          </p:cNvPicPr>
          <p:nvPr/>
        </p:nvPicPr>
        <p:blipFill>
          <a:blip r:embed="rId2"/>
          <a:stretch>
            <a:fillRect/>
          </a:stretch>
        </p:blipFill>
        <p:spPr>
          <a:xfrm>
            <a:off x="1327556" y="2115659"/>
            <a:ext cx="469407" cy="469407"/>
          </a:xfrm>
          <a:prstGeom prst="rect">
            <a:avLst/>
          </a:prstGeom>
        </p:spPr>
      </p:pic>
      <p:sp>
        <p:nvSpPr>
          <p:cNvPr id="6" name="AutoShape 6" descr="A symbolic black-and-white illustration representing 'understanding.' The image features two interlocking puzzle pieces in the center, symbolizing the connection and integration of ideas. Above the puzzle pieces, a glowing light bulb represents insight and comprehension. The background includes abstract swirling patterns, emphasizing depth and thoughtfulness, all designed in a monochromatic color scheme to convey simplicity and clarity.">
            <a:extLst>
              <a:ext uri="{FF2B5EF4-FFF2-40B4-BE49-F238E27FC236}">
                <a16:creationId xmlns:a16="http://schemas.microsoft.com/office/drawing/2014/main" id="{1DD67E2C-5E05-451A-A438-678A658428A7}"/>
              </a:ext>
            </a:extLst>
          </p:cNvPr>
          <p:cNvSpPr>
            <a:spLocks noChangeAspect="1" noChangeArrowheads="1"/>
          </p:cNvSpPr>
          <p:nvPr/>
        </p:nvSpPr>
        <p:spPr bwMode="auto">
          <a:xfrm>
            <a:off x="3543300" y="40276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7" name="Picture 6">
            <a:extLst>
              <a:ext uri="{FF2B5EF4-FFF2-40B4-BE49-F238E27FC236}">
                <a16:creationId xmlns:a16="http://schemas.microsoft.com/office/drawing/2014/main" id="{DE4E4FDE-98FB-49A5-B48E-55BBDED93129}"/>
              </a:ext>
            </a:extLst>
          </p:cNvPr>
          <p:cNvPicPr>
            <a:picLocks noChangeAspect="1"/>
          </p:cNvPicPr>
          <p:nvPr/>
        </p:nvPicPr>
        <p:blipFill>
          <a:blip r:embed="rId3"/>
          <a:stretch>
            <a:fillRect/>
          </a:stretch>
        </p:blipFill>
        <p:spPr>
          <a:xfrm>
            <a:off x="1327557" y="2767806"/>
            <a:ext cx="469406" cy="469406"/>
          </a:xfrm>
          <a:prstGeom prst="rect">
            <a:avLst/>
          </a:prstGeom>
        </p:spPr>
      </p:pic>
      <p:sp>
        <p:nvSpPr>
          <p:cNvPr id="8" name="AutoShape 8" descr="A symbolic black-and-white illustration representing 'application.' The image features a hand placing a gear into a larger mechanism, symbolizing the practical implementation of knowledge and ideas. Surrounding the mechanism are abstract lines and patterns, representing process and motion. The background includes subtle gradients of black and white to convey depth and focus on the act of applying knowledge in a purposeful way.">
            <a:extLst>
              <a:ext uri="{FF2B5EF4-FFF2-40B4-BE49-F238E27FC236}">
                <a16:creationId xmlns:a16="http://schemas.microsoft.com/office/drawing/2014/main" id="{48ACF3AD-16EA-4C45-93D4-59779674225C}"/>
              </a:ext>
            </a:extLst>
          </p:cNvPr>
          <p:cNvSpPr>
            <a:spLocks noChangeAspect="1" noChangeArrowheads="1"/>
          </p:cNvSpPr>
          <p:nvPr/>
        </p:nvSpPr>
        <p:spPr bwMode="auto">
          <a:xfrm>
            <a:off x="3657600" y="4141939"/>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pic>
        <p:nvPicPr>
          <p:cNvPr id="9" name="Picture 8">
            <a:extLst>
              <a:ext uri="{FF2B5EF4-FFF2-40B4-BE49-F238E27FC236}">
                <a16:creationId xmlns:a16="http://schemas.microsoft.com/office/drawing/2014/main" id="{A2303756-17B2-4557-88E0-6EB6A32895B6}"/>
              </a:ext>
            </a:extLst>
          </p:cNvPr>
          <p:cNvPicPr>
            <a:picLocks noChangeAspect="1"/>
          </p:cNvPicPr>
          <p:nvPr/>
        </p:nvPicPr>
        <p:blipFill>
          <a:blip r:embed="rId4"/>
          <a:stretch>
            <a:fillRect/>
          </a:stretch>
        </p:blipFill>
        <p:spPr>
          <a:xfrm>
            <a:off x="1307998" y="3328582"/>
            <a:ext cx="508524" cy="508524"/>
          </a:xfrm>
          <a:prstGeom prst="rect">
            <a:avLst/>
          </a:prstGeom>
        </p:spPr>
      </p:pic>
      <p:pic>
        <p:nvPicPr>
          <p:cNvPr id="1036" name="Picture 12" descr="Analysis Black And White Clipart Images ...">
            <a:extLst>
              <a:ext uri="{FF2B5EF4-FFF2-40B4-BE49-F238E27FC236}">
                <a16:creationId xmlns:a16="http://schemas.microsoft.com/office/drawing/2014/main" id="{090B8A68-90E1-4663-B39B-8C562612CE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677" y="3989572"/>
            <a:ext cx="524025" cy="5240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Evaluation Icon Vector Art, Icons, and Graphics for Free Download">
            <a:extLst>
              <a:ext uri="{FF2B5EF4-FFF2-40B4-BE49-F238E27FC236}">
                <a16:creationId xmlns:a16="http://schemas.microsoft.com/office/drawing/2014/main" id="{5479C083-4CE8-4358-A675-4F4497B6F9B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092" y="4696337"/>
            <a:ext cx="1165194" cy="6159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8EF9E254-5746-4B25-BEE0-7127DB7B0BB3}"/>
              </a:ext>
            </a:extLst>
          </p:cNvPr>
          <p:cNvPicPr>
            <a:picLocks noChangeAspect="1"/>
          </p:cNvPicPr>
          <p:nvPr/>
        </p:nvPicPr>
        <p:blipFill>
          <a:blip r:embed="rId7"/>
          <a:stretch>
            <a:fillRect/>
          </a:stretch>
        </p:blipFill>
        <p:spPr>
          <a:xfrm>
            <a:off x="1349545" y="5487101"/>
            <a:ext cx="492866" cy="716082"/>
          </a:xfrm>
          <a:prstGeom prst="rect">
            <a:avLst/>
          </a:prstGeom>
        </p:spPr>
      </p:pic>
      <p:sp>
        <p:nvSpPr>
          <p:cNvPr id="13" name="Title 1">
            <a:extLst>
              <a:ext uri="{FF2B5EF4-FFF2-40B4-BE49-F238E27FC236}">
                <a16:creationId xmlns:a16="http://schemas.microsoft.com/office/drawing/2014/main" id="{10B791EA-3209-42EC-A176-F852484FDA48}"/>
              </a:ext>
            </a:extLst>
          </p:cNvPr>
          <p:cNvSpPr>
            <a:spLocks noGrp="1"/>
          </p:cNvSpPr>
          <p:nvPr>
            <p:ph type="title"/>
          </p:nvPr>
        </p:nvSpPr>
        <p:spPr>
          <a:xfrm>
            <a:off x="224356" y="308566"/>
            <a:ext cx="4805958" cy="456315"/>
          </a:xfrm>
        </p:spPr>
        <p:txBody>
          <a:bodyPr>
            <a:normAutofit fontScale="90000"/>
          </a:bodyPr>
          <a:lstStyle/>
          <a:p>
            <a:r>
              <a:rPr lang="en-GB" b="1" u="sng" dirty="0"/>
              <a:t>VESPA Skills Pre-course Audit</a:t>
            </a:r>
          </a:p>
        </p:txBody>
      </p:sp>
      <p:sp>
        <p:nvSpPr>
          <p:cNvPr id="12" name="Rectangle 11">
            <a:extLst>
              <a:ext uri="{FF2B5EF4-FFF2-40B4-BE49-F238E27FC236}">
                <a16:creationId xmlns:a16="http://schemas.microsoft.com/office/drawing/2014/main" id="{2FCAFC1C-9487-46A7-A919-9778B84FFA74}"/>
              </a:ext>
            </a:extLst>
          </p:cNvPr>
          <p:cNvSpPr/>
          <p:nvPr/>
        </p:nvSpPr>
        <p:spPr>
          <a:xfrm>
            <a:off x="166048" y="798181"/>
            <a:ext cx="6525901" cy="738664"/>
          </a:xfrm>
          <a:prstGeom prst="rect">
            <a:avLst/>
          </a:prstGeom>
        </p:spPr>
        <p:txBody>
          <a:bodyPr wrap="square">
            <a:spAutoFit/>
          </a:bodyPr>
          <a:lstStyle/>
          <a:p>
            <a:pPr algn="ctr"/>
            <a:r>
              <a:rPr lang="en-GB" sz="1400" dirty="0">
                <a:latin typeface="Lato"/>
              </a:rPr>
              <a:t>The VESPA model is based around 5 key components to student success, providing a framework for students to develop study skills. Below are the skills developed in Business A-Level</a:t>
            </a:r>
            <a:endParaRPr lang="en-GB" sz="1400" b="0" i="0" dirty="0">
              <a:effectLst/>
              <a:latin typeface="Lato"/>
            </a:endParaRPr>
          </a:p>
        </p:txBody>
      </p:sp>
      <p:sp>
        <p:nvSpPr>
          <p:cNvPr id="37" name="Slide Number Placeholder 36">
            <a:extLst>
              <a:ext uri="{FF2B5EF4-FFF2-40B4-BE49-F238E27FC236}">
                <a16:creationId xmlns:a16="http://schemas.microsoft.com/office/drawing/2014/main" id="{1AE2BDE2-9489-42C5-9F60-9F50F25CF122}"/>
              </a:ext>
            </a:extLst>
          </p:cNvPr>
          <p:cNvSpPr>
            <a:spLocks noGrp="1"/>
          </p:cNvSpPr>
          <p:nvPr>
            <p:ph type="sldNum" sz="quarter" idx="12"/>
          </p:nvPr>
        </p:nvSpPr>
        <p:spPr/>
        <p:txBody>
          <a:bodyPr/>
          <a:lstStyle/>
          <a:p>
            <a:fld id="{233E04C8-227C-4CD8-8893-33DA2D36AC81}" type="slidenum">
              <a:rPr lang="en-GB" smtClean="0"/>
              <a:t>17</a:t>
            </a:fld>
            <a:endParaRPr lang="en-GB"/>
          </a:p>
        </p:txBody>
      </p:sp>
      <p:graphicFrame>
        <p:nvGraphicFramePr>
          <p:cNvPr id="18" name="Table 17">
            <a:extLst>
              <a:ext uri="{FF2B5EF4-FFF2-40B4-BE49-F238E27FC236}">
                <a16:creationId xmlns:a16="http://schemas.microsoft.com/office/drawing/2014/main" id="{B40F8EF8-E2DA-411E-A5D6-C7F249FA3C2A}"/>
              </a:ext>
            </a:extLst>
          </p:cNvPr>
          <p:cNvGraphicFramePr>
            <a:graphicFrameLocks noGrp="1"/>
          </p:cNvGraphicFramePr>
          <p:nvPr>
            <p:extLst>
              <p:ext uri="{D42A27DB-BD31-4B8C-83A1-F6EECF244321}">
                <p14:modId xmlns:p14="http://schemas.microsoft.com/office/powerpoint/2010/main" val="1702293715"/>
              </p:ext>
            </p:extLst>
          </p:nvPr>
        </p:nvGraphicFramePr>
        <p:xfrm>
          <a:off x="166046" y="6511529"/>
          <a:ext cx="6525900" cy="2760540"/>
        </p:xfrm>
        <a:graphic>
          <a:graphicData uri="http://schemas.openxmlformats.org/drawingml/2006/table">
            <a:tbl>
              <a:tblPr firstRow="1" bandRow="1">
                <a:tableStyleId>{073A0DAA-6AF3-43AB-8588-CEC1D06C72B9}</a:tableStyleId>
              </a:tblPr>
              <a:tblGrid>
                <a:gridCol w="1087650">
                  <a:extLst>
                    <a:ext uri="{9D8B030D-6E8A-4147-A177-3AD203B41FA5}">
                      <a16:colId xmlns:a16="http://schemas.microsoft.com/office/drawing/2014/main" val="865070575"/>
                    </a:ext>
                  </a:extLst>
                </a:gridCol>
                <a:gridCol w="1087650">
                  <a:extLst>
                    <a:ext uri="{9D8B030D-6E8A-4147-A177-3AD203B41FA5}">
                      <a16:colId xmlns:a16="http://schemas.microsoft.com/office/drawing/2014/main" val="814098165"/>
                    </a:ext>
                  </a:extLst>
                </a:gridCol>
                <a:gridCol w="1087650">
                  <a:extLst>
                    <a:ext uri="{9D8B030D-6E8A-4147-A177-3AD203B41FA5}">
                      <a16:colId xmlns:a16="http://schemas.microsoft.com/office/drawing/2014/main" val="3826846419"/>
                    </a:ext>
                  </a:extLst>
                </a:gridCol>
                <a:gridCol w="1087650">
                  <a:extLst>
                    <a:ext uri="{9D8B030D-6E8A-4147-A177-3AD203B41FA5}">
                      <a16:colId xmlns:a16="http://schemas.microsoft.com/office/drawing/2014/main" val="1714720906"/>
                    </a:ext>
                  </a:extLst>
                </a:gridCol>
                <a:gridCol w="1087650">
                  <a:extLst>
                    <a:ext uri="{9D8B030D-6E8A-4147-A177-3AD203B41FA5}">
                      <a16:colId xmlns:a16="http://schemas.microsoft.com/office/drawing/2014/main" val="62529990"/>
                    </a:ext>
                  </a:extLst>
                </a:gridCol>
                <a:gridCol w="1087650">
                  <a:extLst>
                    <a:ext uri="{9D8B030D-6E8A-4147-A177-3AD203B41FA5}">
                      <a16:colId xmlns:a16="http://schemas.microsoft.com/office/drawing/2014/main" val="3700618409"/>
                    </a:ext>
                  </a:extLst>
                </a:gridCol>
              </a:tblGrid>
              <a:tr h="370840">
                <a:tc>
                  <a:txBody>
                    <a:bodyPr/>
                    <a:lstStyle/>
                    <a:p>
                      <a:pPr algn="ctr"/>
                      <a:endParaRPr lang="en-GB" sz="1200" dirty="0"/>
                    </a:p>
                  </a:txBody>
                  <a:tcPr anchor="ctr"/>
                </a:tc>
                <a:tc>
                  <a:txBody>
                    <a:bodyPr/>
                    <a:lstStyle/>
                    <a:p>
                      <a:pPr algn="ctr"/>
                      <a:r>
                        <a:rPr lang="en-GB" sz="1200" b="1" dirty="0"/>
                        <a:t>Vision</a:t>
                      </a:r>
                      <a:r>
                        <a:rPr lang="en-GB" sz="1200" dirty="0"/>
                        <a:t> – </a:t>
                      </a:r>
                      <a:r>
                        <a:rPr lang="en-GB" sz="1200" b="0" dirty="0"/>
                        <a:t>Do I feel I know where the course is going</a:t>
                      </a:r>
                      <a:r>
                        <a:rPr lang="en-GB" sz="1200" dirty="0"/>
                        <a:t>? </a:t>
                      </a:r>
                    </a:p>
                  </a:txBody>
                  <a:tcPr anchor="ctr"/>
                </a:tc>
                <a:tc>
                  <a:txBody>
                    <a:bodyPr/>
                    <a:lstStyle/>
                    <a:p>
                      <a:pPr algn="ctr"/>
                      <a:r>
                        <a:rPr lang="en-GB" sz="1200" dirty="0"/>
                        <a:t>Effort </a:t>
                      </a:r>
                      <a:r>
                        <a:rPr lang="en-GB" sz="1200" b="0" dirty="0"/>
                        <a:t>– Am I prepared for the level of effort required to step-up from GCSEs?</a:t>
                      </a:r>
                    </a:p>
                  </a:txBody>
                  <a:tcPr anchor="ctr"/>
                </a:tc>
                <a:tc>
                  <a:txBody>
                    <a:bodyPr/>
                    <a:lstStyle/>
                    <a:p>
                      <a:pPr algn="ctr"/>
                      <a:r>
                        <a:rPr lang="en-GB" sz="1200" dirty="0"/>
                        <a:t>Systems </a:t>
                      </a:r>
                      <a:r>
                        <a:rPr lang="en-GB" sz="1200" b="0" dirty="0"/>
                        <a:t>– Do I know the systems of the exams and themes of the course</a:t>
                      </a:r>
                    </a:p>
                  </a:txBody>
                  <a:tcPr anchor="ctr"/>
                </a:tc>
                <a:tc>
                  <a:txBody>
                    <a:bodyPr/>
                    <a:lstStyle/>
                    <a:p>
                      <a:pPr algn="ctr"/>
                      <a:r>
                        <a:rPr lang="en-GB" sz="1200" dirty="0"/>
                        <a:t>Practice </a:t>
                      </a:r>
                      <a:r>
                        <a:rPr lang="en-GB" sz="1200" b="0" dirty="0"/>
                        <a:t>– Have I looked over the business Buster to work out HOW I need to Study?</a:t>
                      </a:r>
                    </a:p>
                  </a:txBody>
                  <a:tcPr anchor="ctr"/>
                </a:tc>
                <a:tc>
                  <a:txBody>
                    <a:bodyPr/>
                    <a:lstStyle/>
                    <a:p>
                      <a:pPr algn="ctr"/>
                      <a:r>
                        <a:rPr lang="en-GB" sz="1200" dirty="0"/>
                        <a:t>Attitude </a:t>
                      </a:r>
                      <a:r>
                        <a:rPr lang="en-GB" sz="1200" b="0" dirty="0"/>
                        <a:t>– do I have the 4 attributes for the right attitude to my study</a:t>
                      </a:r>
                    </a:p>
                  </a:txBody>
                  <a:tcPr anchor="ctr"/>
                </a:tc>
                <a:extLst>
                  <a:ext uri="{0D108BD9-81ED-4DB2-BD59-A6C34878D82A}">
                    <a16:rowId xmlns:a16="http://schemas.microsoft.com/office/drawing/2014/main" val="1667006894"/>
                  </a:ext>
                </a:extLst>
              </a:tr>
              <a:tr h="464380">
                <a:tc>
                  <a:txBody>
                    <a:bodyPr/>
                    <a:lstStyle/>
                    <a:p>
                      <a:pPr algn="ctr"/>
                      <a:r>
                        <a:rPr lang="en-GB" sz="1400" b="1" dirty="0">
                          <a:solidFill>
                            <a:schemeClr val="bg1"/>
                          </a:solidFill>
                        </a:rPr>
                        <a:t>Yes</a:t>
                      </a:r>
                    </a:p>
                  </a:txBody>
                  <a:tcPr>
                    <a:solidFill>
                      <a:schemeClr val="tx1"/>
                    </a:solidFill>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2276757600"/>
                  </a:ext>
                </a:extLst>
              </a:tr>
              <a:tr h="370840">
                <a:tc>
                  <a:txBody>
                    <a:bodyPr/>
                    <a:lstStyle/>
                    <a:p>
                      <a:pPr algn="ctr"/>
                      <a:r>
                        <a:rPr lang="en-GB" sz="1400" b="1" dirty="0">
                          <a:solidFill>
                            <a:schemeClr val="bg1"/>
                          </a:solidFill>
                        </a:rPr>
                        <a:t>No</a:t>
                      </a:r>
                    </a:p>
                  </a:txBody>
                  <a:tcPr>
                    <a:solidFill>
                      <a:schemeClr val="tx1"/>
                    </a:solidFill>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912585404"/>
                  </a:ext>
                </a:extLst>
              </a:tr>
              <a:tr h="370840">
                <a:tc>
                  <a:txBody>
                    <a:bodyPr/>
                    <a:lstStyle/>
                    <a:p>
                      <a:pPr algn="ctr"/>
                      <a:r>
                        <a:rPr lang="en-GB" sz="1400" b="1" dirty="0">
                          <a:solidFill>
                            <a:schemeClr val="bg1"/>
                          </a:solidFill>
                        </a:rPr>
                        <a:t>Developing</a:t>
                      </a:r>
                    </a:p>
                  </a:txBody>
                  <a:tcPr>
                    <a:solidFill>
                      <a:schemeClr val="tx1"/>
                    </a:solidFill>
                  </a:tcPr>
                </a:tc>
                <a:tc>
                  <a:txBody>
                    <a:bodyPr/>
                    <a:lstStyle/>
                    <a:p>
                      <a:endParaRPr lang="en-GB" sz="120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tc>
                  <a:txBody>
                    <a:bodyPr/>
                    <a:lstStyle/>
                    <a:p>
                      <a:endParaRPr lang="en-GB" sz="1200" dirty="0"/>
                    </a:p>
                  </a:txBody>
                  <a:tcPr/>
                </a:tc>
                <a:extLst>
                  <a:ext uri="{0D108BD9-81ED-4DB2-BD59-A6C34878D82A}">
                    <a16:rowId xmlns:a16="http://schemas.microsoft.com/office/drawing/2014/main" val="539853644"/>
                  </a:ext>
                </a:extLst>
              </a:tr>
            </a:tbl>
          </a:graphicData>
        </a:graphic>
      </p:graphicFrame>
      <p:graphicFrame>
        <p:nvGraphicFramePr>
          <p:cNvPr id="14" name="Table 13">
            <a:extLst>
              <a:ext uri="{FF2B5EF4-FFF2-40B4-BE49-F238E27FC236}">
                <a16:creationId xmlns:a16="http://schemas.microsoft.com/office/drawing/2014/main" id="{CD2E80E8-D780-1643-5FAF-10C076E37531}"/>
              </a:ext>
            </a:extLst>
          </p:cNvPr>
          <p:cNvGraphicFramePr>
            <a:graphicFrameLocks noGrp="1"/>
          </p:cNvGraphicFramePr>
          <p:nvPr>
            <p:extLst>
              <p:ext uri="{D42A27DB-BD31-4B8C-83A1-F6EECF244321}">
                <p14:modId xmlns:p14="http://schemas.microsoft.com/office/powerpoint/2010/main" val="2163888738"/>
              </p:ext>
            </p:extLst>
          </p:nvPr>
        </p:nvGraphicFramePr>
        <p:xfrm>
          <a:off x="166049" y="1543749"/>
          <a:ext cx="6525901" cy="4748043"/>
        </p:xfrm>
        <a:graphic>
          <a:graphicData uri="http://schemas.openxmlformats.org/drawingml/2006/table">
            <a:tbl>
              <a:tblPr firstRow="1" bandRow="1">
                <a:tableStyleId>{2D5ABB26-0587-4C30-8999-92F81FD0307C}</a:tableStyleId>
              </a:tblPr>
              <a:tblGrid>
                <a:gridCol w="2187365">
                  <a:extLst>
                    <a:ext uri="{9D8B030D-6E8A-4147-A177-3AD203B41FA5}">
                      <a16:colId xmlns:a16="http://schemas.microsoft.com/office/drawing/2014/main" val="2280603866"/>
                    </a:ext>
                  </a:extLst>
                </a:gridCol>
                <a:gridCol w="4338536">
                  <a:extLst>
                    <a:ext uri="{9D8B030D-6E8A-4147-A177-3AD203B41FA5}">
                      <a16:colId xmlns:a16="http://schemas.microsoft.com/office/drawing/2014/main" val="2066889979"/>
                    </a:ext>
                  </a:extLst>
                </a:gridCol>
              </a:tblGrid>
              <a:tr h="470813">
                <a:tc>
                  <a:txBody>
                    <a:bodyPr/>
                    <a:lstStyle/>
                    <a:p>
                      <a:r>
                        <a:rPr lang="en-US" sz="800" b="1" dirty="0">
                          <a:latin typeface="Bahnschrift" panose="020B0502040204020203" pitchFamily="34" charset="0"/>
                        </a:rPr>
                        <a:t>Skill- Business Studies A Level </a:t>
                      </a:r>
                      <a:endParaRPr lang="en-GB" sz="800" b="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latin typeface="Bahnschrift"/>
                        </a:rPr>
                        <a:t>How to show it</a:t>
                      </a:r>
                      <a:endParaRPr lang="en-GB" sz="800" b="1" dirty="0">
                        <a:latin typeface="Bahnschrift"/>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1895478"/>
                  </a:ext>
                </a:extLst>
              </a:tr>
              <a:tr h="697230">
                <a:tc>
                  <a:txBody>
                    <a:bodyPr/>
                    <a:lstStyle/>
                    <a:p>
                      <a:r>
                        <a:rPr lang="en-US" sz="800" b="1" dirty="0">
                          <a:latin typeface="Bahnschrift" panose="020B0502040204020203" pitchFamily="34" charset="0"/>
                        </a:rPr>
                        <a:t>Knowledge</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latin typeface="Bahnschrift" panose="020B0502040204020203" pitchFamily="34" charset="0"/>
                        </a:rPr>
                        <a:t>Am I clear on the </a:t>
                      </a:r>
                      <a:r>
                        <a:rPr lang="en-US" sz="800" b="1" dirty="0">
                          <a:latin typeface="Bahnschrift" panose="020B0502040204020203" pitchFamily="34" charset="0"/>
                        </a:rPr>
                        <a:t>key concepts, theories, methods &amp; models </a:t>
                      </a:r>
                      <a:r>
                        <a:rPr lang="en-US" sz="800" dirty="0">
                          <a:latin typeface="Bahnschrift" panose="020B0502040204020203" pitchFamily="34" charset="0"/>
                        </a:rPr>
                        <a:t>for each area of Marketing, Managing Activities, Decisions and Strategies and Global Scenarios? </a:t>
                      </a:r>
                    </a:p>
                    <a:p>
                      <a:endParaRPr lang="en-US" sz="800" dirty="0">
                        <a:latin typeface="Bahnschrift" panose="020B0502040204020203" pitchFamily="34" charset="0"/>
                      </a:endParaRPr>
                    </a:p>
                    <a:p>
                      <a:r>
                        <a:rPr lang="en-US" sz="800" dirty="0">
                          <a:latin typeface="Bahnschrift" panose="020B0502040204020203" pitchFamily="34" charset="0"/>
                        </a:rPr>
                        <a:t>Am I clear on the </a:t>
                      </a:r>
                      <a:r>
                        <a:rPr lang="en-GB" sz="800" dirty="0">
                          <a:latin typeface="Bahnschrift" panose="020B0502040204020203" pitchFamily="34" charset="0"/>
                        </a:rPr>
                        <a:t>how individuals and organisations are affected by and respond to business issues?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951320"/>
                  </a:ext>
                </a:extLst>
              </a:tr>
              <a:tr h="571500">
                <a:tc>
                  <a:txBody>
                    <a:bodyPr/>
                    <a:lstStyle/>
                    <a:p>
                      <a:r>
                        <a:rPr lang="en-US" sz="800" b="1" i="0" dirty="0">
                          <a:latin typeface="Bahnschrift" panose="020B0502040204020203" pitchFamily="34" charset="0"/>
                        </a:rPr>
                        <a:t>Understanding</a:t>
                      </a:r>
                    </a:p>
                    <a:p>
                      <a:r>
                        <a:rPr lang="en-US" sz="800" i="1" dirty="0">
                          <a:latin typeface="Bahnschrift" panose="020B0502040204020203" pitchFamily="34" charset="0"/>
                        </a:rPr>
                        <a:t>(AO1)</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800" dirty="0">
                          <a:latin typeface="Bahnschrift"/>
                        </a:rPr>
                        <a:t>Am I showing the examiner that I have an </a:t>
                      </a:r>
                      <a:r>
                        <a:rPr lang="en-US" sz="800" b="1" dirty="0">
                          <a:latin typeface="Bahnschrift"/>
                        </a:rPr>
                        <a:t>understanding</a:t>
                      </a:r>
                      <a:r>
                        <a:rPr lang="en-US" sz="800" dirty="0">
                          <a:latin typeface="Bahnschrift"/>
                        </a:rPr>
                        <a:t> of the business studies course by linking the concepts and </a:t>
                      </a:r>
                      <a:r>
                        <a:rPr lang="en-US" sz="800" dirty="0" err="1">
                          <a:latin typeface="Bahnschrift"/>
                        </a:rPr>
                        <a:t>thories</a:t>
                      </a:r>
                      <a:r>
                        <a:rPr lang="en-US" sz="800" dirty="0">
                          <a:latin typeface="Bahnschrift"/>
                        </a:rPr>
                        <a:t> from across the 4 themes?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latin typeface="Bahnschrift" panose="020B0502040204020203" pitchFamily="34" charset="0"/>
                      </a:endParaRP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9619885"/>
                  </a:ext>
                </a:extLst>
              </a:tr>
              <a:tr h="652210">
                <a:tc>
                  <a:txBody>
                    <a:bodyPr/>
                    <a:lstStyle/>
                    <a:p>
                      <a:r>
                        <a:rPr lang="en-US" sz="800" b="1" dirty="0">
                          <a:latin typeface="Bahnschrift" panose="020B0502040204020203" pitchFamily="34" charset="0"/>
                        </a:rPr>
                        <a:t>Application</a:t>
                      </a:r>
                    </a:p>
                    <a:p>
                      <a:r>
                        <a:rPr lang="en-US" sz="800" i="1" dirty="0">
                          <a:latin typeface="Bahnschrift" panose="020B0502040204020203" pitchFamily="34" charset="0"/>
                        </a:rPr>
                        <a:t>(AO2)</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apply</a:t>
                      </a:r>
                      <a:r>
                        <a:rPr lang="en-GB" sz="800" dirty="0">
                          <a:latin typeface="Bahnschrift" panose="020B0502040204020203" pitchFamily="34" charset="0"/>
                        </a:rPr>
                        <a:t> my knowledge and understanding to various business contexts?</a:t>
                      </a:r>
                    </a:p>
                    <a:p>
                      <a:r>
                        <a:rPr lang="en-GB" sz="800" dirty="0">
                          <a:latin typeface="Bahnschrift" panose="020B0502040204020203" pitchFamily="34" charset="0"/>
                        </a:rPr>
                        <a:t>Can I show how individuals and organisations are affected by/respond to the issue? </a:t>
                      </a:r>
                    </a:p>
                    <a:p>
                      <a:endParaRPr lang="en-GB"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874799"/>
                  </a:ext>
                </a:extLst>
              </a:tr>
              <a:tr h="697230">
                <a:tc>
                  <a:txBody>
                    <a:bodyPr/>
                    <a:lstStyle/>
                    <a:p>
                      <a:r>
                        <a:rPr lang="en-US" sz="800" b="1" dirty="0">
                          <a:latin typeface="Bahnschrift" panose="020B0502040204020203" pitchFamily="34" charset="0"/>
                        </a:rPr>
                        <a:t>Analysis</a:t>
                      </a:r>
                    </a:p>
                    <a:p>
                      <a:r>
                        <a:rPr lang="en-US" sz="800" i="1" dirty="0">
                          <a:latin typeface="Bahnschrift" panose="020B0502040204020203" pitchFamily="34" charset="0"/>
                        </a:rPr>
                        <a:t>(AO3)</a:t>
                      </a:r>
                      <a:endParaRPr lang="en-GB" sz="800" i="1" dirty="0">
                        <a:latin typeface="Bahnschrift" panose="020B0502040204020203" pitchFamily="34" charset="0"/>
                      </a:endParaRPr>
                    </a:p>
                    <a:p>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a:t>
                      </a:r>
                      <a:r>
                        <a:rPr lang="en-GB" sz="800" b="1" dirty="0">
                          <a:latin typeface="Bahnschrift" panose="020B0502040204020203" pitchFamily="34" charset="0"/>
                        </a:rPr>
                        <a:t>analyse</a:t>
                      </a:r>
                      <a:r>
                        <a:rPr lang="en-GB" sz="800" dirty="0">
                          <a:latin typeface="Bahnschrift" panose="020B0502040204020203" pitchFamily="34" charset="0"/>
                        </a:rPr>
                        <a:t> issues within Business, showing an understanding of the impact? </a:t>
                      </a:r>
                    </a:p>
                    <a:p>
                      <a:r>
                        <a:rPr lang="en-GB" sz="800" dirty="0">
                          <a:latin typeface="Bahnschrift" panose="020B0502040204020203" pitchFamily="34" charset="0"/>
                        </a:rPr>
                        <a:t>Have I identified identifying different perspectives? </a:t>
                      </a:r>
                    </a:p>
                    <a:p>
                      <a:r>
                        <a:rPr lang="en-GB" sz="800" dirty="0">
                          <a:latin typeface="Bahnschrift" panose="020B0502040204020203" pitchFamily="34" charset="0"/>
                        </a:rPr>
                        <a:t>Have I supported the strongest viewpoint?</a:t>
                      </a:r>
                    </a:p>
                    <a:p>
                      <a:r>
                        <a:rPr lang="en-GB" sz="800" dirty="0">
                          <a:latin typeface="Bahnschrift" panose="020B0502040204020203" pitchFamily="34" charset="0"/>
                        </a:rPr>
                        <a:t>Have I offered an alternative viewpoint?</a:t>
                      </a:r>
                    </a:p>
                    <a:p>
                      <a:endParaRPr lang="en-US" sz="800" dirty="0">
                        <a:latin typeface="Bahnschrift" panose="020B0502040204020203" pitchFamily="34" charset="0"/>
                      </a:endParaRP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2995923"/>
                  </a:ext>
                </a:extLst>
              </a:tr>
              <a:tr h="756070">
                <a:tc>
                  <a:txBody>
                    <a:bodyPr/>
                    <a:lstStyle/>
                    <a:p>
                      <a:r>
                        <a:rPr lang="en-US" sz="800" b="1" dirty="0">
                          <a:latin typeface="Bahnschrift" panose="020B0502040204020203" pitchFamily="34" charset="0"/>
                        </a:rPr>
                        <a:t>Evaluation</a:t>
                      </a:r>
                    </a:p>
                    <a:p>
                      <a:r>
                        <a:rPr lang="en-US" sz="800" i="1" dirty="0">
                          <a:latin typeface="Bahnschrift" panose="020B0502040204020203" pitchFamily="34" charset="0"/>
                        </a:rPr>
                        <a:t>(AO4) </a:t>
                      </a:r>
                      <a:endParaRPr lang="en-GB" sz="800" i="1" dirty="0">
                        <a:latin typeface="Bahnschrift" panose="020B0502040204020203" pitchFamily="34" charset="0"/>
                      </a:endParaRP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Can I consider the qualitative and quantitative evidence?</a:t>
                      </a:r>
                    </a:p>
                    <a:p>
                      <a:r>
                        <a:rPr lang="en-GB" sz="800" dirty="0">
                          <a:latin typeface="Bahnschrift" panose="020B0502040204020203" pitchFamily="34" charset="0"/>
                        </a:rPr>
                        <a:t>Can I make informed judgements showing decisive decisions on business decisions?</a:t>
                      </a:r>
                    </a:p>
                    <a:p>
                      <a:r>
                        <a:rPr lang="en-GB" sz="800" dirty="0">
                          <a:latin typeface="Bahnschrift" panose="020B0502040204020203" pitchFamily="34" charset="0"/>
                        </a:rPr>
                        <a:t>Can I develop evidence-based solutions to business ideas?  </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9825880"/>
                  </a:ext>
                </a:extLst>
              </a:tr>
              <a:tr h="902990">
                <a:tc>
                  <a:txBody>
                    <a:bodyPr/>
                    <a:lstStyle/>
                    <a:p>
                      <a:r>
                        <a:rPr lang="en-US" sz="800" b="1" dirty="0">
                          <a:latin typeface="Bahnschrift" panose="020B0502040204020203" pitchFamily="34" charset="0"/>
                        </a:rPr>
                        <a:t>Written structure</a:t>
                      </a:r>
                    </a:p>
                  </a:txBody>
                  <a:tcPr marL="68580" marR="68580" marT="34290" marB="3429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dirty="0">
                          <a:latin typeface="Bahnschrift" panose="020B0502040204020203" pitchFamily="34" charset="0"/>
                        </a:rPr>
                        <a:t>Have I applied the correct structure for 8, 10, 12 &amp; 20 Mark essay?</a:t>
                      </a:r>
                    </a:p>
                    <a:p>
                      <a:r>
                        <a:rPr lang="en-GB" sz="800" dirty="0">
                          <a:latin typeface="Bahnschrift" panose="020B0502040204020203" pitchFamily="34" charset="0"/>
                        </a:rPr>
                        <a:t>Can I structure my paragraphs with AO1, 2, 3 &amp;4 as the basic layout?  </a:t>
                      </a:r>
                    </a:p>
                    <a:p>
                      <a:r>
                        <a:rPr lang="en-GB" sz="800" dirty="0">
                          <a:latin typeface="Bahnschrift" panose="020B0502040204020203" pitchFamily="34" charset="0"/>
                        </a:rPr>
                        <a:t>Have I weighed up both arguments in both the main body of text and conclusion?</a:t>
                      </a:r>
                    </a:p>
                    <a:p>
                      <a:r>
                        <a:rPr lang="en-GB" sz="800" dirty="0">
                          <a:latin typeface="Bahnschrift" panose="020B0502040204020203" pitchFamily="34" charset="0"/>
                        </a:rPr>
                        <a:t>Have I included an introduction with key definitions, clear arguments and a conclusion?</a:t>
                      </a:r>
                    </a:p>
                  </a:txBody>
                  <a:tcPr marL="68580" marR="68580" marT="34290" marB="3429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4931709"/>
                  </a:ext>
                </a:extLst>
              </a:tr>
            </a:tbl>
          </a:graphicData>
        </a:graphic>
      </p:graphicFrame>
    </p:spTree>
    <p:extLst>
      <p:ext uri="{BB962C8B-B14F-4D97-AF65-F5344CB8AC3E}">
        <p14:creationId xmlns:p14="http://schemas.microsoft.com/office/powerpoint/2010/main" val="2718138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180067"/>
            <a:ext cx="5915025" cy="4120620"/>
          </a:xfrm>
        </p:spPr>
        <p:txBody>
          <a:bodyPr/>
          <a:lstStyle/>
          <a:p>
            <a:r>
              <a:rPr lang="en-GB" dirty="0"/>
              <a:t>Edexcel A-Level  Business Studies:</a:t>
            </a:r>
            <a:br>
              <a:rPr lang="en-GB" dirty="0"/>
            </a:br>
            <a:br>
              <a:rPr lang="en-GB" dirty="0"/>
            </a:br>
            <a:r>
              <a:rPr lang="en-GB" dirty="0"/>
              <a:t>Pre-course Planning</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18</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3326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50F84-92E2-409D-9877-687A5366226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50F9BEF-DC1D-42A3-91A3-3B5A562231B8}"/>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C1055980-F4FD-4526-871B-BE460091B62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9BDABAA4-C883-4949-9CEC-42A551195236}"/>
              </a:ext>
            </a:extLst>
          </p:cNvPr>
          <p:cNvSpPr/>
          <p:nvPr/>
        </p:nvSpPr>
        <p:spPr>
          <a:xfrm>
            <a:off x="240631" y="338120"/>
            <a:ext cx="6376737" cy="8987076"/>
          </a:xfrm>
          <a:prstGeom prst="rect">
            <a:avLst/>
          </a:prstGeom>
        </p:spPr>
        <p:txBody>
          <a:bodyPr wrap="square" lIns="91440" tIns="45720" rIns="91440" bIns="45720" anchor="t">
            <a:spAutoFit/>
          </a:bodyPr>
          <a:lstStyle/>
          <a:p>
            <a:r>
              <a:rPr lang="en-GB" sz="2400" b="1" dirty="0">
                <a:solidFill>
                  <a:srgbClr val="000000"/>
                </a:solidFill>
              </a:rPr>
              <a:t>Pre-Course Administration and Preparation Tasks: </a:t>
            </a:r>
          </a:p>
          <a:p>
            <a:endParaRPr lang="en-GB" sz="2400" dirty="0">
              <a:solidFill>
                <a:srgbClr val="000000"/>
              </a:solidFill>
            </a:endParaRPr>
          </a:p>
          <a:p>
            <a:pPr marL="228600" indent="-228600">
              <a:buAutoNum type="arabicPeriod"/>
            </a:pPr>
            <a:r>
              <a:rPr lang="en-GB" sz="1400" dirty="0">
                <a:solidFill>
                  <a:srgbClr val="000000"/>
                </a:solidFill>
              </a:rPr>
              <a:t>Consider purchasing a course textbook, via this link: </a:t>
            </a: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pPr marL="228600" indent="-228600">
              <a:buAutoNum type="arabicPeriod"/>
            </a:pPr>
            <a:endParaRPr lang="en-GB" sz="1400" dirty="0">
              <a:solidFill>
                <a:srgbClr val="000000"/>
              </a:solidFill>
            </a:endParaRPr>
          </a:p>
          <a:p>
            <a:r>
              <a:rPr lang="en-GB" sz="1400">
                <a:solidFill>
                  <a:srgbClr val="000000"/>
                </a:solidFill>
              </a:rPr>
              <a:t>2. Purchase/loan the other books on your reading list (Refer back to Page 14 – </a:t>
            </a:r>
            <a:r>
              <a:rPr lang="en-GB" sz="1400" dirty="0">
                <a:solidFill>
                  <a:srgbClr val="000000"/>
                </a:solidFill>
              </a:rPr>
              <a:t>recommend you purchase second hand from Amazon). </a:t>
            </a:r>
          </a:p>
          <a:p>
            <a:endParaRPr lang="en-GB" sz="1400" dirty="0">
              <a:solidFill>
                <a:srgbClr val="000000"/>
              </a:solidFill>
            </a:endParaRPr>
          </a:p>
          <a:p>
            <a:r>
              <a:rPr lang="en-GB" sz="1400" dirty="0">
                <a:solidFill>
                  <a:srgbClr val="000000"/>
                </a:solidFill>
              </a:rPr>
              <a:t>3. Purchase an A4 ‘Lever Arch’ folder, divide into 4 sections and insert a set of file dividers with the following tab headings as detailed below: </a:t>
            </a:r>
          </a:p>
          <a:p>
            <a:endParaRPr lang="en-GB" sz="1400" dirty="0">
              <a:solidFill>
                <a:srgbClr val="000000"/>
              </a:solidFill>
            </a:endParaRPr>
          </a:p>
          <a:p>
            <a:r>
              <a:rPr lang="en-GB" sz="1400" b="1" dirty="0">
                <a:solidFill>
                  <a:srgbClr val="000000"/>
                </a:solidFill>
              </a:rPr>
              <a:t>Theme 1: </a:t>
            </a:r>
            <a:r>
              <a:rPr lang="en-GB" sz="1400" dirty="0">
                <a:solidFill>
                  <a:srgbClr val="000000"/>
                </a:solidFill>
              </a:rPr>
              <a:t>Marketing &amp; People</a:t>
            </a:r>
          </a:p>
          <a:p>
            <a:r>
              <a:rPr lang="en-GB" sz="1400" b="1" dirty="0">
                <a:solidFill>
                  <a:srgbClr val="000000"/>
                </a:solidFill>
              </a:rPr>
              <a:t>Theme 2: </a:t>
            </a:r>
            <a:r>
              <a:rPr lang="en-GB" sz="1400" dirty="0">
                <a:solidFill>
                  <a:srgbClr val="000000"/>
                </a:solidFill>
              </a:rPr>
              <a:t>Managing Business Activities</a:t>
            </a:r>
          </a:p>
          <a:p>
            <a:r>
              <a:rPr lang="en-GB" sz="1400" b="1" dirty="0">
                <a:solidFill>
                  <a:srgbClr val="000000"/>
                </a:solidFill>
              </a:rPr>
              <a:t>Theme 3: </a:t>
            </a:r>
            <a:r>
              <a:rPr lang="en-GB" sz="1400" dirty="0">
                <a:solidFill>
                  <a:srgbClr val="000000"/>
                </a:solidFill>
              </a:rPr>
              <a:t>Business Decisions and Strategies</a:t>
            </a:r>
          </a:p>
          <a:p>
            <a:r>
              <a:rPr lang="en-GB" sz="1400" b="1" dirty="0">
                <a:solidFill>
                  <a:srgbClr val="000000"/>
                </a:solidFill>
              </a:rPr>
              <a:t>Theme 4: </a:t>
            </a:r>
            <a:r>
              <a:rPr lang="en-GB" sz="1400" dirty="0">
                <a:solidFill>
                  <a:srgbClr val="000000"/>
                </a:solidFill>
              </a:rPr>
              <a:t>Global Business</a:t>
            </a:r>
          </a:p>
          <a:p>
            <a:endParaRPr lang="en-GB" sz="1400" dirty="0">
              <a:solidFill>
                <a:srgbClr val="000000"/>
              </a:solidFill>
            </a:endParaRPr>
          </a:p>
          <a:p>
            <a:r>
              <a:rPr lang="en-GB" sz="1400" dirty="0">
                <a:solidFill>
                  <a:srgbClr val="000000"/>
                </a:solidFill>
              </a:rPr>
              <a:t>4. Complete the PLC diagnostics test to see ones own level of understanding. Collect a copy of the Business Buster and the Blank PLC form from Mr Stockwell. Place in your folder ready for September </a:t>
            </a:r>
          </a:p>
          <a:p>
            <a:endParaRPr lang="en-GB" sz="1400" dirty="0">
              <a:solidFill>
                <a:srgbClr val="000000"/>
              </a:solidFill>
            </a:endParaRPr>
          </a:p>
          <a:p>
            <a:r>
              <a:rPr lang="en-GB" sz="1400" dirty="0">
                <a:solidFill>
                  <a:srgbClr val="000000"/>
                </a:solidFill>
              </a:rPr>
              <a:t>5. Read the VESPA page to grasp the key skills required for the subject. Complete the Vespa Audit on the next page</a:t>
            </a:r>
          </a:p>
          <a:p>
            <a:endParaRPr lang="en-GB" sz="1400" dirty="0">
              <a:solidFill>
                <a:srgbClr val="000000"/>
              </a:solidFill>
            </a:endParaRPr>
          </a:p>
          <a:p>
            <a:r>
              <a:rPr lang="en-GB" sz="1400" dirty="0">
                <a:solidFill>
                  <a:srgbClr val="000000"/>
                </a:solidFill>
              </a:rPr>
              <a:t>6. Complete Summer Bridging Work on the next pages provided. Answer the questions to the best of your ability and with detail. Feel free to use the internet/research to guide you however, do not use AI or the answers you find online</a:t>
            </a:r>
          </a:p>
          <a:p>
            <a:endParaRPr lang="en-GB" sz="1400" dirty="0">
              <a:solidFill>
                <a:srgbClr val="000000"/>
              </a:solidFill>
            </a:endParaRPr>
          </a:p>
          <a:p>
            <a:endParaRPr lang="en-GB" sz="1400" dirty="0">
              <a:solidFill>
                <a:srgbClr val="000000"/>
              </a:solidFill>
            </a:endParaRPr>
          </a:p>
          <a:p>
            <a:r>
              <a:rPr lang="en-GB" sz="1400" dirty="0">
                <a:solidFill>
                  <a:srgbClr val="000000"/>
                </a:solidFill>
              </a:rPr>
              <a:t>If you get stuck, would like support, or have questions, please email Mr Stockwell at </a:t>
            </a:r>
            <a:r>
              <a:rPr lang="en-GB" sz="1400" dirty="0">
                <a:solidFill>
                  <a:srgbClr val="000000"/>
                </a:solidFill>
                <a:hlinkClick r:id="rId2"/>
              </a:rPr>
              <a:t>jimstockwell@carshaltongirls.org.uk</a:t>
            </a:r>
            <a:r>
              <a:rPr lang="en-GB" sz="1400" dirty="0">
                <a:solidFill>
                  <a:srgbClr val="000000"/>
                </a:solidFill>
              </a:rPr>
              <a:t> </a:t>
            </a:r>
          </a:p>
          <a:p>
            <a:endParaRPr lang="en-GB" sz="1600" dirty="0">
              <a:solidFill>
                <a:srgbClr val="000000"/>
              </a:solidFill>
            </a:endParaRPr>
          </a:p>
        </p:txBody>
      </p:sp>
      <p:pic>
        <p:nvPicPr>
          <p:cNvPr id="6" name="Picture 5">
            <a:extLst>
              <a:ext uri="{FF2B5EF4-FFF2-40B4-BE49-F238E27FC236}">
                <a16:creationId xmlns:a16="http://schemas.microsoft.com/office/drawing/2014/main" id="{0B600B1F-0A22-4550-9192-A719F5E90DC4}"/>
              </a:ext>
            </a:extLst>
          </p:cNvPr>
          <p:cNvPicPr>
            <a:picLocks noChangeAspect="1"/>
          </p:cNvPicPr>
          <p:nvPr/>
        </p:nvPicPr>
        <p:blipFill>
          <a:blip r:embed="rId3"/>
          <a:stretch>
            <a:fillRect/>
          </a:stretch>
        </p:blipFill>
        <p:spPr>
          <a:xfrm>
            <a:off x="583156" y="1912741"/>
            <a:ext cx="1152776" cy="1494339"/>
          </a:xfrm>
          <a:prstGeom prst="rect">
            <a:avLst/>
          </a:prstGeom>
          <a:ln>
            <a:solidFill>
              <a:schemeClr val="tx1"/>
            </a:solidFill>
          </a:ln>
        </p:spPr>
      </p:pic>
      <p:sp>
        <p:nvSpPr>
          <p:cNvPr id="7" name="Rectangle 6">
            <a:extLst>
              <a:ext uri="{FF2B5EF4-FFF2-40B4-BE49-F238E27FC236}">
                <a16:creationId xmlns:a16="http://schemas.microsoft.com/office/drawing/2014/main" id="{CEEB845A-3EDC-4B92-9CCA-6BE25D7AA27C}"/>
              </a:ext>
            </a:extLst>
          </p:cNvPr>
          <p:cNvSpPr/>
          <p:nvPr/>
        </p:nvSpPr>
        <p:spPr>
          <a:xfrm>
            <a:off x="1847600" y="2336744"/>
            <a:ext cx="3429000" cy="646331"/>
          </a:xfrm>
          <a:prstGeom prst="rect">
            <a:avLst/>
          </a:prstGeom>
        </p:spPr>
        <p:txBody>
          <a:bodyPr>
            <a:spAutoFit/>
          </a:bodyPr>
          <a:lstStyle/>
          <a:p>
            <a:r>
              <a:rPr lang="en-GB" sz="1200" dirty="0">
                <a:hlinkClick r:id="rId4"/>
              </a:rPr>
              <a:t>Pearson Edexcel A level Business: Amazon.co.uk: </a:t>
            </a:r>
            <a:r>
              <a:rPr lang="en-GB" sz="1200" dirty="0" err="1">
                <a:hlinkClick r:id="rId4"/>
              </a:rPr>
              <a:t>Marcouse</a:t>
            </a:r>
            <a:r>
              <a:rPr lang="en-GB" sz="1200" dirty="0">
                <a:hlinkClick r:id="rId4"/>
              </a:rPr>
              <a:t>, Ian, Hammond, Andrew, Watson, Nigel: 9781510452701: Books</a:t>
            </a:r>
            <a:endParaRPr lang="en-GB" sz="1200" dirty="0"/>
          </a:p>
        </p:txBody>
      </p:sp>
      <p:sp>
        <p:nvSpPr>
          <p:cNvPr id="8" name="Slide Number Placeholder 7">
            <a:extLst>
              <a:ext uri="{FF2B5EF4-FFF2-40B4-BE49-F238E27FC236}">
                <a16:creationId xmlns:a16="http://schemas.microsoft.com/office/drawing/2014/main" id="{809A99F2-F319-4719-97C0-04A2E67660BE}"/>
              </a:ext>
            </a:extLst>
          </p:cNvPr>
          <p:cNvSpPr>
            <a:spLocks noGrp="1"/>
          </p:cNvSpPr>
          <p:nvPr>
            <p:ph type="sldNum" sz="quarter" idx="12"/>
          </p:nvPr>
        </p:nvSpPr>
        <p:spPr/>
        <p:txBody>
          <a:bodyPr/>
          <a:lstStyle/>
          <a:p>
            <a:fld id="{21C20057-CE16-4863-B1F2-6747A8A7684F}" type="slidenum">
              <a:rPr lang="en-GB" smtClean="0"/>
              <a:t>19</a:t>
            </a:fld>
            <a:endParaRPr lang="en-GB"/>
          </a:p>
        </p:txBody>
      </p:sp>
    </p:spTree>
    <p:extLst>
      <p:ext uri="{BB962C8B-B14F-4D97-AF65-F5344CB8AC3E}">
        <p14:creationId xmlns:p14="http://schemas.microsoft.com/office/powerpoint/2010/main" val="107399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E643E7E-147D-4896-A27A-1B6ADAE1DC0B}"/>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67914" y="4558595"/>
            <a:ext cx="5915025" cy="4120620"/>
          </a:xfrm>
        </p:spPr>
        <p:txBody>
          <a:bodyPr/>
          <a:lstStyle/>
          <a:p>
            <a:r>
              <a:rPr lang="en-GB" dirty="0"/>
              <a:t>Edexcel A-Level Business Studies:</a:t>
            </a:r>
            <a:br>
              <a:rPr lang="en-GB" dirty="0"/>
            </a:br>
            <a:br>
              <a:rPr lang="en-GB" dirty="0"/>
            </a:br>
            <a:r>
              <a:rPr lang="en-GB" dirty="0"/>
              <a:t>Course/qualification Overview</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2</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51178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713DA2-7FAB-43C9-BB7A-707B906957E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481482" y="4745552"/>
            <a:ext cx="5915025" cy="4120620"/>
          </a:xfrm>
        </p:spPr>
        <p:txBody>
          <a:bodyPr/>
          <a:lstStyle/>
          <a:p>
            <a:r>
              <a:rPr lang="en-GB" dirty="0"/>
              <a:t>Edexcel A-Level  Business Studies:</a:t>
            </a:r>
            <a:br>
              <a:rPr lang="en-GB" dirty="0"/>
            </a:br>
            <a:br>
              <a:rPr lang="en-GB" dirty="0"/>
            </a:br>
            <a:r>
              <a:rPr lang="en-GB" dirty="0"/>
              <a:t>Pre-course Bridging Work</a:t>
            </a:r>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20</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607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85E3D-D906-4810-AC08-31EA7BEE10D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CE912C9-54CD-4F70-8316-452A7CDFC347}"/>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B4F63A53-5445-4B6E-BABD-A9C0CDCF878A}"/>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08E9977D-E934-40BB-BCDE-A99762714887}"/>
              </a:ext>
            </a:extLst>
          </p:cNvPr>
          <p:cNvSpPr/>
          <p:nvPr/>
        </p:nvSpPr>
        <p:spPr>
          <a:xfrm>
            <a:off x="186488" y="284448"/>
            <a:ext cx="6454943" cy="1337289"/>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1. Business Case Study Analysis</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Analyse a company (e.g., a successful start-up or a large corporation). Identify key business challenges the company faced and discuss how they overcame them. Link your findings to the business concepts you've learned at GCSE (e.g., marketing, finance, operations).</a:t>
            </a:r>
            <a:endParaRPr lang="en-GB" sz="14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49DF9A4B-F38C-4BE9-801C-D9000149F533}"/>
              </a:ext>
            </a:extLst>
          </p:cNvPr>
          <p:cNvSpPr/>
          <p:nvPr/>
        </p:nvSpPr>
        <p:spPr>
          <a:xfrm>
            <a:off x="186488" y="4400188"/>
            <a:ext cx="6454942" cy="1105624"/>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2. SWOT Analysis of a Local Business</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Visit or research a local business (e.g., a restaurant, retail shop, or service provider). Perform a detailed SWOT analysis (Strengths, Weaknesses, Opportunities, and Threats).</a:t>
            </a:r>
            <a:endParaRPr lang="en-GB" sz="14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861FC9F-B1CE-4AF5-9679-01E906484A82}"/>
              </a:ext>
            </a:extLst>
          </p:cNvPr>
          <p:cNvSpPr txBox="1"/>
          <p:nvPr/>
        </p:nvSpPr>
        <p:spPr>
          <a:xfrm>
            <a:off x="150893" y="1718301"/>
            <a:ext cx="6576203"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cxnSp>
        <p:nvCxnSpPr>
          <p:cNvPr id="9" name="Straight Connector 8">
            <a:extLst>
              <a:ext uri="{FF2B5EF4-FFF2-40B4-BE49-F238E27FC236}">
                <a16:creationId xmlns:a16="http://schemas.microsoft.com/office/drawing/2014/main" id="{8DB8ADBD-532E-49E8-B36D-6DA88C3BBC83}"/>
              </a:ext>
            </a:extLst>
          </p:cNvPr>
          <p:cNvCxnSpPr/>
          <p:nvPr/>
        </p:nvCxnSpPr>
        <p:spPr>
          <a:xfrm>
            <a:off x="3245517" y="5779647"/>
            <a:ext cx="0" cy="2454442"/>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55E1F91B-3DEF-4E5B-9549-3C1EB857438C}"/>
              </a:ext>
            </a:extLst>
          </p:cNvPr>
          <p:cNvCxnSpPr>
            <a:cxnSpLocks/>
          </p:cNvCxnSpPr>
          <p:nvPr/>
        </p:nvCxnSpPr>
        <p:spPr>
          <a:xfrm>
            <a:off x="926432" y="7006868"/>
            <a:ext cx="4969042"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81A6D314-BA5F-48A5-925D-28B767272F21}"/>
              </a:ext>
            </a:extLst>
          </p:cNvPr>
          <p:cNvSpPr txBox="1"/>
          <p:nvPr/>
        </p:nvSpPr>
        <p:spPr>
          <a:xfrm>
            <a:off x="1143000" y="5505812"/>
            <a:ext cx="1455821" cy="307777"/>
          </a:xfrm>
          <a:prstGeom prst="rect">
            <a:avLst/>
          </a:prstGeom>
          <a:noFill/>
        </p:spPr>
        <p:txBody>
          <a:bodyPr wrap="square" rtlCol="0">
            <a:spAutoFit/>
          </a:bodyPr>
          <a:lstStyle/>
          <a:p>
            <a:r>
              <a:rPr lang="en-GB" sz="1400" dirty="0"/>
              <a:t>Strengths</a:t>
            </a:r>
          </a:p>
        </p:txBody>
      </p:sp>
      <p:sp>
        <p:nvSpPr>
          <p:cNvPr id="15" name="TextBox 14">
            <a:extLst>
              <a:ext uri="{FF2B5EF4-FFF2-40B4-BE49-F238E27FC236}">
                <a16:creationId xmlns:a16="http://schemas.microsoft.com/office/drawing/2014/main" id="{94C034FD-A18C-4343-8091-CD8060A2178F}"/>
              </a:ext>
            </a:extLst>
          </p:cNvPr>
          <p:cNvSpPr txBox="1"/>
          <p:nvPr/>
        </p:nvSpPr>
        <p:spPr>
          <a:xfrm>
            <a:off x="1130592" y="7102365"/>
            <a:ext cx="1455821" cy="307777"/>
          </a:xfrm>
          <a:prstGeom prst="rect">
            <a:avLst/>
          </a:prstGeom>
          <a:noFill/>
        </p:spPr>
        <p:txBody>
          <a:bodyPr wrap="square" rtlCol="0">
            <a:spAutoFit/>
          </a:bodyPr>
          <a:lstStyle/>
          <a:p>
            <a:r>
              <a:rPr lang="en-GB" sz="1400" dirty="0"/>
              <a:t>Weakness</a:t>
            </a:r>
          </a:p>
        </p:txBody>
      </p:sp>
      <p:sp>
        <p:nvSpPr>
          <p:cNvPr id="16" name="TextBox 15">
            <a:extLst>
              <a:ext uri="{FF2B5EF4-FFF2-40B4-BE49-F238E27FC236}">
                <a16:creationId xmlns:a16="http://schemas.microsoft.com/office/drawing/2014/main" id="{04AD1C85-03FC-417A-8A0D-A6B04AC78391}"/>
              </a:ext>
            </a:extLst>
          </p:cNvPr>
          <p:cNvSpPr txBox="1"/>
          <p:nvPr/>
        </p:nvSpPr>
        <p:spPr>
          <a:xfrm>
            <a:off x="3892214" y="5505812"/>
            <a:ext cx="1455821" cy="307777"/>
          </a:xfrm>
          <a:prstGeom prst="rect">
            <a:avLst/>
          </a:prstGeom>
          <a:noFill/>
        </p:spPr>
        <p:txBody>
          <a:bodyPr wrap="square" rtlCol="0">
            <a:spAutoFit/>
          </a:bodyPr>
          <a:lstStyle/>
          <a:p>
            <a:r>
              <a:rPr lang="en-GB" sz="1400" dirty="0"/>
              <a:t>Threats</a:t>
            </a:r>
          </a:p>
        </p:txBody>
      </p:sp>
      <p:sp>
        <p:nvSpPr>
          <p:cNvPr id="17" name="TextBox 16">
            <a:extLst>
              <a:ext uri="{FF2B5EF4-FFF2-40B4-BE49-F238E27FC236}">
                <a16:creationId xmlns:a16="http://schemas.microsoft.com/office/drawing/2014/main" id="{4D5F89C5-8648-45A4-BA5D-83DAB530171F}"/>
              </a:ext>
            </a:extLst>
          </p:cNvPr>
          <p:cNvSpPr txBox="1"/>
          <p:nvPr/>
        </p:nvSpPr>
        <p:spPr>
          <a:xfrm>
            <a:off x="4088105" y="7102365"/>
            <a:ext cx="1455821" cy="307777"/>
          </a:xfrm>
          <a:prstGeom prst="rect">
            <a:avLst/>
          </a:prstGeom>
          <a:noFill/>
        </p:spPr>
        <p:txBody>
          <a:bodyPr wrap="square" rtlCol="0">
            <a:spAutoFit/>
          </a:bodyPr>
          <a:lstStyle/>
          <a:p>
            <a:r>
              <a:rPr lang="en-GB" sz="1400" dirty="0"/>
              <a:t>Obstacles</a:t>
            </a:r>
          </a:p>
        </p:txBody>
      </p:sp>
      <p:sp>
        <p:nvSpPr>
          <p:cNvPr id="18" name="Rectangle 17">
            <a:extLst>
              <a:ext uri="{FF2B5EF4-FFF2-40B4-BE49-F238E27FC236}">
                <a16:creationId xmlns:a16="http://schemas.microsoft.com/office/drawing/2014/main" id="{F900D1A8-8E5B-4785-A7F0-DB118B169272}"/>
              </a:ext>
            </a:extLst>
          </p:cNvPr>
          <p:cNvSpPr/>
          <p:nvPr/>
        </p:nvSpPr>
        <p:spPr>
          <a:xfrm>
            <a:off x="186488" y="8453565"/>
            <a:ext cx="6570686" cy="923330"/>
          </a:xfrm>
          <a:prstGeom prst="rect">
            <a:avLst/>
          </a:prstGeom>
        </p:spPr>
        <p:txBody>
          <a:bodyPr wrap="square">
            <a:spAutoFit/>
          </a:bodyPr>
          <a:lstStyle/>
          <a:p>
            <a:r>
              <a:rPr lang="en-GB" dirty="0"/>
              <a:t>_____________________________________________________________________________________________________________________________________________________________________</a:t>
            </a:r>
          </a:p>
        </p:txBody>
      </p:sp>
      <p:sp>
        <p:nvSpPr>
          <p:cNvPr id="19" name="Slide Number Placeholder 18">
            <a:extLst>
              <a:ext uri="{FF2B5EF4-FFF2-40B4-BE49-F238E27FC236}">
                <a16:creationId xmlns:a16="http://schemas.microsoft.com/office/drawing/2014/main" id="{0F85A75B-8899-4789-B3D5-C03EE5558F59}"/>
              </a:ext>
            </a:extLst>
          </p:cNvPr>
          <p:cNvSpPr>
            <a:spLocks noGrp="1"/>
          </p:cNvSpPr>
          <p:nvPr>
            <p:ph type="sldNum" sz="quarter" idx="12"/>
          </p:nvPr>
        </p:nvSpPr>
        <p:spPr/>
        <p:txBody>
          <a:bodyPr/>
          <a:lstStyle/>
          <a:p>
            <a:fld id="{21C20057-CE16-4863-B1F2-6747A8A7684F}" type="slidenum">
              <a:rPr lang="en-GB" smtClean="0"/>
              <a:t>21</a:t>
            </a:fld>
            <a:endParaRPr lang="en-GB"/>
          </a:p>
        </p:txBody>
      </p:sp>
    </p:spTree>
    <p:extLst>
      <p:ext uri="{BB962C8B-B14F-4D97-AF65-F5344CB8AC3E}">
        <p14:creationId xmlns:p14="http://schemas.microsoft.com/office/powerpoint/2010/main" val="705529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C6374-08A3-42FE-BB31-05464E8319A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906D6C0-6F62-48C6-BBAD-D0922035B5B9}"/>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102B20C8-D380-40E5-A43D-DA907321B1FE}"/>
              </a:ext>
            </a:extLst>
          </p:cNvPr>
          <p:cNvSpPr/>
          <p:nvPr/>
        </p:nvSpPr>
        <p:spPr>
          <a:xfrm>
            <a:off x="65228" y="142605"/>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8E32D289-C570-4DEA-B505-75C69D9773E4}"/>
              </a:ext>
            </a:extLst>
          </p:cNvPr>
          <p:cNvSpPr/>
          <p:nvPr/>
        </p:nvSpPr>
        <p:spPr>
          <a:xfrm>
            <a:off x="246647" y="359837"/>
            <a:ext cx="6310563" cy="2106089"/>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3. Business Plan Creation</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Develop a mock business plan for a start-up. Include sections such as the business idea, market research, financial projections, and marketing strategy.</a:t>
            </a:r>
          </a:p>
          <a:p>
            <a:pPr>
              <a:lnSpc>
                <a:spcPct val="107000"/>
              </a:lnSpc>
              <a:spcAft>
                <a:spcPts val="800"/>
              </a:spcAft>
            </a:pP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a:ea typeface="Calibri" panose="020F0502020204030204" pitchFamily="34" charset="0"/>
                <a:cs typeface="Times New Roman" panose="02020603050405020304" pitchFamily="18" charset="0"/>
              </a:rPr>
              <a:t>Visit the link below for guidance on how to write a business plan, then staple your version at the top of the page</a:t>
            </a:r>
            <a:endParaRPr lang="en-GB" sz="14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dirty="0">
                <a:hlinkClick r:id="rId2"/>
              </a:rPr>
              <a:t>550+ Sample Business Plan Examples to Inspire Your Own — </a:t>
            </a:r>
            <a:r>
              <a:rPr lang="en-GB" sz="1400" dirty="0" err="1">
                <a:hlinkClick r:id="rId2"/>
              </a:rPr>
              <a:t>Bplans</a:t>
            </a:r>
            <a:endParaRPr lang="en-GB" sz="14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A7122C84-5736-4446-AE55-137020983B39}"/>
              </a:ext>
            </a:extLst>
          </p:cNvPr>
          <p:cNvSpPr/>
          <p:nvPr/>
        </p:nvSpPr>
        <p:spPr>
          <a:xfrm>
            <a:off x="246646" y="3139110"/>
            <a:ext cx="6310563" cy="1209370"/>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4. Financial Management Simulation</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Use a basic spreadsheet (or online tool) to simulate budgeting and financial planning for a business. Include forecasting revenue, costs, and break-even analysis. </a:t>
            </a:r>
          </a:p>
          <a:p>
            <a:pPr>
              <a:lnSpc>
                <a:spcPct val="107000"/>
              </a:lnSpc>
              <a:spcAft>
                <a:spcPts val="800"/>
              </a:spcAft>
            </a:pPr>
            <a:r>
              <a:rPr lang="en-GB" sz="1400" dirty="0">
                <a:effectLst/>
                <a:ea typeface="Calibri" panose="020F0502020204030204" pitchFamily="34" charset="0"/>
                <a:cs typeface="Times New Roman" panose="02020603050405020304" pitchFamily="18" charset="0"/>
              </a:rPr>
              <a:t>Screen shot, print a</a:t>
            </a:r>
            <a:r>
              <a:rPr lang="en-GB" sz="1400" dirty="0">
                <a:ea typeface="Calibri" panose="020F0502020204030204" pitchFamily="34" charset="0"/>
                <a:cs typeface="Times New Roman" panose="02020603050405020304" pitchFamily="18" charset="0"/>
              </a:rPr>
              <a:t>nd paste a copy of your budget below</a:t>
            </a:r>
            <a:endParaRPr lang="en-GB" sz="1400" dirty="0">
              <a:effectLst/>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A32B142-BC5C-4FEF-A4C5-85245EECECC6}"/>
              </a:ext>
            </a:extLst>
          </p:cNvPr>
          <p:cNvSpPr/>
          <p:nvPr/>
        </p:nvSpPr>
        <p:spPr>
          <a:xfrm>
            <a:off x="471488" y="4891177"/>
            <a:ext cx="5915024" cy="4471376"/>
          </a:xfrm>
          <a:prstGeom prst="rect">
            <a:avLst/>
          </a:prstGeom>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3257F031-5624-4C9A-AC4B-3582173706EC}"/>
              </a:ext>
            </a:extLst>
          </p:cNvPr>
          <p:cNvCxnSpPr>
            <a:cxnSpLocks/>
          </p:cNvCxnSpPr>
          <p:nvPr/>
        </p:nvCxnSpPr>
        <p:spPr>
          <a:xfrm flipH="1">
            <a:off x="471487" y="4891177"/>
            <a:ext cx="815892" cy="725905"/>
          </a:xfrm>
          <a:prstGeom prst="line">
            <a:avLst/>
          </a:prstGeom>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59B5C3C3-E3F2-4F87-BDF1-5413BAAAE0CC}"/>
              </a:ext>
            </a:extLst>
          </p:cNvPr>
          <p:cNvCxnSpPr>
            <a:cxnSpLocks/>
          </p:cNvCxnSpPr>
          <p:nvPr/>
        </p:nvCxnSpPr>
        <p:spPr>
          <a:xfrm flipH="1">
            <a:off x="501958" y="4906971"/>
            <a:ext cx="1400731" cy="1274375"/>
          </a:xfrm>
          <a:prstGeom prst="line">
            <a:avLst/>
          </a:prstGeom>
        </p:spPr>
        <p:style>
          <a:lnRef idx="1">
            <a:schemeClr val="accent3"/>
          </a:lnRef>
          <a:fillRef idx="0">
            <a:schemeClr val="accent3"/>
          </a:fillRef>
          <a:effectRef idx="0">
            <a:schemeClr val="accent3"/>
          </a:effectRef>
          <a:fontRef idx="minor">
            <a:schemeClr val="tx1"/>
          </a:fontRef>
        </p:style>
      </p:cxnSp>
      <p:cxnSp>
        <p:nvCxnSpPr>
          <p:cNvPr id="12" name="Straight Connector 11">
            <a:extLst>
              <a:ext uri="{FF2B5EF4-FFF2-40B4-BE49-F238E27FC236}">
                <a16:creationId xmlns:a16="http://schemas.microsoft.com/office/drawing/2014/main" id="{41A12921-022D-423C-8A58-B66C469A78D8}"/>
              </a:ext>
            </a:extLst>
          </p:cNvPr>
          <p:cNvCxnSpPr>
            <a:cxnSpLocks/>
          </p:cNvCxnSpPr>
          <p:nvPr/>
        </p:nvCxnSpPr>
        <p:spPr>
          <a:xfrm flipH="1">
            <a:off x="507583" y="4906971"/>
            <a:ext cx="2151396" cy="1945104"/>
          </a:xfrm>
          <a:prstGeom prst="line">
            <a:avLst/>
          </a:prstGeom>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6FAB9824-020E-47AC-8E36-25465E5F3632}"/>
              </a:ext>
            </a:extLst>
          </p:cNvPr>
          <p:cNvCxnSpPr>
            <a:cxnSpLocks/>
          </p:cNvCxnSpPr>
          <p:nvPr/>
        </p:nvCxnSpPr>
        <p:spPr>
          <a:xfrm flipH="1">
            <a:off x="5544872" y="8612924"/>
            <a:ext cx="815892" cy="725905"/>
          </a:xfrm>
          <a:prstGeom prst="line">
            <a:avLst/>
          </a:prstGeom>
        </p:spPr>
        <p:style>
          <a:lnRef idx="1">
            <a:schemeClr val="accent3"/>
          </a:lnRef>
          <a:fillRef idx="0">
            <a:schemeClr val="accent3"/>
          </a:fillRef>
          <a:effectRef idx="0">
            <a:schemeClr val="accent3"/>
          </a:effectRef>
          <a:fontRef idx="minor">
            <a:schemeClr val="tx1"/>
          </a:fontRef>
        </p:style>
      </p:cxnSp>
      <p:cxnSp>
        <p:nvCxnSpPr>
          <p:cNvPr id="28" name="Straight Connector 27">
            <a:extLst>
              <a:ext uri="{FF2B5EF4-FFF2-40B4-BE49-F238E27FC236}">
                <a16:creationId xmlns:a16="http://schemas.microsoft.com/office/drawing/2014/main" id="{567ADBE1-F1C5-4175-90D5-20EA43392A86}"/>
              </a:ext>
            </a:extLst>
          </p:cNvPr>
          <p:cNvCxnSpPr>
            <a:cxnSpLocks/>
          </p:cNvCxnSpPr>
          <p:nvPr/>
        </p:nvCxnSpPr>
        <p:spPr>
          <a:xfrm flipH="1">
            <a:off x="4846933" y="8023398"/>
            <a:ext cx="1539579" cy="1315431"/>
          </a:xfrm>
          <a:prstGeom prst="line">
            <a:avLst/>
          </a:prstGeom>
        </p:spPr>
        <p:style>
          <a:lnRef idx="1">
            <a:schemeClr val="accent3"/>
          </a:lnRef>
          <a:fillRef idx="0">
            <a:schemeClr val="accent3"/>
          </a:fillRef>
          <a:effectRef idx="0">
            <a:schemeClr val="accent3"/>
          </a:effectRef>
          <a:fontRef idx="minor">
            <a:schemeClr val="tx1"/>
          </a:fontRef>
        </p:style>
      </p:cxnSp>
      <p:cxnSp>
        <p:nvCxnSpPr>
          <p:cNvPr id="29" name="Straight Connector 28">
            <a:extLst>
              <a:ext uri="{FF2B5EF4-FFF2-40B4-BE49-F238E27FC236}">
                <a16:creationId xmlns:a16="http://schemas.microsoft.com/office/drawing/2014/main" id="{6A11EC45-CE95-44B6-B4E5-2D55D3BF5F00}"/>
              </a:ext>
            </a:extLst>
          </p:cNvPr>
          <p:cNvCxnSpPr>
            <a:cxnSpLocks/>
          </p:cNvCxnSpPr>
          <p:nvPr/>
        </p:nvCxnSpPr>
        <p:spPr>
          <a:xfrm flipH="1">
            <a:off x="4219429" y="7396327"/>
            <a:ext cx="2151396" cy="1945104"/>
          </a:xfrm>
          <a:prstGeom prst="line">
            <a:avLst/>
          </a:prstGeom>
        </p:spPr>
        <p:style>
          <a:lnRef idx="1">
            <a:schemeClr val="accent3"/>
          </a:lnRef>
          <a:fillRef idx="0">
            <a:schemeClr val="accent3"/>
          </a:fillRef>
          <a:effectRef idx="0">
            <a:schemeClr val="accent3"/>
          </a:effectRef>
          <a:fontRef idx="minor">
            <a:schemeClr val="tx1"/>
          </a:fontRef>
        </p:style>
      </p:cxnSp>
      <p:sp>
        <p:nvSpPr>
          <p:cNvPr id="30" name="Rectangle 29">
            <a:extLst>
              <a:ext uri="{FF2B5EF4-FFF2-40B4-BE49-F238E27FC236}">
                <a16:creationId xmlns:a16="http://schemas.microsoft.com/office/drawing/2014/main" id="{90E8D4A3-A57F-4154-850B-355844AEE1F4}"/>
              </a:ext>
            </a:extLst>
          </p:cNvPr>
          <p:cNvSpPr/>
          <p:nvPr/>
        </p:nvSpPr>
        <p:spPr>
          <a:xfrm>
            <a:off x="1828800" y="6181346"/>
            <a:ext cx="3128211" cy="184205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dirty="0">
                <a:solidFill>
                  <a:schemeClr val="bg2">
                    <a:lumMod val="75000"/>
                  </a:schemeClr>
                </a:solidFill>
                <a:effectLst>
                  <a:outerShdw blurRad="38100" dist="38100" dir="2700000" algn="tl">
                    <a:srgbClr val="000000">
                      <a:alpha val="43137"/>
                    </a:srgbClr>
                  </a:outerShdw>
                </a:effectLst>
              </a:rPr>
              <a:t>Stick Spreadsheet copy here</a:t>
            </a:r>
          </a:p>
        </p:txBody>
      </p:sp>
      <p:sp>
        <p:nvSpPr>
          <p:cNvPr id="31" name="Slide Number Placeholder 30">
            <a:extLst>
              <a:ext uri="{FF2B5EF4-FFF2-40B4-BE49-F238E27FC236}">
                <a16:creationId xmlns:a16="http://schemas.microsoft.com/office/drawing/2014/main" id="{08248E10-E897-4697-835D-CB8226675876}"/>
              </a:ext>
            </a:extLst>
          </p:cNvPr>
          <p:cNvSpPr>
            <a:spLocks noGrp="1"/>
          </p:cNvSpPr>
          <p:nvPr>
            <p:ph type="sldNum" sz="quarter" idx="12"/>
          </p:nvPr>
        </p:nvSpPr>
        <p:spPr/>
        <p:txBody>
          <a:bodyPr/>
          <a:lstStyle/>
          <a:p>
            <a:fld id="{21C20057-CE16-4863-B1F2-6747A8A7684F}" type="slidenum">
              <a:rPr lang="en-GB" smtClean="0"/>
              <a:t>22</a:t>
            </a:fld>
            <a:endParaRPr lang="en-GB"/>
          </a:p>
        </p:txBody>
      </p:sp>
    </p:spTree>
    <p:extLst>
      <p:ext uri="{BB962C8B-B14F-4D97-AF65-F5344CB8AC3E}">
        <p14:creationId xmlns:p14="http://schemas.microsoft.com/office/powerpoint/2010/main" val="1284296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B44A-E48E-4C30-B6C8-972F9EFFBB3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9766E68-A6F1-414E-B33A-8431BE044E42}"/>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23034C38-7509-47FD-8A05-FFFF2E055587}"/>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0AB2B0F0-CBC6-40D4-91A1-325066405375}"/>
              </a:ext>
            </a:extLst>
          </p:cNvPr>
          <p:cNvSpPr/>
          <p:nvPr/>
        </p:nvSpPr>
        <p:spPr>
          <a:xfrm>
            <a:off x="258678" y="349208"/>
            <a:ext cx="6310563" cy="1106778"/>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5. Business Ethics Debate</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Research an ethical dilemma faced by a company (e.g., labour practices, environmental impact) and write a support argument on how the company should address it.</a:t>
            </a:r>
            <a:endParaRPr lang="en-GB" sz="1400" dirty="0">
              <a:effectLst/>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72C8DD75-7892-4FBB-A9A3-821F1ECC8ABB}"/>
              </a:ext>
            </a:extLst>
          </p:cNvPr>
          <p:cNvSpPr/>
          <p:nvPr/>
        </p:nvSpPr>
        <p:spPr>
          <a:xfrm>
            <a:off x="258677" y="4210695"/>
            <a:ext cx="6310563" cy="1105624"/>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6. Customer Segmentation Exercise</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b="1" dirty="0">
                <a:ea typeface="Times New Roman" panose="02020603050405020304" pitchFamily="18" charset="0"/>
                <a:cs typeface="Times New Roman" panose="02020603050405020304" pitchFamily="18" charset="0"/>
              </a:rPr>
              <a:t>Task</a:t>
            </a:r>
            <a:r>
              <a:rPr lang="en-GB" sz="1400" dirty="0">
                <a:ea typeface="Times New Roman" panose="02020603050405020304" pitchFamily="18" charset="0"/>
                <a:cs typeface="Times New Roman" panose="02020603050405020304" pitchFamily="18" charset="0"/>
              </a:rPr>
              <a:t>: Choose a product and develop customer profiles based on demographics, psychographics, and buying behaviour. Present your findings and suggest strategies for targeting each segment.</a:t>
            </a:r>
            <a:endParaRPr lang="en-GB" sz="1400" dirty="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7FC92DE-E735-4F8D-AE30-499F7C550CE7}"/>
              </a:ext>
            </a:extLst>
          </p:cNvPr>
          <p:cNvSpPr txBox="1"/>
          <p:nvPr/>
        </p:nvSpPr>
        <p:spPr>
          <a:xfrm>
            <a:off x="206574" y="1430465"/>
            <a:ext cx="6576203"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FA1955D1-6B43-4BC1-8F28-67AE395BA555}"/>
              </a:ext>
            </a:extLst>
          </p:cNvPr>
          <p:cNvSpPr txBox="1"/>
          <p:nvPr/>
        </p:nvSpPr>
        <p:spPr>
          <a:xfrm>
            <a:off x="206573" y="5256300"/>
            <a:ext cx="6576203" cy="4247317"/>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Slide Number Placeholder 8">
            <a:extLst>
              <a:ext uri="{FF2B5EF4-FFF2-40B4-BE49-F238E27FC236}">
                <a16:creationId xmlns:a16="http://schemas.microsoft.com/office/drawing/2014/main" id="{9DC8CD95-C912-4DD4-80DE-B5E105DC75D3}"/>
              </a:ext>
            </a:extLst>
          </p:cNvPr>
          <p:cNvSpPr>
            <a:spLocks noGrp="1"/>
          </p:cNvSpPr>
          <p:nvPr>
            <p:ph type="sldNum" sz="quarter" idx="12"/>
          </p:nvPr>
        </p:nvSpPr>
        <p:spPr/>
        <p:txBody>
          <a:bodyPr/>
          <a:lstStyle/>
          <a:p>
            <a:fld id="{21C20057-CE16-4863-B1F2-6747A8A7684F}" type="slidenum">
              <a:rPr lang="en-GB" smtClean="0"/>
              <a:t>23</a:t>
            </a:fld>
            <a:endParaRPr lang="en-GB"/>
          </a:p>
        </p:txBody>
      </p:sp>
    </p:spTree>
    <p:extLst>
      <p:ext uri="{BB962C8B-B14F-4D97-AF65-F5344CB8AC3E}">
        <p14:creationId xmlns:p14="http://schemas.microsoft.com/office/powerpoint/2010/main" val="256973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22E40-2067-4DFF-9630-43D86001EDE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D9015C-CAAB-4459-99CA-E9318B20CB2B}"/>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EE575A1E-1F29-4704-AC07-BABF5190A90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Rectangle 4">
            <a:extLst>
              <a:ext uri="{FF2B5EF4-FFF2-40B4-BE49-F238E27FC236}">
                <a16:creationId xmlns:a16="http://schemas.microsoft.com/office/drawing/2014/main" id="{8777D128-8BFA-4878-B196-EDFE1D9BD5BF}"/>
              </a:ext>
            </a:extLst>
          </p:cNvPr>
          <p:cNvSpPr/>
          <p:nvPr/>
        </p:nvSpPr>
        <p:spPr>
          <a:xfrm>
            <a:off x="204537" y="321100"/>
            <a:ext cx="6460958" cy="2326919"/>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Case Study Question: </a:t>
            </a:r>
            <a:r>
              <a:rPr lang="en-GB" sz="1400" i="1" dirty="0">
                <a:ea typeface="Times New Roman" panose="02020603050405020304" pitchFamily="18" charset="0"/>
                <a:cs typeface="Times New Roman" panose="02020603050405020304" pitchFamily="18" charset="0"/>
              </a:rPr>
              <a:t>Read the following case study about a company facing market competition in the retail industry.</a:t>
            </a:r>
            <a:endParaRPr lang="en-GB" sz="1400" dirty="0">
              <a:ea typeface="Calibri" panose="020F0502020204030204" pitchFamily="34" charset="0"/>
              <a:cs typeface="Times New Roman" panose="02020603050405020304" pitchFamily="18" charset="0"/>
            </a:endParaRPr>
          </a:p>
          <a:p>
            <a:pPr>
              <a:lnSpc>
                <a:spcPct val="107000"/>
              </a:lnSpc>
              <a:spcAft>
                <a:spcPts val="800"/>
              </a:spcAft>
            </a:pPr>
            <a:r>
              <a:rPr lang="en-GB" sz="1400" dirty="0">
                <a:ea typeface="Times New Roman" panose="02020603050405020304" pitchFamily="18" charset="0"/>
                <a:cs typeface="Times New Roman" panose="02020603050405020304" pitchFamily="18" charset="0"/>
              </a:rPr>
              <a:t>"XYZ Retail, a popular clothing brand, has seen a significant decline in sales over the past year due to increased competition and changing customer preferences. The company has introduced a new marketing campaign, focusing on social media influencers and discount offers to attract younger customers."</a:t>
            </a:r>
            <a:endParaRPr lang="en-GB" sz="1400" dirty="0">
              <a:ea typeface="Calibri" panose="020F0502020204030204" pitchFamily="34" charset="0"/>
              <a:cs typeface="Times New Roman" panose="02020603050405020304" pitchFamily="18" charset="0"/>
            </a:endParaRPr>
          </a:p>
          <a:p>
            <a:r>
              <a:rPr lang="en-GB" sz="1400" b="1" dirty="0">
                <a:ea typeface="Times New Roman" panose="02020603050405020304" pitchFamily="18" charset="0"/>
              </a:rPr>
              <a:t>Question:</a:t>
            </a:r>
            <a:br>
              <a:rPr lang="en-GB" sz="1400" dirty="0">
                <a:ea typeface="Times New Roman" panose="02020603050405020304" pitchFamily="18" charset="0"/>
              </a:rPr>
            </a:br>
            <a:r>
              <a:rPr lang="en-GB" sz="1400" dirty="0">
                <a:ea typeface="Times New Roman" panose="02020603050405020304" pitchFamily="18" charset="0"/>
              </a:rPr>
              <a:t>Using the information in the case study, identify two potential reasons for XYZ Retail's decline in sales. (4 marks)</a:t>
            </a:r>
            <a:endParaRPr lang="en-GB" sz="1400" dirty="0"/>
          </a:p>
        </p:txBody>
      </p:sp>
      <p:sp>
        <p:nvSpPr>
          <p:cNvPr id="6" name="Rectangle 5">
            <a:extLst>
              <a:ext uri="{FF2B5EF4-FFF2-40B4-BE49-F238E27FC236}">
                <a16:creationId xmlns:a16="http://schemas.microsoft.com/office/drawing/2014/main" id="{87A5FFED-BAE3-46DE-A55D-8118B61233D9}"/>
              </a:ext>
            </a:extLst>
          </p:cNvPr>
          <p:cNvSpPr/>
          <p:nvPr/>
        </p:nvSpPr>
        <p:spPr>
          <a:xfrm>
            <a:off x="198521" y="5211257"/>
            <a:ext cx="6460958" cy="1718099"/>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SWOT Analysis Question:</a:t>
            </a:r>
            <a:endParaRPr lang="en-GB" sz="1400" dirty="0">
              <a:ea typeface="Calibri" panose="020F0502020204030204" pitchFamily="34" charset="0"/>
              <a:cs typeface="Times New Roman" panose="02020603050405020304" pitchFamily="18" charset="0"/>
            </a:endParaRPr>
          </a:p>
          <a:p>
            <a:r>
              <a:rPr lang="en-GB" sz="1400" b="1" dirty="0">
                <a:ea typeface="Times New Roman" panose="02020603050405020304" pitchFamily="18" charset="0"/>
              </a:rPr>
              <a:t>Question:</a:t>
            </a:r>
            <a:br>
              <a:rPr lang="en-GB" sz="1400" dirty="0">
                <a:ea typeface="Times New Roman" panose="02020603050405020304" pitchFamily="18" charset="0"/>
              </a:rPr>
            </a:br>
            <a:r>
              <a:rPr lang="en-GB" sz="1400" dirty="0">
                <a:ea typeface="Times New Roman" panose="02020603050405020304" pitchFamily="18" charset="0"/>
              </a:rPr>
              <a:t>A local coffee shop has been operating for two years and has established a loyal customer base. However, it faces strong competition from larger chains like Starbucks and Costa. Using your knowledge of SWOT analysis:</a:t>
            </a:r>
            <a:br>
              <a:rPr lang="en-GB" sz="1400" dirty="0">
                <a:ea typeface="Times New Roman" panose="02020603050405020304" pitchFamily="18" charset="0"/>
              </a:rPr>
            </a:br>
            <a:endParaRPr lang="en-GB" sz="1400" dirty="0">
              <a:ea typeface="Times New Roman" panose="02020603050405020304" pitchFamily="18" charset="0"/>
            </a:endParaRPr>
          </a:p>
          <a:p>
            <a:r>
              <a:rPr lang="en-GB" sz="1400" dirty="0">
                <a:ea typeface="Times New Roman" panose="02020603050405020304" pitchFamily="18" charset="0"/>
              </a:rPr>
              <a:t>Identify two strengths and two weaknesses of the coffee shop. (4 marks)</a:t>
            </a:r>
            <a:endParaRPr lang="en-GB" sz="1400" dirty="0"/>
          </a:p>
        </p:txBody>
      </p:sp>
      <p:sp>
        <p:nvSpPr>
          <p:cNvPr id="7" name="TextBox 6">
            <a:extLst>
              <a:ext uri="{FF2B5EF4-FFF2-40B4-BE49-F238E27FC236}">
                <a16:creationId xmlns:a16="http://schemas.microsoft.com/office/drawing/2014/main" id="{0FCDBDBF-A971-4673-9405-590B44649ED7}"/>
              </a:ext>
            </a:extLst>
          </p:cNvPr>
          <p:cNvSpPr txBox="1"/>
          <p:nvPr/>
        </p:nvSpPr>
        <p:spPr>
          <a:xfrm>
            <a:off x="206574" y="2561968"/>
            <a:ext cx="6576203"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8" name="TextBox 7">
            <a:extLst>
              <a:ext uri="{FF2B5EF4-FFF2-40B4-BE49-F238E27FC236}">
                <a16:creationId xmlns:a16="http://schemas.microsoft.com/office/drawing/2014/main" id="{7535D3BB-8C91-4D3A-8876-BA839FC80501}"/>
              </a:ext>
            </a:extLst>
          </p:cNvPr>
          <p:cNvSpPr txBox="1"/>
          <p:nvPr/>
        </p:nvSpPr>
        <p:spPr>
          <a:xfrm>
            <a:off x="150893" y="6920004"/>
            <a:ext cx="6576203"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Slide Number Placeholder 8">
            <a:extLst>
              <a:ext uri="{FF2B5EF4-FFF2-40B4-BE49-F238E27FC236}">
                <a16:creationId xmlns:a16="http://schemas.microsoft.com/office/drawing/2014/main" id="{895D9D7B-EAFC-4C35-9D6D-E54BA03DDB1B}"/>
              </a:ext>
            </a:extLst>
          </p:cNvPr>
          <p:cNvSpPr>
            <a:spLocks noGrp="1"/>
          </p:cNvSpPr>
          <p:nvPr>
            <p:ph type="sldNum" sz="quarter" idx="12"/>
          </p:nvPr>
        </p:nvSpPr>
        <p:spPr/>
        <p:txBody>
          <a:bodyPr/>
          <a:lstStyle/>
          <a:p>
            <a:fld id="{21C20057-CE16-4863-B1F2-6747A8A7684F}" type="slidenum">
              <a:rPr lang="en-GB" smtClean="0"/>
              <a:t>24</a:t>
            </a:fld>
            <a:endParaRPr lang="en-GB"/>
          </a:p>
        </p:txBody>
      </p:sp>
    </p:spTree>
    <p:extLst>
      <p:ext uri="{BB962C8B-B14F-4D97-AF65-F5344CB8AC3E}">
        <p14:creationId xmlns:p14="http://schemas.microsoft.com/office/powerpoint/2010/main" val="2266383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EBF9-E2EC-4316-919E-BBFF41A9744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24BB83-B3AF-4C6B-94BA-6E69C2AA86BF}"/>
              </a:ext>
            </a:extLst>
          </p:cNvPr>
          <p:cNvSpPr>
            <a:spLocks noGrp="1"/>
          </p:cNvSpPr>
          <p:nvPr>
            <p:ph idx="1"/>
          </p:nvPr>
        </p:nvSpPr>
        <p:spPr/>
        <p:txBody>
          <a:bodyPr/>
          <a:lstStyle/>
          <a:p>
            <a:endParaRPr lang="en-GB"/>
          </a:p>
        </p:txBody>
      </p:sp>
      <p:sp>
        <p:nvSpPr>
          <p:cNvPr id="4" name="Rectangle 3">
            <a:extLst>
              <a:ext uri="{FF2B5EF4-FFF2-40B4-BE49-F238E27FC236}">
                <a16:creationId xmlns:a16="http://schemas.microsoft.com/office/drawing/2014/main" id="{345BF722-800B-44DB-ACA5-7410A6911156}"/>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Rectangle 4">
            <a:extLst>
              <a:ext uri="{FF2B5EF4-FFF2-40B4-BE49-F238E27FC236}">
                <a16:creationId xmlns:a16="http://schemas.microsoft.com/office/drawing/2014/main" id="{95D3E318-CF87-4986-84C0-CD6856E1263E}"/>
              </a:ext>
            </a:extLst>
          </p:cNvPr>
          <p:cNvSpPr/>
          <p:nvPr/>
        </p:nvSpPr>
        <p:spPr>
          <a:xfrm>
            <a:off x="226563" y="260815"/>
            <a:ext cx="6424863" cy="2148986"/>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Marketing Strategy Question:</a:t>
            </a:r>
            <a:endParaRPr lang="en-GB" sz="1400" dirty="0">
              <a:ea typeface="Calibri" panose="020F0502020204030204" pitchFamily="34" charset="0"/>
              <a:cs typeface="Times New Roman" panose="02020603050405020304" pitchFamily="18" charset="0"/>
            </a:endParaRPr>
          </a:p>
          <a:p>
            <a:r>
              <a:rPr lang="en-GB" sz="1400" b="1" dirty="0">
                <a:ea typeface="Times New Roman" panose="02020603050405020304" pitchFamily="18" charset="0"/>
              </a:rPr>
              <a:t>Question:</a:t>
            </a:r>
            <a:br>
              <a:rPr lang="en-GB" sz="1400" dirty="0">
                <a:ea typeface="Times New Roman" panose="02020603050405020304" pitchFamily="18" charset="0"/>
              </a:rPr>
            </a:br>
            <a:r>
              <a:rPr lang="en-GB" sz="1400" dirty="0">
                <a:ea typeface="Times New Roman" panose="02020603050405020304" pitchFamily="18" charset="0"/>
              </a:rPr>
              <a:t>A new smartphone company is entering the market and wants to increase brand awareness among teenagers aged 16-18. The company has a limited marketing budget but wants to maximize the impact of its advertising.</a:t>
            </a:r>
            <a:br>
              <a:rPr lang="en-GB" sz="1400" dirty="0">
                <a:ea typeface="Times New Roman" panose="02020603050405020304" pitchFamily="18" charset="0"/>
              </a:rPr>
            </a:br>
            <a:endParaRPr lang="en-GB" sz="1400" dirty="0">
              <a:ea typeface="Times New Roman" panose="02020603050405020304" pitchFamily="18" charset="0"/>
            </a:endParaRPr>
          </a:p>
          <a:p>
            <a:r>
              <a:rPr lang="en-GB" sz="1400" dirty="0">
                <a:ea typeface="Times New Roman" panose="02020603050405020304" pitchFamily="18" charset="0"/>
              </a:rPr>
              <a:t>Suggest two marketing strategies the company could use to target this age group effectively. (4 marks)</a:t>
            </a:r>
            <a:br>
              <a:rPr lang="en-GB" sz="1400" dirty="0">
                <a:ea typeface="Times New Roman" panose="02020603050405020304" pitchFamily="18" charset="0"/>
              </a:rPr>
            </a:br>
            <a:endParaRPr lang="en-GB" sz="1400" dirty="0"/>
          </a:p>
        </p:txBody>
      </p:sp>
      <p:sp>
        <p:nvSpPr>
          <p:cNvPr id="6" name="Rectangle 5">
            <a:extLst>
              <a:ext uri="{FF2B5EF4-FFF2-40B4-BE49-F238E27FC236}">
                <a16:creationId xmlns:a16="http://schemas.microsoft.com/office/drawing/2014/main" id="{364A453B-0801-466F-B96F-0013433A40DA}"/>
              </a:ext>
            </a:extLst>
          </p:cNvPr>
          <p:cNvSpPr/>
          <p:nvPr/>
        </p:nvSpPr>
        <p:spPr>
          <a:xfrm>
            <a:off x="226563" y="5141529"/>
            <a:ext cx="6424863" cy="1718099"/>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PESTLE Analysis Question:</a:t>
            </a:r>
            <a:endParaRPr lang="en-GB" sz="1400" dirty="0">
              <a:ea typeface="Calibri" panose="020F0502020204030204" pitchFamily="34" charset="0"/>
              <a:cs typeface="Times New Roman" panose="02020603050405020304" pitchFamily="18" charset="0"/>
            </a:endParaRPr>
          </a:p>
          <a:p>
            <a:r>
              <a:rPr lang="en-GB" sz="1400" b="1" dirty="0">
                <a:ea typeface="Times New Roman" panose="02020603050405020304" pitchFamily="18" charset="0"/>
              </a:rPr>
              <a:t>Question:</a:t>
            </a:r>
            <a:br>
              <a:rPr lang="en-GB" sz="1400" dirty="0">
                <a:ea typeface="Times New Roman" panose="02020603050405020304" pitchFamily="18" charset="0"/>
              </a:rPr>
            </a:br>
            <a:r>
              <a:rPr lang="en-GB" sz="1400" dirty="0">
                <a:ea typeface="Times New Roman" panose="02020603050405020304" pitchFamily="18" charset="0"/>
              </a:rPr>
              <a:t>A company that manufactures electric cars is considering expanding its operations to a new country.</a:t>
            </a:r>
            <a:br>
              <a:rPr lang="en-GB" sz="1400" dirty="0">
                <a:ea typeface="Times New Roman" panose="02020603050405020304" pitchFamily="18" charset="0"/>
              </a:rPr>
            </a:br>
            <a:endParaRPr lang="en-GB" sz="1400" dirty="0">
              <a:ea typeface="Times New Roman" panose="02020603050405020304" pitchFamily="18" charset="0"/>
            </a:endParaRPr>
          </a:p>
          <a:p>
            <a:r>
              <a:rPr lang="en-GB" sz="1400" dirty="0">
                <a:ea typeface="Times New Roman" panose="02020603050405020304" pitchFamily="18" charset="0"/>
              </a:rPr>
              <a:t>Identify and explain two political factors that could affect the company's decision to enter this market. (4 marks)</a:t>
            </a:r>
            <a:endParaRPr lang="en-GB" sz="1400" dirty="0"/>
          </a:p>
        </p:txBody>
      </p:sp>
      <p:sp>
        <p:nvSpPr>
          <p:cNvPr id="7" name="Rectangle 6">
            <a:extLst>
              <a:ext uri="{FF2B5EF4-FFF2-40B4-BE49-F238E27FC236}">
                <a16:creationId xmlns:a16="http://schemas.microsoft.com/office/drawing/2014/main" id="{D3F9754A-BBE5-45DC-B1E5-E523D92E5836}"/>
              </a:ext>
            </a:extLst>
          </p:cNvPr>
          <p:cNvSpPr/>
          <p:nvPr/>
        </p:nvSpPr>
        <p:spPr>
          <a:xfrm>
            <a:off x="471487" y="3218239"/>
            <a:ext cx="3429000" cy="1171988"/>
          </a:xfrm>
          <a:prstGeom prst="rect">
            <a:avLst/>
          </a:prstGeom>
        </p:spPr>
        <p:txBody>
          <a:bodyPr>
            <a:spAutoFit/>
          </a:bodyPr>
          <a:lstStyle/>
          <a:p>
            <a:pPr>
              <a:lnSpc>
                <a:spcPct val="107000"/>
              </a:lnSpc>
              <a:spcAft>
                <a:spcPts val="80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Times New Roman" panose="02020603050405020304" pitchFamily="18"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801A9B0-695F-4BC0-B70F-44843D581472}"/>
              </a:ext>
            </a:extLst>
          </p:cNvPr>
          <p:cNvSpPr txBox="1"/>
          <p:nvPr/>
        </p:nvSpPr>
        <p:spPr>
          <a:xfrm>
            <a:off x="206572" y="2056678"/>
            <a:ext cx="6576203" cy="3139321"/>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9" name="TextBox 8">
            <a:extLst>
              <a:ext uri="{FF2B5EF4-FFF2-40B4-BE49-F238E27FC236}">
                <a16:creationId xmlns:a16="http://schemas.microsoft.com/office/drawing/2014/main" id="{FBBA2499-FC93-4B7C-96E9-741BC8B664E2}"/>
              </a:ext>
            </a:extLst>
          </p:cNvPr>
          <p:cNvSpPr txBox="1"/>
          <p:nvPr/>
        </p:nvSpPr>
        <p:spPr>
          <a:xfrm>
            <a:off x="206573" y="6859628"/>
            <a:ext cx="6576203" cy="2585323"/>
          </a:xfrm>
          <a:prstGeom prst="rect">
            <a:avLst/>
          </a:prstGeom>
          <a:noFill/>
        </p:spPr>
        <p:txBody>
          <a:bodyPr wrap="square" rtlCol="0">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
        <p:nvSpPr>
          <p:cNvPr id="10" name="Slide Number Placeholder 9">
            <a:extLst>
              <a:ext uri="{FF2B5EF4-FFF2-40B4-BE49-F238E27FC236}">
                <a16:creationId xmlns:a16="http://schemas.microsoft.com/office/drawing/2014/main" id="{8AE485B3-2C46-423C-BFAE-14B67FB153F0}"/>
              </a:ext>
            </a:extLst>
          </p:cNvPr>
          <p:cNvSpPr>
            <a:spLocks noGrp="1"/>
          </p:cNvSpPr>
          <p:nvPr>
            <p:ph type="sldNum" sz="quarter" idx="12"/>
          </p:nvPr>
        </p:nvSpPr>
        <p:spPr/>
        <p:txBody>
          <a:bodyPr/>
          <a:lstStyle/>
          <a:p>
            <a:fld id="{21C20057-CE16-4863-B1F2-6747A8A7684F}" type="slidenum">
              <a:rPr lang="en-GB" smtClean="0"/>
              <a:t>25</a:t>
            </a:fld>
            <a:endParaRPr lang="en-GB"/>
          </a:p>
        </p:txBody>
      </p:sp>
    </p:spTree>
    <p:extLst>
      <p:ext uri="{BB962C8B-B14F-4D97-AF65-F5344CB8AC3E}">
        <p14:creationId xmlns:p14="http://schemas.microsoft.com/office/powerpoint/2010/main" val="34586472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50A2B4-C18F-4223-AD86-D7D0128F4BC8}"/>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6E08A5BA-2371-400A-B289-5521B2441C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7E5B8F-1E70-49E0-82CD-11DF056BE384}"/>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39320721-E4C7-414F-A77C-C7F0EE1BD421}"/>
              </a:ext>
            </a:extLst>
          </p:cNvPr>
          <p:cNvSpPr>
            <a:spLocks noGrp="1"/>
          </p:cNvSpPr>
          <p:nvPr>
            <p:ph type="sldNum" sz="quarter" idx="12"/>
          </p:nvPr>
        </p:nvSpPr>
        <p:spPr/>
        <p:txBody>
          <a:bodyPr/>
          <a:lstStyle/>
          <a:p>
            <a:fld id="{21C20057-CE16-4863-B1F2-6747A8A7684F}" type="slidenum">
              <a:rPr lang="en-GB" smtClean="0"/>
              <a:t>26</a:t>
            </a:fld>
            <a:endParaRPr lang="en-GB"/>
          </a:p>
        </p:txBody>
      </p:sp>
      <p:sp>
        <p:nvSpPr>
          <p:cNvPr id="5" name="Rectangle 4">
            <a:extLst>
              <a:ext uri="{FF2B5EF4-FFF2-40B4-BE49-F238E27FC236}">
                <a16:creationId xmlns:a16="http://schemas.microsoft.com/office/drawing/2014/main" id="{C212762F-042D-4719-B3B2-C3FC2C933E91}"/>
              </a:ext>
            </a:extLst>
          </p:cNvPr>
          <p:cNvSpPr/>
          <p:nvPr/>
        </p:nvSpPr>
        <p:spPr>
          <a:xfrm>
            <a:off x="75222" y="284427"/>
            <a:ext cx="6614335" cy="9787295"/>
          </a:xfrm>
          <a:prstGeom prst="rect">
            <a:avLst/>
          </a:prstGeom>
        </p:spPr>
        <p:txBody>
          <a:bodyPr wrap="square">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
        <p:nvSpPr>
          <p:cNvPr id="7" name="Rectangle 6">
            <a:extLst>
              <a:ext uri="{FF2B5EF4-FFF2-40B4-BE49-F238E27FC236}">
                <a16:creationId xmlns:a16="http://schemas.microsoft.com/office/drawing/2014/main" id="{AFB9A78E-2125-4447-B449-BC4BB7248EA5}"/>
              </a:ext>
            </a:extLst>
          </p:cNvPr>
          <p:cNvSpPr/>
          <p:nvPr/>
        </p:nvSpPr>
        <p:spPr>
          <a:xfrm>
            <a:off x="75221" y="85197"/>
            <a:ext cx="6424863" cy="312650"/>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Additional Notes Section</a:t>
            </a:r>
            <a:endParaRPr lang="en-GB" sz="1400" dirty="0"/>
          </a:p>
        </p:txBody>
      </p:sp>
    </p:spTree>
    <p:extLst>
      <p:ext uri="{BB962C8B-B14F-4D97-AF65-F5344CB8AC3E}">
        <p14:creationId xmlns:p14="http://schemas.microsoft.com/office/powerpoint/2010/main" val="2951796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6E94B9-E54F-4722-ABAE-32BAB773A7B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2" name="Title 1">
            <a:extLst>
              <a:ext uri="{FF2B5EF4-FFF2-40B4-BE49-F238E27FC236}">
                <a16:creationId xmlns:a16="http://schemas.microsoft.com/office/drawing/2014/main" id="{9F0B3AAA-14AC-4C02-941E-96B8484E1D8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C6F357-1D9B-4FA8-814B-D6DE32EF0E5B}"/>
              </a:ext>
            </a:extLst>
          </p:cNvPr>
          <p:cNvSpPr>
            <a:spLocks noGrp="1"/>
          </p:cNvSpPr>
          <p:nvPr>
            <p:ph idx="1"/>
          </p:nvPr>
        </p:nvSpPr>
        <p:spPr/>
        <p:txBody>
          <a:bodyPr/>
          <a:lstStyle/>
          <a:p>
            <a:endParaRPr lang="en-GB"/>
          </a:p>
        </p:txBody>
      </p:sp>
      <p:sp>
        <p:nvSpPr>
          <p:cNvPr id="4" name="Slide Number Placeholder 3">
            <a:extLst>
              <a:ext uri="{FF2B5EF4-FFF2-40B4-BE49-F238E27FC236}">
                <a16:creationId xmlns:a16="http://schemas.microsoft.com/office/drawing/2014/main" id="{C66891E5-9484-4A66-97C4-278DF5616979}"/>
              </a:ext>
            </a:extLst>
          </p:cNvPr>
          <p:cNvSpPr>
            <a:spLocks noGrp="1"/>
          </p:cNvSpPr>
          <p:nvPr>
            <p:ph type="sldNum" sz="quarter" idx="12"/>
          </p:nvPr>
        </p:nvSpPr>
        <p:spPr/>
        <p:txBody>
          <a:bodyPr/>
          <a:lstStyle/>
          <a:p>
            <a:fld id="{21C20057-CE16-4863-B1F2-6747A8A7684F}" type="slidenum">
              <a:rPr lang="en-GB" smtClean="0"/>
              <a:t>27</a:t>
            </a:fld>
            <a:endParaRPr lang="en-GB"/>
          </a:p>
        </p:txBody>
      </p:sp>
      <p:sp>
        <p:nvSpPr>
          <p:cNvPr id="7" name="Rectangle 6">
            <a:extLst>
              <a:ext uri="{FF2B5EF4-FFF2-40B4-BE49-F238E27FC236}">
                <a16:creationId xmlns:a16="http://schemas.microsoft.com/office/drawing/2014/main" id="{6CD1B4C1-D181-4792-B94A-99EEF9B835E3}"/>
              </a:ext>
            </a:extLst>
          </p:cNvPr>
          <p:cNvSpPr/>
          <p:nvPr/>
        </p:nvSpPr>
        <p:spPr>
          <a:xfrm>
            <a:off x="75222" y="284427"/>
            <a:ext cx="6614335" cy="9787295"/>
          </a:xfrm>
          <a:prstGeom prst="rect">
            <a:avLst/>
          </a:prstGeom>
        </p:spPr>
        <p:txBody>
          <a:bodyPr wrap="square">
            <a:spAutoFit/>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endParaRPr lang="en-GB" dirty="0"/>
          </a:p>
        </p:txBody>
      </p:sp>
      <p:sp>
        <p:nvSpPr>
          <p:cNvPr id="8" name="Rectangle 7">
            <a:extLst>
              <a:ext uri="{FF2B5EF4-FFF2-40B4-BE49-F238E27FC236}">
                <a16:creationId xmlns:a16="http://schemas.microsoft.com/office/drawing/2014/main" id="{5E5AE0FA-3769-4243-BD3A-44D99D50DCD5}"/>
              </a:ext>
            </a:extLst>
          </p:cNvPr>
          <p:cNvSpPr/>
          <p:nvPr/>
        </p:nvSpPr>
        <p:spPr>
          <a:xfrm>
            <a:off x="75221" y="85197"/>
            <a:ext cx="6424863" cy="312650"/>
          </a:xfrm>
          <a:prstGeom prst="rect">
            <a:avLst/>
          </a:prstGeom>
        </p:spPr>
        <p:txBody>
          <a:bodyPr wrap="square">
            <a:spAutoFit/>
          </a:bodyPr>
          <a:lstStyle/>
          <a:p>
            <a:pPr>
              <a:lnSpc>
                <a:spcPct val="107000"/>
              </a:lnSpc>
              <a:spcAft>
                <a:spcPts val="800"/>
              </a:spcAft>
            </a:pPr>
            <a:r>
              <a:rPr lang="en-GB" sz="1400" b="1" dirty="0">
                <a:ea typeface="Times New Roman" panose="02020603050405020304" pitchFamily="18" charset="0"/>
                <a:cs typeface="Times New Roman" panose="02020603050405020304" pitchFamily="18" charset="0"/>
              </a:rPr>
              <a:t>Additional Notes Section</a:t>
            </a:r>
            <a:endParaRPr lang="en-GB" sz="1400" dirty="0"/>
          </a:p>
        </p:txBody>
      </p:sp>
    </p:spTree>
    <p:extLst>
      <p:ext uri="{BB962C8B-B14F-4D97-AF65-F5344CB8AC3E}">
        <p14:creationId xmlns:p14="http://schemas.microsoft.com/office/powerpoint/2010/main" val="1379801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E0AE59D-BEDF-4DD3-BA8D-91584A1D1BB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5" name="Rectangle 4">
            <a:extLst>
              <a:ext uri="{FF2B5EF4-FFF2-40B4-BE49-F238E27FC236}">
                <a16:creationId xmlns:a16="http://schemas.microsoft.com/office/drawing/2014/main" id="{2A65F659-5973-44F0-8878-FD492FB7126A}"/>
              </a:ext>
            </a:extLst>
          </p:cNvPr>
          <p:cNvSpPr/>
          <p:nvPr/>
        </p:nvSpPr>
        <p:spPr>
          <a:xfrm>
            <a:off x="150583" y="3773892"/>
            <a:ext cx="6632194" cy="3016210"/>
          </a:xfrm>
          <a:prstGeom prst="rect">
            <a:avLst/>
          </a:prstGeom>
        </p:spPr>
        <p:txBody>
          <a:bodyPr wrap="square">
            <a:spAutoFit/>
          </a:bodyPr>
          <a:lstStyle/>
          <a:p>
            <a:r>
              <a:rPr lang="en-GB" sz="2000" b="1" dirty="0">
                <a:solidFill>
                  <a:srgbClr val="000000"/>
                </a:solidFill>
                <a:latin typeface="Calibri" panose="020F0502020204030204" pitchFamily="34" charset="0"/>
              </a:rPr>
              <a:t>Overview of the Specification </a:t>
            </a:r>
            <a:endParaRPr lang="en-GB" sz="2000" dirty="0">
              <a:solidFill>
                <a:srgbClr val="000000"/>
              </a:solidFill>
              <a:latin typeface="Calibri" panose="020F0502020204030204" pitchFamily="34" charset="0"/>
            </a:endParaRPr>
          </a:p>
          <a:p>
            <a:endParaRPr lang="en-GB" sz="1400" b="1" dirty="0">
              <a:solidFill>
                <a:srgbClr val="000000"/>
              </a:solidFill>
              <a:latin typeface="Calibri" panose="020F0502020204030204" pitchFamily="34" charset="0"/>
            </a:endParaRPr>
          </a:p>
          <a:p>
            <a:r>
              <a:rPr lang="en-GB" sz="1600" b="1" dirty="0">
                <a:solidFill>
                  <a:srgbClr val="000000"/>
                </a:solidFill>
                <a:latin typeface="Calibri" panose="020F0502020204030204" pitchFamily="34" charset="0"/>
              </a:rPr>
              <a:t>What will I learn? </a:t>
            </a:r>
            <a:endParaRPr lang="en-GB" sz="1600" dirty="0">
              <a:solidFill>
                <a:srgbClr val="000000"/>
              </a:solidFill>
              <a:latin typeface="Calibri" panose="020F0502020204030204" pitchFamily="34" charset="0"/>
            </a:endParaRPr>
          </a:p>
          <a:p>
            <a:endParaRPr lang="en-GB" sz="1400" dirty="0">
              <a:solidFill>
                <a:srgbClr val="000000"/>
              </a:solidFill>
              <a:latin typeface="Calibri" panose="020F0502020204030204" pitchFamily="34" charset="0"/>
            </a:endParaRPr>
          </a:p>
          <a:p>
            <a:r>
              <a:rPr lang="en-GB" sz="1400" dirty="0">
                <a:solidFill>
                  <a:srgbClr val="000000"/>
                </a:solidFill>
                <a:latin typeface="Calibri" panose="020F0502020204030204" pitchFamily="34" charset="0"/>
              </a:rPr>
              <a:t>You will: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Gain a broad understanding of business;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Develop skills, knowledge and understanding for use in the business world and higher education;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Apply learning in a practical way to what actually goes on in the real world;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Follow a programme of study that enables progression to both higher education and employment within business;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Develop Key Skills that are highly valued by employers and universities; </a:t>
            </a:r>
          </a:p>
          <a:p>
            <a:pPr marL="285750" indent="-285750">
              <a:buFont typeface="Wingdings" panose="05000000000000000000" pitchFamily="2" charset="2"/>
              <a:buChar char="§"/>
            </a:pPr>
            <a:r>
              <a:rPr lang="en-GB" sz="1400" dirty="0">
                <a:solidFill>
                  <a:srgbClr val="000000"/>
                </a:solidFill>
                <a:latin typeface="Calibri" panose="020F0502020204030204" pitchFamily="34" charset="0"/>
              </a:rPr>
              <a:t>Gain confidence through developing independent learning skills. </a:t>
            </a:r>
          </a:p>
        </p:txBody>
      </p:sp>
      <p:sp>
        <p:nvSpPr>
          <p:cNvPr id="7" name="Rectangle 6">
            <a:extLst>
              <a:ext uri="{FF2B5EF4-FFF2-40B4-BE49-F238E27FC236}">
                <a16:creationId xmlns:a16="http://schemas.microsoft.com/office/drawing/2014/main" id="{6F1850DD-C02A-4DAF-8FDA-BFEDE3695622}"/>
              </a:ext>
            </a:extLst>
          </p:cNvPr>
          <p:cNvSpPr/>
          <p:nvPr/>
        </p:nvSpPr>
        <p:spPr>
          <a:xfrm>
            <a:off x="154155" y="6839887"/>
            <a:ext cx="6632194" cy="1107996"/>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Who will teach me? </a:t>
            </a:r>
          </a:p>
          <a:p>
            <a:pPr>
              <a:spcAft>
                <a:spcPts val="0"/>
              </a:spcAft>
            </a:pPr>
            <a:endParaRPr lang="en-GB" sz="1600" dirty="0">
              <a:solidFill>
                <a:srgbClr val="000000"/>
              </a:solidFill>
              <a:latin typeface="Calibri" panose="020F0502020204030204" pitchFamily="34" charset="0"/>
              <a:ea typeface="Calibri" panose="020F0502020204030204" pitchFamily="34" charset="0"/>
            </a:endParaRPr>
          </a:p>
          <a:p>
            <a:pPr>
              <a:spcAft>
                <a:spcPts val="0"/>
              </a:spcAft>
            </a:pPr>
            <a:r>
              <a:rPr lang="en-GB" sz="1600" dirty="0">
                <a:solidFill>
                  <a:srgbClr val="000000"/>
                </a:solidFill>
                <a:latin typeface="Calibri" panose="020F0502020204030204" pitchFamily="34" charset="0"/>
                <a:ea typeface="Calibri" panose="020F0502020204030204" pitchFamily="34" charset="0"/>
              </a:rPr>
              <a:t>You will have a mix of specialist Business teachers throughout the 2-year course. These will include Mr. Stockwell and Ms Kita. </a:t>
            </a:r>
            <a:endParaRPr lang="en-GB" sz="1400" dirty="0">
              <a:solidFill>
                <a:srgbClr val="000000"/>
              </a:solidFill>
              <a:effectLst/>
              <a:latin typeface="Calibri" panose="020F05020202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F374BAA7-0139-44DC-A954-9C473C13A339}"/>
              </a:ext>
            </a:extLst>
          </p:cNvPr>
          <p:cNvSpPr/>
          <p:nvPr/>
        </p:nvSpPr>
        <p:spPr>
          <a:xfrm>
            <a:off x="150583" y="8063902"/>
            <a:ext cx="6624591" cy="1354217"/>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What work will I do? </a:t>
            </a:r>
          </a:p>
          <a:p>
            <a:pPr>
              <a:spcAft>
                <a:spcPts val="0"/>
              </a:spcAft>
            </a:pPr>
            <a:endParaRPr lang="en-GB" sz="1600" dirty="0">
              <a:solidFill>
                <a:srgbClr val="000000"/>
              </a:solidFill>
              <a:latin typeface="Calibri" panose="020F0502020204030204" pitchFamily="34" charset="0"/>
              <a:ea typeface="Calibri" panose="020F0502020204030204" pitchFamily="34" charset="0"/>
            </a:endParaRPr>
          </a:p>
          <a:p>
            <a:pPr>
              <a:spcAft>
                <a:spcPts val="0"/>
              </a:spcAft>
            </a:pPr>
            <a:r>
              <a:rPr lang="en-GB" sz="1600" dirty="0">
                <a:solidFill>
                  <a:srgbClr val="000000"/>
                </a:solidFill>
                <a:latin typeface="Calibri" panose="020F0502020204030204" pitchFamily="34" charset="0"/>
                <a:ea typeface="Calibri" panose="020F0502020204030204" pitchFamily="34" charset="0"/>
              </a:rPr>
              <a:t>The Edexcel Business A-Level comprises of 4 compulsory modules, which are externally examined in the summer of Year 13 in 3 synoptic examination papers. Details of the four units can be seen on the next two pages </a:t>
            </a:r>
          </a:p>
        </p:txBody>
      </p:sp>
      <p:sp>
        <p:nvSpPr>
          <p:cNvPr id="2" name="Slide Number Placeholder 1">
            <a:extLst>
              <a:ext uri="{FF2B5EF4-FFF2-40B4-BE49-F238E27FC236}">
                <a16:creationId xmlns:a16="http://schemas.microsoft.com/office/drawing/2014/main" id="{20EA4BFA-BD63-4D0A-A6B7-A9A63A3DAB20}"/>
              </a:ext>
            </a:extLst>
          </p:cNvPr>
          <p:cNvSpPr>
            <a:spLocks noGrp="1"/>
          </p:cNvSpPr>
          <p:nvPr>
            <p:ph type="sldNum" sz="quarter" idx="12"/>
          </p:nvPr>
        </p:nvSpPr>
        <p:spPr/>
        <p:txBody>
          <a:bodyPr/>
          <a:lstStyle/>
          <a:p>
            <a:fld id="{21C20057-CE16-4863-B1F2-6747A8A7684F}" type="slidenum">
              <a:rPr lang="en-GB" smtClean="0"/>
              <a:t>3</a:t>
            </a:fld>
            <a:endParaRPr lang="en-GB"/>
          </a:p>
        </p:txBody>
      </p:sp>
      <p:sp>
        <p:nvSpPr>
          <p:cNvPr id="3" name="Rectangle 2">
            <a:extLst>
              <a:ext uri="{FF2B5EF4-FFF2-40B4-BE49-F238E27FC236}">
                <a16:creationId xmlns:a16="http://schemas.microsoft.com/office/drawing/2014/main" id="{6AFF4747-239B-4AE1-8D42-03DC6389A46C}"/>
              </a:ext>
            </a:extLst>
          </p:cNvPr>
          <p:cNvSpPr/>
          <p:nvPr/>
        </p:nvSpPr>
        <p:spPr>
          <a:xfrm>
            <a:off x="264695" y="351070"/>
            <a:ext cx="6321736" cy="3129031"/>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en-GB" sz="1600" b="1" dirty="0"/>
              <a:t>Student Reflection Section</a:t>
            </a:r>
          </a:p>
          <a:p>
            <a:endParaRPr lang="en-GB" sz="1400" dirty="0"/>
          </a:p>
          <a:p>
            <a:r>
              <a:rPr lang="en-GB" sz="1400" dirty="0"/>
              <a:t>Why did I choose Business Studies?</a:t>
            </a:r>
          </a:p>
          <a:p>
            <a:endParaRPr lang="en-GB" sz="1400" dirty="0"/>
          </a:p>
          <a:p>
            <a:endParaRPr lang="en-GB" sz="1400" dirty="0"/>
          </a:p>
          <a:p>
            <a:endParaRPr lang="en-GB" sz="1400" dirty="0"/>
          </a:p>
          <a:p>
            <a:r>
              <a:rPr lang="en-GB" sz="1400" dirty="0"/>
              <a:t>What I hope to gain from this is…..</a:t>
            </a:r>
          </a:p>
          <a:p>
            <a:endParaRPr lang="en-GB" sz="1400" dirty="0"/>
          </a:p>
          <a:p>
            <a:endParaRPr lang="en-GB" sz="1400" dirty="0"/>
          </a:p>
          <a:p>
            <a:endParaRPr lang="en-GB" sz="1400" dirty="0"/>
          </a:p>
          <a:p>
            <a:r>
              <a:rPr lang="en-GB" sz="1400" dirty="0"/>
              <a:t>In the future, I would like to…..</a:t>
            </a:r>
          </a:p>
        </p:txBody>
      </p:sp>
    </p:spTree>
    <p:extLst>
      <p:ext uri="{BB962C8B-B14F-4D97-AF65-F5344CB8AC3E}">
        <p14:creationId xmlns:p14="http://schemas.microsoft.com/office/powerpoint/2010/main" val="148298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0658F4-C490-4BB8-966D-07F51D94CB41}"/>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4" name="Rectangle 3">
            <a:extLst>
              <a:ext uri="{FF2B5EF4-FFF2-40B4-BE49-F238E27FC236}">
                <a16:creationId xmlns:a16="http://schemas.microsoft.com/office/drawing/2014/main" id="{AF13644F-DC8C-4EA1-83B9-D5EA9B26B4DC}"/>
              </a:ext>
            </a:extLst>
          </p:cNvPr>
          <p:cNvSpPr/>
          <p:nvPr/>
        </p:nvSpPr>
        <p:spPr>
          <a:xfrm>
            <a:off x="249091" y="153134"/>
            <a:ext cx="6352673" cy="4739759"/>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1: Marketing and people</a:t>
            </a:r>
          </a:p>
          <a:p>
            <a:pPr>
              <a:spcAft>
                <a:spcPts val="0"/>
              </a:spcAft>
            </a:pPr>
            <a:endParaRPr lang="en-GB"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solidFill>
                  <a:srgbClr val="000000"/>
                </a:solidFill>
                <a:latin typeface="Calibri" panose="020F0502020204030204" pitchFamily="34" charset="0"/>
                <a:ea typeface="Calibri" panose="020F0502020204030204" pitchFamily="34" charset="0"/>
              </a:rPr>
              <a:t>In this theme, you will be introduced to the market, explore the marketing and people functions, investigate entrepreneurs and business start-ups. You will need to build upon the knowledge, skills and understanding developed in this theme when studying Theme 4, making connections across these two themes in Paper 1, and across Themes 1, 2, 3 and 4 in Paper 3. Therefore, you will need to apply your knowledge and understanding to both familiar and unfamiliar contexts in the assessments and demonstrate an awareness of current business issues. </a:t>
            </a:r>
          </a:p>
          <a:p>
            <a:pPr>
              <a:spcAft>
                <a:spcPts val="0"/>
              </a:spcAft>
            </a:pPr>
            <a:r>
              <a:rPr lang="en-GB" sz="1400" dirty="0">
                <a:solidFill>
                  <a:srgbClr val="000000"/>
                </a:solidFill>
                <a:latin typeface="Calibri" panose="020F0502020204030204" pitchFamily="34" charset="0"/>
                <a:ea typeface="Calibri" panose="020F0502020204030204" pitchFamily="34" charset="0"/>
              </a:rPr>
              <a:t>This theme enables you to understand how businesses identify opportunities and to explore how businesses focus on developing a competitive advantage through interacting with customers. </a:t>
            </a:r>
          </a:p>
          <a:p>
            <a:pPr>
              <a:spcAft>
                <a:spcPts val="0"/>
              </a:spcAft>
            </a:pPr>
            <a:r>
              <a:rPr lang="en-GB" sz="1400" dirty="0">
                <a:solidFill>
                  <a:srgbClr val="000000"/>
                </a:solidFill>
                <a:latin typeface="Calibri" panose="020F0502020204030204" pitchFamily="34" charset="0"/>
                <a:ea typeface="Calibri" panose="020F0502020204030204" pitchFamily="34" charset="0"/>
              </a:rPr>
              <a:t>You will develop an understanding of how businesses need to adapt their marketing to operate in a dynamic business environment. This theme also considers people, exploring how businesses recruit, train, organise and motivate employees, as well as the role of enterprising individuals and leaders. </a:t>
            </a:r>
          </a:p>
          <a:p>
            <a:pPr>
              <a:spcAft>
                <a:spcPts val="0"/>
              </a:spcAft>
            </a:pPr>
            <a:r>
              <a:rPr lang="en-GB" sz="1400" dirty="0">
                <a:solidFill>
                  <a:srgbClr val="000000"/>
                </a:solidFill>
                <a:latin typeface="Calibri" panose="020F0502020204030204" pitchFamily="34" charset="0"/>
                <a:ea typeface="Calibri" panose="020F0502020204030204" pitchFamily="34" charset="0"/>
              </a:rPr>
              <a:t>You must investigate different types and sizes of organisation in various business sectors and environments, and in local, national and global contexts. </a:t>
            </a:r>
          </a:p>
          <a:p>
            <a:pPr>
              <a:spcAft>
                <a:spcPts val="0"/>
              </a:spcAft>
            </a:pPr>
            <a:r>
              <a:rPr lang="en-GB" sz="1400" dirty="0">
                <a:solidFill>
                  <a:srgbClr val="000000"/>
                </a:solidFill>
                <a:latin typeface="Calibri" panose="020F0502020204030204" pitchFamily="34" charset="0"/>
                <a:ea typeface="Calibri" panose="020F0502020204030204" pitchFamily="34" charset="0"/>
              </a:rPr>
              <a:t>To develop your knowledge, skills and understanding in business, you need to have acquired competence in quantitative skills that are relevant to and applied in the context of this theme </a:t>
            </a:r>
          </a:p>
        </p:txBody>
      </p:sp>
      <p:sp>
        <p:nvSpPr>
          <p:cNvPr id="5" name="Rectangle 4">
            <a:extLst>
              <a:ext uri="{FF2B5EF4-FFF2-40B4-BE49-F238E27FC236}">
                <a16:creationId xmlns:a16="http://schemas.microsoft.com/office/drawing/2014/main" id="{F1322660-11BD-4F93-88E4-B4D25DE5572A}"/>
              </a:ext>
            </a:extLst>
          </p:cNvPr>
          <p:cNvSpPr/>
          <p:nvPr/>
        </p:nvSpPr>
        <p:spPr>
          <a:xfrm>
            <a:off x="200964" y="4987788"/>
            <a:ext cx="6448925" cy="4524315"/>
          </a:xfrm>
          <a:prstGeom prst="rect">
            <a:avLst/>
          </a:prstGeom>
        </p:spPr>
        <p:txBody>
          <a:bodyPr wrap="square">
            <a:spAutoFit/>
          </a:bodyPr>
          <a:lstStyle/>
          <a:p>
            <a:pPr>
              <a:spcAft>
                <a:spcPts val="0"/>
              </a:spcAft>
            </a:pPr>
            <a:r>
              <a:rPr lang="en-GB" b="1" dirty="0">
                <a:solidFill>
                  <a:srgbClr val="000000"/>
                </a:solidFill>
                <a:ea typeface="Calibri" panose="020F0502020204030204" pitchFamily="34" charset="0"/>
              </a:rPr>
              <a:t>Theme 2: Managing Business Activities </a:t>
            </a:r>
          </a:p>
          <a:p>
            <a:pPr>
              <a:spcAft>
                <a:spcPts val="0"/>
              </a:spcAft>
            </a:pPr>
            <a:endParaRPr lang="en-GB" dirty="0">
              <a:solidFill>
                <a:srgbClr val="000000"/>
              </a:solidFill>
              <a:ea typeface="Calibri" panose="020F0502020204030204" pitchFamily="34" charset="0"/>
            </a:endParaRPr>
          </a:p>
          <a:p>
            <a:pPr>
              <a:spcAft>
                <a:spcPts val="0"/>
              </a:spcAft>
            </a:pPr>
            <a:r>
              <a:rPr lang="en-GB" sz="1400" dirty="0">
                <a:solidFill>
                  <a:srgbClr val="000000"/>
                </a:solidFill>
                <a:ea typeface="Calibri" panose="020F0502020204030204" pitchFamily="34" charset="0"/>
              </a:rPr>
              <a:t>In this theme, you will explore the finance and operations functions, and investigate external influences on business. You will need to build upon the knowledge, skills and understanding developed in this theme when studying Theme 3, making connections across these two themes in Paper 2, and across Themes 1, 2, 3 and 4 in Paper 3. Therefore, you will need to apply your knowledge and understanding to both familiar and unfamiliar contexts in the assessments and demonstrate an awareness of current business issues. </a:t>
            </a:r>
          </a:p>
          <a:p>
            <a:pPr>
              <a:spcAft>
                <a:spcPts val="0"/>
              </a:spcAft>
            </a:pPr>
            <a:r>
              <a:rPr lang="en-GB" sz="1400" dirty="0">
                <a:solidFill>
                  <a:srgbClr val="000000"/>
                </a:solidFill>
                <a:ea typeface="Calibri" panose="020F0502020204030204" pitchFamily="34" charset="0"/>
              </a:rPr>
              <a:t>This theme enables you to develop an understanding of raising and managing finance, and measuring business performance. The theme outlines the importance of using resources efficiently within a business to ensure that goods or services can be delivered effectively and efficiently, and to a high quality. </a:t>
            </a:r>
          </a:p>
          <a:p>
            <a:pPr>
              <a:spcAft>
                <a:spcPts val="0"/>
              </a:spcAft>
            </a:pPr>
            <a:r>
              <a:rPr lang="en-GB" sz="1400" dirty="0">
                <a:solidFill>
                  <a:srgbClr val="000000"/>
                </a:solidFill>
                <a:ea typeface="Calibri" panose="020F0502020204030204" pitchFamily="34" charset="0"/>
              </a:rPr>
              <a:t>You will also consider the external influences that have an impact on businesses, including economic and legal factors. You must investigate different types and sizes of organisation in various business sectors and environments, and in local, national and global contexts. </a:t>
            </a:r>
          </a:p>
          <a:p>
            <a:pPr>
              <a:spcAft>
                <a:spcPts val="0"/>
              </a:spcAft>
            </a:pPr>
            <a:r>
              <a:rPr lang="en-GB" sz="1400" dirty="0">
                <a:solidFill>
                  <a:srgbClr val="000000"/>
                </a:solidFill>
                <a:ea typeface="Calibri" panose="020F0502020204030204" pitchFamily="34" charset="0"/>
              </a:rPr>
              <a:t>To develop their knowledge, skills and understanding in business, students need to have acquired competence in quantitative skills that are relevant to and applied in the context of this theme </a:t>
            </a:r>
          </a:p>
        </p:txBody>
      </p:sp>
      <p:sp>
        <p:nvSpPr>
          <p:cNvPr id="6" name="Slide Number Placeholder 5">
            <a:extLst>
              <a:ext uri="{FF2B5EF4-FFF2-40B4-BE49-F238E27FC236}">
                <a16:creationId xmlns:a16="http://schemas.microsoft.com/office/drawing/2014/main" id="{0D8C02FD-E2EB-4159-A983-CA1B7454FE0C}"/>
              </a:ext>
            </a:extLst>
          </p:cNvPr>
          <p:cNvSpPr>
            <a:spLocks noGrp="1"/>
          </p:cNvSpPr>
          <p:nvPr>
            <p:ph type="sldNum" sz="quarter" idx="12"/>
          </p:nvPr>
        </p:nvSpPr>
        <p:spPr/>
        <p:txBody>
          <a:bodyPr/>
          <a:lstStyle/>
          <a:p>
            <a:fld id="{21C20057-CE16-4863-B1F2-6747A8A7684F}" type="slidenum">
              <a:rPr lang="en-GB" smtClean="0"/>
              <a:t>4</a:t>
            </a:fld>
            <a:endParaRPr lang="en-GB"/>
          </a:p>
        </p:txBody>
      </p:sp>
    </p:spTree>
    <p:extLst>
      <p:ext uri="{BB962C8B-B14F-4D97-AF65-F5344CB8AC3E}">
        <p14:creationId xmlns:p14="http://schemas.microsoft.com/office/powerpoint/2010/main" val="675818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44F4DF4-21F8-47F1-90A1-60484A93664C}"/>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6" name="Rectangle 5">
            <a:extLst>
              <a:ext uri="{FF2B5EF4-FFF2-40B4-BE49-F238E27FC236}">
                <a16:creationId xmlns:a16="http://schemas.microsoft.com/office/drawing/2014/main" id="{DCCB99E8-F1F1-491A-A913-17754921635F}"/>
              </a:ext>
            </a:extLst>
          </p:cNvPr>
          <p:cNvSpPr/>
          <p:nvPr/>
        </p:nvSpPr>
        <p:spPr>
          <a:xfrm>
            <a:off x="273154" y="249531"/>
            <a:ext cx="6304548" cy="4739759"/>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3: Business Decisions and Strategies</a:t>
            </a:r>
          </a:p>
          <a:p>
            <a:pPr>
              <a:spcAft>
                <a:spcPts val="0"/>
              </a:spcAft>
            </a:pPr>
            <a:endParaRPr lang="en-GB"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solidFill>
                  <a:srgbClr val="000000"/>
                </a:solidFill>
                <a:latin typeface="Calibri" panose="020F0502020204030204" pitchFamily="34" charset="0"/>
                <a:ea typeface="Calibri" panose="020F0502020204030204" pitchFamily="34" charset="0"/>
              </a:rPr>
              <a:t>In this theme, you will develop your understanding of the concepts introduced in Theme 2 and explore influences on business strategy and decision-making. You will need to build upon the knowledge, skills and understanding developed in Theme 2 in this theme, making connections across these two themes in Paper 2, and across Themes 1, 2, 3 and 4 in Paper 3. Once again, you will need to apply your knowledge and understanding to both familiar and unfamiliar contexts in the assessments and demonstrate an awareness of current business issues. </a:t>
            </a:r>
          </a:p>
          <a:p>
            <a:pPr>
              <a:spcAft>
                <a:spcPts val="0"/>
              </a:spcAft>
            </a:pPr>
            <a:r>
              <a:rPr lang="en-GB" sz="1400" dirty="0">
                <a:solidFill>
                  <a:srgbClr val="000000"/>
                </a:solidFill>
                <a:latin typeface="Calibri" panose="020F0502020204030204" pitchFamily="34" charset="0"/>
                <a:ea typeface="Calibri" panose="020F0502020204030204" pitchFamily="34" charset="0"/>
              </a:rPr>
              <a:t>This theme moves from functions to strategy, enabling you to develop your understanding of the core concepts and to take a strategic view of business opportunities and issues. You will analyse corporate objectives and strategy against financial and non-financial performance measures and how businesses grow, and develop an understanding of the impact of external influences. </a:t>
            </a:r>
          </a:p>
          <a:p>
            <a:pPr>
              <a:spcAft>
                <a:spcPts val="0"/>
              </a:spcAft>
            </a:pPr>
            <a:r>
              <a:rPr lang="en-GB" sz="1400" dirty="0">
                <a:solidFill>
                  <a:srgbClr val="000000"/>
                </a:solidFill>
                <a:latin typeface="Calibri" panose="020F0502020204030204" pitchFamily="34" charset="0"/>
                <a:ea typeface="Calibri" panose="020F0502020204030204" pitchFamily="34" charset="0"/>
              </a:rPr>
              <a:t>The theme covers the causes and effects of change and how businesses mitigate risk and uncertainty. You must investigate different types and sizes of organisation in various business sectors and environments, and in local, national and global contexts. </a:t>
            </a:r>
          </a:p>
          <a:p>
            <a:pPr>
              <a:spcAft>
                <a:spcPts val="0"/>
              </a:spcAft>
            </a:pPr>
            <a:r>
              <a:rPr lang="en-GB" sz="1400" dirty="0">
                <a:solidFill>
                  <a:srgbClr val="000000"/>
                </a:solidFill>
                <a:latin typeface="Calibri" panose="020F0502020204030204" pitchFamily="34" charset="0"/>
                <a:ea typeface="Calibri" panose="020F0502020204030204" pitchFamily="34" charset="0"/>
              </a:rPr>
              <a:t>To develop your knowledge, skills and understanding in business, students need to have acquired competence in quantitative skills that are relevant to and applied in the context of this theme </a:t>
            </a:r>
          </a:p>
        </p:txBody>
      </p:sp>
      <p:sp>
        <p:nvSpPr>
          <p:cNvPr id="7" name="Rectangle 6">
            <a:extLst>
              <a:ext uri="{FF2B5EF4-FFF2-40B4-BE49-F238E27FC236}">
                <a16:creationId xmlns:a16="http://schemas.microsoft.com/office/drawing/2014/main" id="{CCDE870A-3555-407B-A3FA-D433ED27A52C}"/>
              </a:ext>
            </a:extLst>
          </p:cNvPr>
          <p:cNvSpPr/>
          <p:nvPr/>
        </p:nvSpPr>
        <p:spPr>
          <a:xfrm>
            <a:off x="273154" y="5093069"/>
            <a:ext cx="6242133" cy="4093428"/>
          </a:xfrm>
          <a:prstGeom prst="rect">
            <a:avLst/>
          </a:prstGeom>
        </p:spPr>
        <p:txBody>
          <a:bodyPr wrap="square">
            <a:spAutoFit/>
          </a:bodyPr>
          <a:lstStyle/>
          <a:p>
            <a:pPr>
              <a:spcAft>
                <a:spcPts val="0"/>
              </a:spcAft>
            </a:pPr>
            <a:r>
              <a:rPr lang="en-GB" b="1" dirty="0">
                <a:solidFill>
                  <a:srgbClr val="000000"/>
                </a:solidFill>
                <a:latin typeface="Calibri" panose="020F0502020204030204" pitchFamily="34" charset="0"/>
                <a:ea typeface="Calibri" panose="020F0502020204030204" pitchFamily="34" charset="0"/>
              </a:rPr>
              <a:t>Theme 4: Global Business </a:t>
            </a:r>
          </a:p>
          <a:p>
            <a:pPr>
              <a:spcAft>
                <a:spcPts val="0"/>
              </a:spcAft>
            </a:pPr>
            <a:endParaRPr lang="en-GB" dirty="0">
              <a:solidFill>
                <a:srgbClr val="000000"/>
              </a:solidFill>
              <a:latin typeface="Calibri" panose="020F0502020204030204" pitchFamily="34" charset="0"/>
              <a:ea typeface="Calibri" panose="020F0502020204030204" pitchFamily="34" charset="0"/>
            </a:endParaRPr>
          </a:p>
          <a:p>
            <a:pPr>
              <a:spcAft>
                <a:spcPts val="0"/>
              </a:spcAft>
            </a:pPr>
            <a:r>
              <a:rPr lang="en-GB" sz="1400" dirty="0">
                <a:solidFill>
                  <a:srgbClr val="000000"/>
                </a:solidFill>
                <a:latin typeface="Calibri" panose="020F0502020204030204" pitchFamily="34" charset="0"/>
                <a:ea typeface="Calibri" panose="020F0502020204030204" pitchFamily="34" charset="0"/>
              </a:rPr>
              <a:t>In this theme, you will develop your understanding of the concepts introduced in Theme 1 and activity in a global context. You will need to build upon the knowledge, skills and understanding developed in Theme 1 in this theme, making connections across these two themes in Paper 1, and across Themes 1, 2, 3 and 4 in Paper 3. Once again, you will need to apply your knowledge and understanding to both familiar and unfamiliar contexts in the assessments and demonstrate an awareness of current business issues. </a:t>
            </a:r>
          </a:p>
          <a:p>
            <a:pPr>
              <a:spcAft>
                <a:spcPts val="0"/>
              </a:spcAft>
            </a:pPr>
            <a:r>
              <a:rPr lang="en-GB" sz="1400" dirty="0">
                <a:solidFill>
                  <a:srgbClr val="000000"/>
                </a:solidFill>
                <a:latin typeface="Calibri" panose="020F0502020204030204" pitchFamily="34" charset="0"/>
                <a:ea typeface="Calibri" panose="020F0502020204030204" pitchFamily="34" charset="0"/>
              </a:rPr>
              <a:t>You will investigate businesses that trade on a global scale and explore their reasons for doing so. You will develop an understanding of the globally competitive environment and consider the ethical and moral dimensions of global business activities. </a:t>
            </a:r>
          </a:p>
          <a:p>
            <a:pPr>
              <a:spcAft>
                <a:spcPts val="0"/>
              </a:spcAft>
            </a:pPr>
            <a:r>
              <a:rPr lang="en-GB" sz="1400" dirty="0">
                <a:solidFill>
                  <a:srgbClr val="000000"/>
                </a:solidFill>
                <a:latin typeface="Calibri" panose="020F0502020204030204" pitchFamily="34" charset="0"/>
                <a:ea typeface="Calibri" panose="020F0502020204030204" pitchFamily="34" charset="0"/>
              </a:rPr>
              <a:t>You must investigate different types and sizes of organisation in various business sectors and environments, and in local, national and global contexts. </a:t>
            </a:r>
          </a:p>
          <a:p>
            <a:pPr>
              <a:spcAft>
                <a:spcPts val="0"/>
              </a:spcAft>
            </a:pPr>
            <a:r>
              <a:rPr lang="en-GB" sz="1400" dirty="0">
                <a:solidFill>
                  <a:srgbClr val="000000"/>
                </a:solidFill>
                <a:latin typeface="Calibri" panose="020F0502020204030204" pitchFamily="34" charset="0"/>
                <a:ea typeface="Calibri" panose="020F0502020204030204" pitchFamily="34" charset="0"/>
              </a:rPr>
              <a:t>To develop your knowledge, skills and understanding in business, you will need to have acquired </a:t>
            </a:r>
            <a:r>
              <a:rPr lang="en-GB" sz="1400" dirty="0">
                <a:latin typeface="Calibri" panose="020F0502020204030204" pitchFamily="34" charset="0"/>
                <a:ea typeface="Calibri" panose="020F0502020204030204" pitchFamily="34" charset="0"/>
                <a:cs typeface="Times New Roman" panose="02020603050405020304" pitchFamily="18" charset="0"/>
              </a:rPr>
              <a:t>competence in quantitative skills that are relevant to and applied in the context of this theme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CF45D-0B89-4BBD-B2C7-6AD8608517B0}"/>
              </a:ext>
            </a:extLst>
          </p:cNvPr>
          <p:cNvSpPr>
            <a:spLocks noGrp="1"/>
          </p:cNvSpPr>
          <p:nvPr>
            <p:ph type="sldNum" sz="quarter" idx="12"/>
          </p:nvPr>
        </p:nvSpPr>
        <p:spPr/>
        <p:txBody>
          <a:bodyPr/>
          <a:lstStyle/>
          <a:p>
            <a:fld id="{21C20057-CE16-4863-B1F2-6747A8A7684F}" type="slidenum">
              <a:rPr lang="en-GB" smtClean="0"/>
              <a:t>5</a:t>
            </a:fld>
            <a:endParaRPr lang="en-GB"/>
          </a:p>
        </p:txBody>
      </p:sp>
    </p:spTree>
    <p:extLst>
      <p:ext uri="{BB962C8B-B14F-4D97-AF65-F5344CB8AC3E}">
        <p14:creationId xmlns:p14="http://schemas.microsoft.com/office/powerpoint/2010/main" val="185997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D96E5D9-A0C8-48B2-AEB0-B8C572DC404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78B22715-1B35-4D68-A9F9-7C5E0D4502D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59302A5-0F61-4BE9-9ADA-06A5658C3344}"/>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C31A645E-2A0B-4788-A2FC-597E71C95AB9}"/>
              </a:ext>
            </a:extLst>
          </p:cNvPr>
          <p:cNvPicPr>
            <a:picLocks noChangeAspect="1"/>
          </p:cNvPicPr>
          <p:nvPr/>
        </p:nvPicPr>
        <p:blipFill>
          <a:blip r:embed="rId2"/>
          <a:stretch>
            <a:fillRect/>
          </a:stretch>
        </p:blipFill>
        <p:spPr>
          <a:xfrm>
            <a:off x="199142" y="256673"/>
            <a:ext cx="6459716" cy="8466222"/>
          </a:xfrm>
          <a:prstGeom prst="rect">
            <a:avLst/>
          </a:prstGeom>
        </p:spPr>
      </p:pic>
      <p:sp>
        <p:nvSpPr>
          <p:cNvPr id="7" name="Slide Number Placeholder 6">
            <a:extLst>
              <a:ext uri="{FF2B5EF4-FFF2-40B4-BE49-F238E27FC236}">
                <a16:creationId xmlns:a16="http://schemas.microsoft.com/office/drawing/2014/main" id="{A4A8595A-EE40-49C4-8844-589CE575E7A8}"/>
              </a:ext>
            </a:extLst>
          </p:cNvPr>
          <p:cNvSpPr>
            <a:spLocks noGrp="1"/>
          </p:cNvSpPr>
          <p:nvPr>
            <p:ph type="sldNum" sz="quarter" idx="12"/>
          </p:nvPr>
        </p:nvSpPr>
        <p:spPr/>
        <p:txBody>
          <a:bodyPr/>
          <a:lstStyle/>
          <a:p>
            <a:fld id="{3E0C6992-8E1B-4154-8EF3-BE9D14DF2A3E}" type="slidenum">
              <a:rPr lang="en-GB" smtClean="0"/>
              <a:t>6</a:t>
            </a:fld>
            <a:endParaRPr lang="en-GB"/>
          </a:p>
        </p:txBody>
      </p:sp>
    </p:spTree>
    <p:extLst>
      <p:ext uri="{BB962C8B-B14F-4D97-AF65-F5344CB8AC3E}">
        <p14:creationId xmlns:p14="http://schemas.microsoft.com/office/powerpoint/2010/main" val="1783523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5824C3-A0CC-43A3-9561-4E26FC6129BE}"/>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pic>
        <p:nvPicPr>
          <p:cNvPr id="3" name="Picture 2">
            <a:extLst>
              <a:ext uri="{FF2B5EF4-FFF2-40B4-BE49-F238E27FC236}">
                <a16:creationId xmlns:a16="http://schemas.microsoft.com/office/drawing/2014/main" id="{A30E596D-D3CE-43E6-B10C-04EE4EB1CCE8}"/>
              </a:ext>
            </a:extLst>
          </p:cNvPr>
          <p:cNvPicPr>
            <a:picLocks noChangeAspect="1"/>
          </p:cNvPicPr>
          <p:nvPr/>
        </p:nvPicPr>
        <p:blipFill>
          <a:blip r:embed="rId2"/>
          <a:stretch>
            <a:fillRect/>
          </a:stretch>
        </p:blipFill>
        <p:spPr>
          <a:xfrm>
            <a:off x="864562" y="292129"/>
            <a:ext cx="5138787" cy="3559550"/>
          </a:xfrm>
          <a:prstGeom prst="rect">
            <a:avLst/>
          </a:prstGeom>
        </p:spPr>
      </p:pic>
      <p:sp>
        <p:nvSpPr>
          <p:cNvPr id="7" name="Rectangle 6">
            <a:extLst>
              <a:ext uri="{FF2B5EF4-FFF2-40B4-BE49-F238E27FC236}">
                <a16:creationId xmlns:a16="http://schemas.microsoft.com/office/drawing/2014/main" id="{0B3FC4B9-2CC3-40DD-933E-7060A29EC1FF}"/>
              </a:ext>
            </a:extLst>
          </p:cNvPr>
          <p:cNvSpPr/>
          <p:nvPr/>
        </p:nvSpPr>
        <p:spPr>
          <a:xfrm>
            <a:off x="300625" y="3914468"/>
            <a:ext cx="6085887" cy="1668214"/>
          </a:xfrm>
          <a:prstGeom prst="rect">
            <a:avLst/>
          </a:prstGeom>
        </p:spPr>
        <p:txBody>
          <a:bodyPr wrap="square">
            <a:spAutoFit/>
          </a:bodyPr>
          <a:lstStyle/>
          <a:p>
            <a:r>
              <a:rPr lang="en-GB" sz="1463" dirty="0"/>
              <a:t>The A level Business Assessment Objectives have been revised. The objectives have been made more explicit to exemplify the skills developed through the A level specifications. </a:t>
            </a:r>
          </a:p>
          <a:p>
            <a:endParaRPr lang="en-GB" sz="1463" dirty="0"/>
          </a:p>
          <a:p>
            <a:r>
              <a:rPr lang="en-GB" sz="1463" dirty="0"/>
              <a:t>Note; the weighting for the three exam papers is different. Paper 1 &amp; Paper 2 will be marked up by 1.17% per mark and paper 3 will be marked at its raw grade.</a:t>
            </a:r>
          </a:p>
        </p:txBody>
      </p:sp>
      <p:sp>
        <p:nvSpPr>
          <p:cNvPr id="2" name="Slide Number Placeholder 1">
            <a:extLst>
              <a:ext uri="{FF2B5EF4-FFF2-40B4-BE49-F238E27FC236}">
                <a16:creationId xmlns:a16="http://schemas.microsoft.com/office/drawing/2014/main" id="{52AD1476-040B-490A-8C93-DAD084201900}"/>
              </a:ext>
            </a:extLst>
          </p:cNvPr>
          <p:cNvSpPr>
            <a:spLocks noGrp="1"/>
          </p:cNvSpPr>
          <p:nvPr>
            <p:ph type="sldNum" sz="quarter" idx="12"/>
          </p:nvPr>
        </p:nvSpPr>
        <p:spPr/>
        <p:txBody>
          <a:bodyPr/>
          <a:lstStyle/>
          <a:p>
            <a:fld id="{3E0C6992-8E1B-4154-8EF3-BE9D14DF2A3E}" type="slidenum">
              <a:rPr lang="en-GB" smtClean="0"/>
              <a:t>7</a:t>
            </a:fld>
            <a:endParaRPr lang="en-GB"/>
          </a:p>
        </p:txBody>
      </p:sp>
    </p:spTree>
    <p:extLst>
      <p:ext uri="{BB962C8B-B14F-4D97-AF65-F5344CB8AC3E}">
        <p14:creationId xmlns:p14="http://schemas.microsoft.com/office/powerpoint/2010/main" val="3872483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6AB4D2F-DFB5-4B44-8468-8FB4D2418D90}"/>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7FA8B48-84DA-42BB-8221-B9174F6C0681}"/>
              </a:ext>
            </a:extLst>
          </p:cNvPr>
          <p:cNvSpPr>
            <a:spLocks noGrp="1"/>
          </p:cNvSpPr>
          <p:nvPr>
            <p:ph type="title"/>
          </p:nvPr>
        </p:nvSpPr>
        <p:spPr>
          <a:xfrm>
            <a:off x="383976" y="3910749"/>
            <a:ext cx="5915025" cy="4120620"/>
          </a:xfrm>
        </p:spPr>
        <p:txBody>
          <a:bodyPr/>
          <a:lstStyle/>
          <a:p>
            <a:r>
              <a:rPr lang="en-GB" dirty="0"/>
              <a:t>Edexcel A-Level Business Studies: </a:t>
            </a:r>
            <a:br>
              <a:rPr lang="en-GB" dirty="0"/>
            </a:br>
            <a:br>
              <a:rPr lang="en-GB" dirty="0"/>
            </a:br>
            <a:r>
              <a:rPr lang="en-GB" dirty="0"/>
              <a:t>PLC</a:t>
            </a:r>
          </a:p>
        </p:txBody>
      </p:sp>
      <p:sp>
        <p:nvSpPr>
          <p:cNvPr id="8" name="Text Placeholder 7">
            <a:extLst>
              <a:ext uri="{FF2B5EF4-FFF2-40B4-BE49-F238E27FC236}">
                <a16:creationId xmlns:a16="http://schemas.microsoft.com/office/drawing/2014/main" id="{A3EC701E-6E0B-42BA-BFC8-5C6B94C5631F}"/>
              </a:ext>
            </a:extLst>
          </p:cNvPr>
          <p:cNvSpPr>
            <a:spLocks noGrp="1"/>
          </p:cNvSpPr>
          <p:nvPr>
            <p:ph type="body" idx="1"/>
          </p:nvPr>
        </p:nvSpPr>
        <p:spPr>
          <a:xfrm>
            <a:off x="389240" y="8067522"/>
            <a:ext cx="5915025" cy="2166937"/>
          </a:xfrm>
        </p:spPr>
        <p:txBody>
          <a:bodyPr/>
          <a:lstStyle/>
          <a:p>
            <a:r>
              <a:rPr lang="en-GB" dirty="0"/>
              <a:t>This is the course overview of units and lessons. Go through this section by ticking the boxes where you feel you have some knowledge from your GCSE study from year 11</a:t>
            </a:r>
          </a:p>
          <a:p>
            <a:endParaRPr lang="en-GB" b="1" dirty="0"/>
          </a:p>
        </p:txBody>
      </p:sp>
      <p:sp>
        <p:nvSpPr>
          <p:cNvPr id="4" name="Slide Number Placeholder 3">
            <a:extLst>
              <a:ext uri="{FF2B5EF4-FFF2-40B4-BE49-F238E27FC236}">
                <a16:creationId xmlns:a16="http://schemas.microsoft.com/office/drawing/2014/main" id="{A327F31F-0E00-44F0-AAB4-B6CB98414C7A}"/>
              </a:ext>
            </a:extLst>
          </p:cNvPr>
          <p:cNvSpPr>
            <a:spLocks noGrp="1"/>
          </p:cNvSpPr>
          <p:nvPr>
            <p:ph type="sldNum" sz="quarter" idx="12"/>
          </p:nvPr>
        </p:nvSpPr>
        <p:spPr/>
        <p:txBody>
          <a:bodyPr/>
          <a:lstStyle/>
          <a:p>
            <a:fld id="{3E0C6992-8E1B-4154-8EF3-BE9D14DF2A3E}" type="slidenum">
              <a:rPr lang="en-GB" smtClean="0"/>
              <a:t>8</a:t>
            </a:fld>
            <a:endParaRPr lang="en-GB"/>
          </a:p>
        </p:txBody>
      </p:sp>
      <p:pic>
        <p:nvPicPr>
          <p:cNvPr id="6" name="Picture 5">
            <a:extLst>
              <a:ext uri="{FF2B5EF4-FFF2-40B4-BE49-F238E27FC236}">
                <a16:creationId xmlns:a16="http://schemas.microsoft.com/office/drawing/2014/main" id="{4078DD0A-B08E-42E9-AB23-1E850DFAA04A}"/>
              </a:ext>
            </a:extLst>
          </p:cNvPr>
          <p:cNvPicPr>
            <a:picLocks noChangeAspect="1"/>
          </p:cNvPicPr>
          <p:nvPr/>
        </p:nvPicPr>
        <p:blipFill>
          <a:blip r:embed="rId2">
            <a:grayscl/>
          </a:blip>
          <a:stretch>
            <a:fillRect/>
          </a:stretch>
        </p:blipFill>
        <p:spPr>
          <a:xfrm>
            <a:off x="698156" y="268113"/>
            <a:ext cx="5461687" cy="1008846"/>
          </a:xfrm>
          <a:prstGeom prst="rect">
            <a:avLst/>
          </a:prstGeom>
        </p:spPr>
      </p:pic>
      <p:pic>
        <p:nvPicPr>
          <p:cNvPr id="7" name="Picture 2" descr="5 Reasons Why You Should Study A-Level Business Studies">
            <a:extLst>
              <a:ext uri="{FF2B5EF4-FFF2-40B4-BE49-F238E27FC236}">
                <a16:creationId xmlns:a16="http://schemas.microsoft.com/office/drawing/2014/main" id="{EF4F7DA3-744E-45E3-A077-93BCBCD716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39365" y="1424756"/>
            <a:ext cx="5572125" cy="371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7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B100F43-83F2-40C4-820F-89FE597319A4}"/>
              </a:ext>
            </a:extLst>
          </p:cNvPr>
          <p:cNvSpPr/>
          <p:nvPr/>
        </p:nvSpPr>
        <p:spPr>
          <a:xfrm>
            <a:off x="75223" y="120316"/>
            <a:ext cx="6727544" cy="9620790"/>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F3B8B03B-EB78-4A3D-BD69-A438526C53C2}"/>
              </a:ext>
            </a:extLst>
          </p:cNvPr>
          <p:cNvSpPr>
            <a:spLocks noGrp="1"/>
          </p:cNvSpPr>
          <p:nvPr>
            <p:ph type="title"/>
          </p:nvPr>
        </p:nvSpPr>
        <p:spPr>
          <a:xfrm>
            <a:off x="467916" y="3482593"/>
            <a:ext cx="5915025" cy="4120620"/>
          </a:xfrm>
        </p:spPr>
        <p:txBody>
          <a:bodyPr/>
          <a:lstStyle/>
          <a:p>
            <a:endParaRPr lang="en-GB"/>
          </a:p>
        </p:txBody>
      </p:sp>
      <p:sp>
        <p:nvSpPr>
          <p:cNvPr id="3" name="Text Placeholder 2">
            <a:extLst>
              <a:ext uri="{FF2B5EF4-FFF2-40B4-BE49-F238E27FC236}">
                <a16:creationId xmlns:a16="http://schemas.microsoft.com/office/drawing/2014/main" id="{F4DD9132-DB02-4C23-A5F5-518CD90703E7}"/>
              </a:ext>
            </a:extLst>
          </p:cNvPr>
          <p:cNvSpPr>
            <a:spLocks noGrp="1"/>
          </p:cNvSpPr>
          <p:nvPr>
            <p:ph type="body" idx="1"/>
          </p:nvPr>
        </p:nvSpPr>
        <p:spPr>
          <a:xfrm>
            <a:off x="467916" y="7642195"/>
            <a:ext cx="5915025" cy="2166937"/>
          </a:xfrm>
        </p:spPr>
        <p:txBody>
          <a:bodyPr/>
          <a:lstStyle/>
          <a:p>
            <a:endParaRPr lang="en-GB"/>
          </a:p>
        </p:txBody>
      </p:sp>
      <p:sp>
        <p:nvSpPr>
          <p:cNvPr id="4" name="Slide Number Placeholder 3">
            <a:extLst>
              <a:ext uri="{FF2B5EF4-FFF2-40B4-BE49-F238E27FC236}">
                <a16:creationId xmlns:a16="http://schemas.microsoft.com/office/drawing/2014/main" id="{21893F83-F63A-4DF3-954B-E8591E8A4B66}"/>
              </a:ext>
            </a:extLst>
          </p:cNvPr>
          <p:cNvSpPr>
            <a:spLocks noGrp="1"/>
          </p:cNvSpPr>
          <p:nvPr>
            <p:ph type="sldNum" sz="quarter" idx="12"/>
          </p:nvPr>
        </p:nvSpPr>
        <p:spPr/>
        <p:txBody>
          <a:bodyPr/>
          <a:lstStyle/>
          <a:p>
            <a:fld id="{3E0C6992-8E1B-4154-8EF3-BE9D14DF2A3E}" type="slidenum">
              <a:rPr lang="en-GB" smtClean="0"/>
              <a:t>9</a:t>
            </a:fld>
            <a:endParaRPr lang="en-GB"/>
          </a:p>
        </p:txBody>
      </p:sp>
      <p:graphicFrame>
        <p:nvGraphicFramePr>
          <p:cNvPr id="6" name="Table 5">
            <a:extLst>
              <a:ext uri="{FF2B5EF4-FFF2-40B4-BE49-F238E27FC236}">
                <a16:creationId xmlns:a16="http://schemas.microsoft.com/office/drawing/2014/main" id="{EE29B15D-FAC8-418E-B43F-351E0145C3C2}"/>
              </a:ext>
            </a:extLst>
          </p:cNvPr>
          <p:cNvGraphicFramePr>
            <a:graphicFrameLocks noGrp="1"/>
          </p:cNvGraphicFramePr>
          <p:nvPr>
            <p:extLst>
              <p:ext uri="{D42A27DB-BD31-4B8C-83A1-F6EECF244321}">
                <p14:modId xmlns:p14="http://schemas.microsoft.com/office/powerpoint/2010/main" val="761807522"/>
              </p:ext>
            </p:extLst>
          </p:nvPr>
        </p:nvGraphicFramePr>
        <p:xfrm>
          <a:off x="331512" y="1841354"/>
          <a:ext cx="3086119" cy="7771384"/>
        </p:xfrm>
        <a:graphic>
          <a:graphicData uri="http://schemas.openxmlformats.org/drawingml/2006/table">
            <a:tbl>
              <a:tblPr/>
              <a:tblGrid>
                <a:gridCol w="942852">
                  <a:extLst>
                    <a:ext uri="{9D8B030D-6E8A-4147-A177-3AD203B41FA5}">
                      <a16:colId xmlns:a16="http://schemas.microsoft.com/office/drawing/2014/main" val="667608546"/>
                    </a:ext>
                  </a:extLst>
                </a:gridCol>
                <a:gridCol w="1532684">
                  <a:extLst>
                    <a:ext uri="{9D8B030D-6E8A-4147-A177-3AD203B41FA5}">
                      <a16:colId xmlns:a16="http://schemas.microsoft.com/office/drawing/2014/main" val="1697507344"/>
                    </a:ext>
                  </a:extLst>
                </a:gridCol>
                <a:gridCol w="610583">
                  <a:extLst>
                    <a:ext uri="{9D8B030D-6E8A-4147-A177-3AD203B41FA5}">
                      <a16:colId xmlns:a16="http://schemas.microsoft.com/office/drawing/2014/main" val="2268286619"/>
                    </a:ext>
                  </a:extLst>
                </a:gridCol>
              </a:tblGrid>
              <a:tr h="164825">
                <a:tc>
                  <a:txBody>
                    <a:bodyPr/>
                    <a:lstStyle/>
                    <a:p>
                      <a:pPr algn="l" fontAlgn="t"/>
                      <a:r>
                        <a:rPr lang="en-GB" sz="1100" b="0" i="0" u="none" strike="noStrike" dirty="0">
                          <a:solidFill>
                            <a:srgbClr val="000000"/>
                          </a:solidFill>
                          <a:effectLst/>
                          <a:latin typeface="Calibri" panose="020F0502020204030204" pitchFamily="34" charset="0"/>
                        </a:rPr>
                        <a:t>Topic</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Content</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Check</a:t>
                      </a:r>
                    </a:p>
                    <a:p>
                      <a:pPr algn="l" fontAlgn="b"/>
                      <a:endParaRPr lang="en-GB" sz="1100" b="0" i="0" u="none" strike="noStrike" dirty="0">
                        <a:solidFill>
                          <a:srgbClr val="000000"/>
                        </a:solidFill>
                        <a:effectLst/>
                        <a:latin typeface="Calibri" panose="020F0502020204030204" pitchFamily="34" charset="0"/>
                      </a:endParaRP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61766831"/>
                  </a:ext>
                </a:extLst>
              </a:tr>
              <a:tr h="164825">
                <a:tc rowSpan="3">
                  <a:txBody>
                    <a:bodyPr/>
                    <a:lstStyle/>
                    <a:p>
                      <a:pPr algn="l" fontAlgn="t"/>
                      <a:r>
                        <a:rPr lang="en-GB" sz="1100" b="0" i="0" u="none" strike="noStrike" dirty="0">
                          <a:solidFill>
                            <a:srgbClr val="000000"/>
                          </a:solidFill>
                          <a:effectLst/>
                          <a:latin typeface="Calibri" panose="020F0502020204030204" pitchFamily="34" charset="0"/>
                        </a:rPr>
                        <a:t>1.1 Meeting Customer Needs</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1.1.1  The Market</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6654993"/>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1.1.2 Market Research</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22125128"/>
                  </a:ext>
                </a:extLst>
              </a:tr>
              <a:tr h="410464">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1.1.3 Market Positioning</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0472176"/>
                  </a:ext>
                </a:extLst>
              </a:tr>
              <a:tr h="164825">
                <a:tc rowSpan="5">
                  <a:txBody>
                    <a:bodyPr/>
                    <a:lstStyle/>
                    <a:p>
                      <a:pPr algn="l" fontAlgn="t"/>
                      <a:r>
                        <a:rPr lang="en-GB" sz="1100" b="0" i="0" u="none" strike="noStrike" dirty="0">
                          <a:solidFill>
                            <a:srgbClr val="000000"/>
                          </a:solidFill>
                          <a:effectLst/>
                          <a:latin typeface="Calibri" panose="020F0502020204030204" pitchFamily="34" charset="0"/>
                        </a:rPr>
                        <a:t>1.2 The Market</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dirty="0">
                          <a:solidFill>
                            <a:srgbClr val="000000"/>
                          </a:solidFill>
                          <a:effectLst/>
                          <a:latin typeface="Calibri" panose="020F0502020204030204" pitchFamily="34" charset="0"/>
                        </a:rPr>
                        <a:t>1.2.1 Demand</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93941078"/>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1.2.2 Supply</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264893842"/>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1.2.3 Markets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308187298"/>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1.2.4 Price Elasticity of Demand (PED)</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50137437"/>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1.2.5 Income Elasticity of Demand (YED)</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4061595753"/>
                  </a:ext>
                </a:extLst>
              </a:tr>
              <a:tr h="164825">
                <a:tc rowSpan="5">
                  <a:txBody>
                    <a:bodyPr/>
                    <a:lstStyle/>
                    <a:p>
                      <a:pPr algn="ctr" fontAlgn="t"/>
                      <a:r>
                        <a:rPr lang="en-GB" sz="1100" b="0" i="0" u="none" strike="noStrike" dirty="0">
                          <a:solidFill>
                            <a:srgbClr val="000000"/>
                          </a:solidFill>
                          <a:effectLst/>
                          <a:latin typeface="Calibri" panose="020F0502020204030204" pitchFamily="34" charset="0"/>
                        </a:rPr>
                        <a:t>1.3 Marketing mix and Strategy</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1.3.1 Product/Service Design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5724930"/>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1.3.2 Branding and Promotion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4296257"/>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1.3.3 Pricing Strategies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6536621"/>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1.3.4 Distribution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645012"/>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1.3.5 Marketing Strategy</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11203715"/>
                  </a:ext>
                </a:extLst>
              </a:tr>
              <a:tr h="164825">
                <a:tc rowSpan="5">
                  <a:txBody>
                    <a:bodyPr/>
                    <a:lstStyle/>
                    <a:p>
                      <a:pPr algn="l" fontAlgn="t"/>
                      <a:r>
                        <a:rPr lang="en-GB" sz="1100" b="0" i="0" u="none" strike="noStrike" dirty="0">
                          <a:solidFill>
                            <a:srgbClr val="000000"/>
                          </a:solidFill>
                          <a:effectLst/>
                          <a:latin typeface="Calibri" panose="020F0502020204030204" pitchFamily="34" charset="0"/>
                        </a:rPr>
                        <a:t>1.4 Managing People</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r>
                        <a:rPr lang="en-GB" sz="1100" b="0" i="0" u="none" strike="noStrike" dirty="0">
                          <a:solidFill>
                            <a:srgbClr val="000000"/>
                          </a:solidFill>
                          <a:effectLst/>
                          <a:latin typeface="Calibri" panose="020F0502020204030204" pitchFamily="34" charset="0"/>
                        </a:rPr>
                        <a:t>1.4.1 Approaches to Staffing</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917346184"/>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1.4.2 Recruitment, Selection and Training</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73226652"/>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1.4.3 Organisation Design</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2722410689"/>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1.4.4 Motivation in Theory and Practice</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163368284"/>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1.4.5 Leadership</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352125971"/>
                  </a:ext>
                </a:extLst>
              </a:tr>
              <a:tr h="164825">
                <a:tc rowSpan="6">
                  <a:txBody>
                    <a:bodyPr/>
                    <a:lstStyle/>
                    <a:p>
                      <a:pPr algn="l" fontAlgn="t"/>
                      <a:r>
                        <a:rPr lang="en-GB" sz="1100" b="0" i="0" u="none" strike="noStrike" dirty="0">
                          <a:solidFill>
                            <a:srgbClr val="000000"/>
                          </a:solidFill>
                          <a:effectLst/>
                          <a:latin typeface="Calibri" panose="020F0502020204030204" pitchFamily="34" charset="0"/>
                        </a:rPr>
                        <a:t>1.5 Entrepreneurs and Leaders</a:t>
                      </a:r>
                    </a:p>
                  </a:txBody>
                  <a:tcPr marL="9525" marR="9525" marT="9525"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1.5.1 Role of the Entrepreneur</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7731320"/>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1.5.2 Entrepreneurial Motives and Characteristics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64183055"/>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1.5.6 Moving from Entrepreneur to Leader</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20133841"/>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1.5.3 Business Objectives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0211522"/>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1.5.4 Forms of Business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3916578"/>
                  </a:ext>
                </a:extLst>
              </a:tr>
              <a:tr h="164825">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1.5.5 Business Choices</a:t>
                      </a: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2997909"/>
                  </a:ext>
                </a:extLst>
              </a:tr>
            </a:tbl>
          </a:graphicData>
        </a:graphic>
      </p:graphicFrame>
      <p:graphicFrame>
        <p:nvGraphicFramePr>
          <p:cNvPr id="7" name="Table 6">
            <a:extLst>
              <a:ext uri="{FF2B5EF4-FFF2-40B4-BE49-F238E27FC236}">
                <a16:creationId xmlns:a16="http://schemas.microsoft.com/office/drawing/2014/main" id="{B7876E6E-3C32-466A-AEF0-1C2EA15D48D8}"/>
              </a:ext>
            </a:extLst>
          </p:cNvPr>
          <p:cNvGraphicFramePr>
            <a:graphicFrameLocks noGrp="1"/>
          </p:cNvGraphicFramePr>
          <p:nvPr>
            <p:extLst>
              <p:ext uri="{D42A27DB-BD31-4B8C-83A1-F6EECF244321}">
                <p14:modId xmlns:p14="http://schemas.microsoft.com/office/powerpoint/2010/main" val="2956990904"/>
              </p:ext>
            </p:extLst>
          </p:nvPr>
        </p:nvGraphicFramePr>
        <p:xfrm>
          <a:off x="3542888" y="1841354"/>
          <a:ext cx="2983599" cy="5718404"/>
        </p:xfrm>
        <a:graphic>
          <a:graphicData uri="http://schemas.openxmlformats.org/drawingml/2006/table">
            <a:tbl>
              <a:tblPr/>
              <a:tblGrid>
                <a:gridCol w="728893">
                  <a:extLst>
                    <a:ext uri="{9D8B030D-6E8A-4147-A177-3AD203B41FA5}">
                      <a16:colId xmlns:a16="http://schemas.microsoft.com/office/drawing/2014/main" val="3821606718"/>
                    </a:ext>
                  </a:extLst>
                </a:gridCol>
                <a:gridCol w="1744008">
                  <a:extLst>
                    <a:ext uri="{9D8B030D-6E8A-4147-A177-3AD203B41FA5}">
                      <a16:colId xmlns:a16="http://schemas.microsoft.com/office/drawing/2014/main" val="1976523723"/>
                    </a:ext>
                  </a:extLst>
                </a:gridCol>
                <a:gridCol w="510698">
                  <a:extLst>
                    <a:ext uri="{9D8B030D-6E8A-4147-A177-3AD203B41FA5}">
                      <a16:colId xmlns:a16="http://schemas.microsoft.com/office/drawing/2014/main" val="3352055645"/>
                    </a:ext>
                  </a:extLst>
                </a:gridCol>
              </a:tblGrid>
              <a:tr h="266280">
                <a:tc>
                  <a:txBody>
                    <a:bodyPr/>
                    <a:lstStyle/>
                    <a:p>
                      <a:pPr algn="l" fontAlgn="t"/>
                      <a:r>
                        <a:rPr lang="en-GB" sz="1100" b="0" i="0" u="none" strike="noStrike" dirty="0">
                          <a:solidFill>
                            <a:srgbClr val="000000"/>
                          </a:solidFill>
                          <a:effectLst/>
                          <a:latin typeface="Calibri" panose="020F0502020204030204" pitchFamily="34" charset="0"/>
                        </a:rPr>
                        <a:t>Topic</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Content</a:t>
                      </a: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algn="l" fontAlgn="b"/>
                      <a:r>
                        <a:rPr lang="en-GB" sz="1100" b="0" i="0" u="none" strike="noStrike" dirty="0">
                          <a:solidFill>
                            <a:srgbClr val="000000"/>
                          </a:solidFill>
                          <a:effectLst/>
                          <a:latin typeface="Calibri" panose="020F0502020204030204" pitchFamily="34" charset="0"/>
                        </a:rPr>
                        <a:t>Check</a:t>
                      </a:r>
                    </a:p>
                    <a:p>
                      <a:pPr algn="l" fontAlgn="b"/>
                      <a:endParaRPr lang="en-GB" sz="1100" b="0" i="0" u="none" strike="noStrike" dirty="0">
                        <a:solidFill>
                          <a:srgbClr val="000000"/>
                        </a:solidFill>
                        <a:effectLst/>
                        <a:latin typeface="Calibri" panose="020F0502020204030204" pitchFamily="34" charset="0"/>
                      </a:endParaRPr>
                    </a:p>
                  </a:txBody>
                  <a:tcPr marL="9525" marR="9525" marT="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970902575"/>
                  </a:ext>
                </a:extLst>
              </a:tr>
              <a:tr h="266280">
                <a:tc rowSpan="4">
                  <a:txBody>
                    <a:bodyPr/>
                    <a:lstStyle/>
                    <a:p>
                      <a:pPr algn="l" fontAlgn="t"/>
                      <a:r>
                        <a:rPr lang="en-GB" sz="1100" b="0" i="0" u="none" strike="noStrike" dirty="0">
                          <a:solidFill>
                            <a:srgbClr val="000000"/>
                          </a:solidFill>
                          <a:effectLst/>
                          <a:latin typeface="Calibri" panose="020F0502020204030204" pitchFamily="34" charset="0"/>
                        </a:rPr>
                        <a:t>2.1 Raising Finances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a:solidFill>
                            <a:srgbClr val="000000"/>
                          </a:solidFill>
                          <a:effectLst/>
                          <a:latin typeface="Calibri" panose="020F0502020204030204" pitchFamily="34" charset="0"/>
                        </a:rPr>
                        <a:t>2.1.1  Internal Finance</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1203426"/>
                  </a:ext>
                </a:extLst>
              </a:tr>
              <a:tr h="26628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2.1.2 External Finance</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6919100"/>
                  </a:ext>
                </a:extLst>
              </a:tr>
              <a:tr h="26628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2.1.3 Liability</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83519489"/>
                  </a:ext>
                </a:extLst>
              </a:tr>
              <a:tr h="26628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2.1.4 Planning</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38221990"/>
                  </a:ext>
                </a:extLst>
              </a:tr>
              <a:tr h="266280">
                <a:tc rowSpan="4">
                  <a:txBody>
                    <a:bodyPr/>
                    <a:lstStyle/>
                    <a:p>
                      <a:pPr algn="l" fontAlgn="t"/>
                      <a:r>
                        <a:rPr lang="en-GB" sz="1100" b="0" i="0" u="none" strike="noStrike" dirty="0">
                          <a:solidFill>
                            <a:srgbClr val="000000"/>
                          </a:solidFill>
                          <a:effectLst/>
                          <a:latin typeface="Calibri" panose="020F0502020204030204" pitchFamily="34" charset="0"/>
                        </a:rPr>
                        <a:t>2.2 Financial Planning</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r>
                        <a:rPr lang="en-GB" sz="1100" b="0" i="0" u="none" strike="noStrike">
                          <a:solidFill>
                            <a:srgbClr val="000000"/>
                          </a:solidFill>
                          <a:effectLst/>
                          <a:latin typeface="Calibri" panose="020F0502020204030204" pitchFamily="34" charset="0"/>
                        </a:rPr>
                        <a:t>2.2.1 Sales Forecasting</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487773110"/>
                  </a:ext>
                </a:extLst>
              </a:tr>
              <a:tr h="46656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2.2.2 Sales, Revenue and Costs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4184138990"/>
                  </a:ext>
                </a:extLst>
              </a:tr>
              <a:tr h="266280">
                <a:tc vMerge="1">
                  <a:txBody>
                    <a:bodyPr/>
                    <a:lstStyle/>
                    <a:p>
                      <a:endParaRPr lang="en-GB"/>
                    </a:p>
                  </a:txBody>
                  <a:tcPr/>
                </a:tc>
                <a:tc>
                  <a:txBody>
                    <a:bodyPr/>
                    <a:lstStyle/>
                    <a:p>
                      <a:pPr algn="l" fontAlgn="b"/>
                      <a:r>
                        <a:rPr lang="en-GB" sz="1100" b="0" i="0" u="none" strike="noStrike">
                          <a:solidFill>
                            <a:srgbClr val="000000"/>
                          </a:solidFill>
                          <a:effectLst/>
                          <a:latin typeface="Calibri" panose="020F0502020204030204" pitchFamily="34" charset="0"/>
                        </a:rPr>
                        <a:t>2.2.3 Break-even</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357832148"/>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2.2.4 Budgets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899735510"/>
                  </a:ext>
                </a:extLst>
              </a:tr>
              <a:tr h="266280">
                <a:tc rowSpan="3">
                  <a:txBody>
                    <a:bodyPr/>
                    <a:lstStyle/>
                    <a:p>
                      <a:pPr algn="l" fontAlgn="t"/>
                      <a:r>
                        <a:rPr lang="en-GB" sz="1100" b="0" i="0" u="none" strike="noStrike" dirty="0">
                          <a:solidFill>
                            <a:srgbClr val="000000"/>
                          </a:solidFill>
                          <a:effectLst/>
                          <a:latin typeface="Calibri" panose="020F0502020204030204" pitchFamily="34" charset="0"/>
                        </a:rPr>
                        <a:t>2.3 Managing Finances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2.3.1 Profit</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72746841"/>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2.3.2 Liquidity</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64359153"/>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2.3.3 Business Failure </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48745375"/>
                  </a:ext>
                </a:extLst>
              </a:tr>
              <a:tr h="666839">
                <a:tc rowSpan="4">
                  <a:txBody>
                    <a:bodyPr/>
                    <a:lstStyle/>
                    <a:p>
                      <a:pPr algn="l" fontAlgn="t"/>
                      <a:r>
                        <a:rPr lang="en-GB" sz="1100" b="0" i="0" u="none" strike="noStrike" dirty="0">
                          <a:solidFill>
                            <a:srgbClr val="000000"/>
                          </a:solidFill>
                          <a:effectLst/>
                          <a:latin typeface="Calibri" panose="020F0502020204030204" pitchFamily="34" charset="0"/>
                        </a:rPr>
                        <a:t>2.4 Resource Management</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r>
                        <a:rPr lang="en-GB" sz="1100" b="0" i="0" u="none" strike="noStrike" dirty="0">
                          <a:solidFill>
                            <a:srgbClr val="000000"/>
                          </a:solidFill>
                          <a:effectLst/>
                          <a:latin typeface="Calibri" panose="020F0502020204030204" pitchFamily="34" charset="0"/>
                        </a:rPr>
                        <a:t>2.4.1 Production, Productivity and Efficiency</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604551300"/>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2.4.2 Capacity utilisation</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58781598"/>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2.4.3 Stock Control</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000859236"/>
                  </a:ext>
                </a:extLst>
              </a:tr>
              <a:tr h="46656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2.4.4 Quality Management</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6E6"/>
                    </a:solidFill>
                  </a:tcPr>
                </a:tc>
                <a:extLst>
                  <a:ext uri="{0D108BD9-81ED-4DB2-BD59-A6C34878D82A}">
                    <a16:rowId xmlns:a16="http://schemas.microsoft.com/office/drawing/2014/main" val="1463784054"/>
                  </a:ext>
                </a:extLst>
              </a:tr>
              <a:tr h="266280">
                <a:tc rowSpan="2">
                  <a:txBody>
                    <a:bodyPr/>
                    <a:lstStyle/>
                    <a:p>
                      <a:pPr algn="l" fontAlgn="t"/>
                      <a:r>
                        <a:rPr lang="en-GB" sz="1100" b="0" i="0" u="none" strike="noStrike" dirty="0">
                          <a:solidFill>
                            <a:srgbClr val="000000"/>
                          </a:solidFill>
                          <a:effectLst/>
                          <a:latin typeface="Calibri" panose="020F0502020204030204" pitchFamily="34" charset="0"/>
                        </a:rPr>
                        <a:t>2.5 External Influences</a:t>
                      </a:r>
                    </a:p>
                  </a:txBody>
                  <a:tcPr marL="9525" marR="9525" marT="9525"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GB" sz="1100" b="0" i="0" u="none" strike="noStrike" dirty="0">
                          <a:solidFill>
                            <a:srgbClr val="000000"/>
                          </a:solidFill>
                          <a:effectLst/>
                          <a:latin typeface="Calibri" panose="020F0502020204030204" pitchFamily="34" charset="0"/>
                        </a:rPr>
                        <a:t>2.5.1 Economic Influences</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61522778"/>
                  </a:ext>
                </a:extLst>
              </a:tr>
              <a:tr h="266280">
                <a:tc vMerge="1">
                  <a:txBody>
                    <a:bodyPr/>
                    <a:lstStyle/>
                    <a:p>
                      <a:endParaRPr lang="en-GB"/>
                    </a:p>
                  </a:txBody>
                  <a:tcPr/>
                </a:tc>
                <a:tc>
                  <a:txBody>
                    <a:bodyPr/>
                    <a:lstStyle/>
                    <a:p>
                      <a:pPr algn="l" fontAlgn="b"/>
                      <a:r>
                        <a:rPr lang="en-GB" sz="1100" b="0" i="0" u="none" strike="noStrike" dirty="0">
                          <a:solidFill>
                            <a:srgbClr val="000000"/>
                          </a:solidFill>
                          <a:effectLst/>
                          <a:latin typeface="Calibri" panose="020F0502020204030204" pitchFamily="34" charset="0"/>
                        </a:rPr>
                        <a:t>2.5.2 Legislation</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endParaRPr lang="en-GB" sz="1100" b="0" i="0" u="none" strike="noStrike" dirty="0">
                        <a:solidFill>
                          <a:srgbClr val="000000"/>
                        </a:solidFill>
                        <a:effectLst/>
                        <a:latin typeface="Calibri" panose="020F0502020204030204" pitchFamily="34" charset="0"/>
                      </a:endParaRP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49768347"/>
                  </a:ext>
                </a:extLst>
              </a:tr>
            </a:tbl>
          </a:graphicData>
        </a:graphic>
      </p:graphicFrame>
      <p:graphicFrame>
        <p:nvGraphicFramePr>
          <p:cNvPr id="8" name="Table 7">
            <a:extLst>
              <a:ext uri="{FF2B5EF4-FFF2-40B4-BE49-F238E27FC236}">
                <a16:creationId xmlns:a16="http://schemas.microsoft.com/office/drawing/2014/main" id="{6F42FDB9-B860-4EB4-97E6-550689659389}"/>
              </a:ext>
            </a:extLst>
          </p:cNvPr>
          <p:cNvGraphicFramePr>
            <a:graphicFrameLocks noGrp="1"/>
          </p:cNvGraphicFramePr>
          <p:nvPr>
            <p:extLst>
              <p:ext uri="{D42A27DB-BD31-4B8C-83A1-F6EECF244321}">
                <p14:modId xmlns:p14="http://schemas.microsoft.com/office/powerpoint/2010/main" val="2709757596"/>
              </p:ext>
            </p:extLst>
          </p:nvPr>
        </p:nvGraphicFramePr>
        <p:xfrm>
          <a:off x="3604764" y="1495357"/>
          <a:ext cx="2567436" cy="206461"/>
        </p:xfrm>
        <a:graphic>
          <a:graphicData uri="http://schemas.openxmlformats.org/drawingml/2006/table">
            <a:tbl>
              <a:tblPr/>
              <a:tblGrid>
                <a:gridCol w="2567436">
                  <a:extLst>
                    <a:ext uri="{9D8B030D-6E8A-4147-A177-3AD203B41FA5}">
                      <a16:colId xmlns:a16="http://schemas.microsoft.com/office/drawing/2014/main" val="592264165"/>
                    </a:ext>
                  </a:extLst>
                </a:gridCol>
              </a:tblGrid>
              <a:tr h="206461">
                <a:tc>
                  <a:txBody>
                    <a:bodyPr/>
                    <a:lstStyle/>
                    <a:p>
                      <a:pPr algn="ctr" fontAlgn="b"/>
                      <a:r>
                        <a:rPr lang="en-GB" sz="1000" b="1" i="0" u="none" strike="noStrike" dirty="0">
                          <a:solidFill>
                            <a:srgbClr val="FFFFFF"/>
                          </a:solidFill>
                          <a:effectLst/>
                          <a:latin typeface="Calibri" panose="020F0502020204030204" pitchFamily="34" charset="0"/>
                        </a:rPr>
                        <a:t>Theme 2 PLC - Managing Business Activities</a:t>
                      </a:r>
                    </a:p>
                  </a:txBody>
                  <a:tcPr marL="7087" marR="7087" marT="7087" marB="34016"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669271937"/>
                  </a:ext>
                </a:extLst>
              </a:tr>
            </a:tbl>
          </a:graphicData>
        </a:graphic>
      </p:graphicFrame>
      <p:graphicFrame>
        <p:nvGraphicFramePr>
          <p:cNvPr id="9" name="Table 8">
            <a:extLst>
              <a:ext uri="{FF2B5EF4-FFF2-40B4-BE49-F238E27FC236}">
                <a16:creationId xmlns:a16="http://schemas.microsoft.com/office/drawing/2014/main" id="{03C252FA-DB43-4F5F-B24C-64D080E0818A}"/>
              </a:ext>
            </a:extLst>
          </p:cNvPr>
          <p:cNvGraphicFramePr>
            <a:graphicFrameLocks noGrp="1"/>
          </p:cNvGraphicFramePr>
          <p:nvPr>
            <p:extLst>
              <p:ext uri="{D42A27DB-BD31-4B8C-83A1-F6EECF244321}">
                <p14:modId xmlns:p14="http://schemas.microsoft.com/office/powerpoint/2010/main" val="1022199419"/>
              </p:ext>
            </p:extLst>
          </p:nvPr>
        </p:nvGraphicFramePr>
        <p:xfrm>
          <a:off x="467916" y="1493509"/>
          <a:ext cx="2477398" cy="206461"/>
        </p:xfrm>
        <a:graphic>
          <a:graphicData uri="http://schemas.openxmlformats.org/drawingml/2006/table">
            <a:tbl>
              <a:tblPr/>
              <a:tblGrid>
                <a:gridCol w="2477398">
                  <a:extLst>
                    <a:ext uri="{9D8B030D-6E8A-4147-A177-3AD203B41FA5}">
                      <a16:colId xmlns:a16="http://schemas.microsoft.com/office/drawing/2014/main" val="2739482928"/>
                    </a:ext>
                  </a:extLst>
                </a:gridCol>
              </a:tblGrid>
              <a:tr h="206461">
                <a:tc>
                  <a:txBody>
                    <a:bodyPr/>
                    <a:lstStyle/>
                    <a:p>
                      <a:pPr algn="ctr" fontAlgn="b"/>
                      <a:r>
                        <a:rPr lang="en-GB" sz="1000" b="1" i="0" u="none" strike="noStrike" dirty="0">
                          <a:solidFill>
                            <a:srgbClr val="FFFFFF"/>
                          </a:solidFill>
                          <a:effectLst/>
                          <a:latin typeface="Calibri" panose="020F0502020204030204" pitchFamily="34" charset="0"/>
                        </a:rPr>
                        <a:t>Theme 1 PLC - Marketing and People</a:t>
                      </a:r>
                    </a:p>
                  </a:txBody>
                  <a:tcPr marL="7087" marR="7087" marT="7087" marB="34016"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4113651797"/>
                  </a:ext>
                </a:extLst>
              </a:tr>
            </a:tbl>
          </a:graphicData>
        </a:graphic>
      </p:graphicFrame>
      <p:sp>
        <p:nvSpPr>
          <p:cNvPr id="11" name="TextBox 10">
            <a:extLst>
              <a:ext uri="{FF2B5EF4-FFF2-40B4-BE49-F238E27FC236}">
                <a16:creationId xmlns:a16="http://schemas.microsoft.com/office/drawing/2014/main" id="{4A9F4823-F896-4DF0-A7A9-A74B24B47E84}"/>
              </a:ext>
            </a:extLst>
          </p:cNvPr>
          <p:cNvSpPr txBox="1"/>
          <p:nvPr/>
        </p:nvSpPr>
        <p:spPr>
          <a:xfrm>
            <a:off x="350024" y="202037"/>
            <a:ext cx="5822176" cy="461665"/>
          </a:xfrm>
          <a:prstGeom prst="rect">
            <a:avLst/>
          </a:prstGeom>
          <a:noFill/>
        </p:spPr>
        <p:txBody>
          <a:bodyPr wrap="square" rtlCol="0">
            <a:spAutoFit/>
          </a:bodyPr>
          <a:lstStyle/>
          <a:p>
            <a:r>
              <a:rPr lang="en-GB" sz="2400" b="1" u="sng" dirty="0">
                <a:effectLst>
                  <a:outerShdw blurRad="38100" dist="38100" dir="2700000" algn="tl">
                    <a:srgbClr val="000000">
                      <a:alpha val="43137"/>
                    </a:srgbClr>
                  </a:outerShdw>
                </a:effectLst>
              </a:rPr>
              <a:t>PLC – Theme 1 &amp; Theme 2</a:t>
            </a:r>
          </a:p>
        </p:txBody>
      </p:sp>
      <p:sp>
        <p:nvSpPr>
          <p:cNvPr id="13" name="TextBox 12">
            <a:extLst>
              <a:ext uri="{FF2B5EF4-FFF2-40B4-BE49-F238E27FC236}">
                <a16:creationId xmlns:a16="http://schemas.microsoft.com/office/drawing/2014/main" id="{B46C1F88-E63C-4149-A02F-6BA59E491438}"/>
              </a:ext>
            </a:extLst>
          </p:cNvPr>
          <p:cNvSpPr txBox="1"/>
          <p:nvPr/>
        </p:nvSpPr>
        <p:spPr>
          <a:xfrm>
            <a:off x="342881" y="682930"/>
            <a:ext cx="6040060" cy="738664"/>
          </a:xfrm>
          <a:prstGeom prst="rect">
            <a:avLst/>
          </a:prstGeom>
          <a:noFill/>
        </p:spPr>
        <p:txBody>
          <a:bodyPr wrap="square" rtlCol="0">
            <a:spAutoFit/>
          </a:bodyPr>
          <a:lstStyle/>
          <a:p>
            <a:r>
              <a:rPr lang="en-GB" sz="1400" dirty="0"/>
              <a:t>This is the course overview of units and lessons. Go through this section by ticking the boxes where you feel you have some knowledge from your GCSE study from year 11</a:t>
            </a:r>
          </a:p>
        </p:txBody>
      </p:sp>
      <p:pic>
        <p:nvPicPr>
          <p:cNvPr id="1026" name="Picture 2" descr="Check Mark And Cross Sign PNG Transparent Images Free Download | Vector  Files | Pngtree">
            <a:extLst>
              <a:ext uri="{FF2B5EF4-FFF2-40B4-BE49-F238E27FC236}">
                <a16:creationId xmlns:a16="http://schemas.microsoft.com/office/drawing/2014/main" id="{CDF22FCA-9D97-4C88-BB72-1135A5C77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69" y="1860030"/>
            <a:ext cx="507242" cy="50724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heck Mark And Cross Sign PNG Transparent Images Free Download | Vector  Files | Pngtree">
            <a:extLst>
              <a:ext uri="{FF2B5EF4-FFF2-40B4-BE49-F238E27FC236}">
                <a16:creationId xmlns:a16="http://schemas.microsoft.com/office/drawing/2014/main" id="{F3E78292-2626-4C0E-BDE7-1A0422CC9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391" y="1860030"/>
            <a:ext cx="507242" cy="507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8765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81f589b0b304aa59ac6ce540d9ea722 xmlns="3a2ad050-3c60-42b7-a2ae-5288fc534a37">
      <Terms xmlns="http://schemas.microsoft.com/office/infopath/2007/PartnerControls"/>
    </i81f589b0b304aa59ac6ce540d9ea722>
    <Year xmlns="3a2ad050-3c60-42b7-a2ae-5288fc534a37">Year 11</Year>
    <l5bca6976c3f46b4b72ac5f892968213 xmlns="3a2ad050-3c60-42b7-a2ae-5288fc534a37">
      <Terms xmlns="http://schemas.microsoft.com/office/infopath/2007/PartnerControls"/>
    </l5bca6976c3f46b4b72ac5f892968213>
    <PersonalIdentificationData xmlns="3a2ad050-3c60-42b7-a2ae-5288fc534a37" xsi:nil="true"/>
    <f5c6631f7d284bf8a1eb86232792c18a xmlns="3a2ad050-3c60-42b7-a2ae-5288fc534a37">
      <Terms xmlns="http://schemas.microsoft.com/office/infopath/2007/PartnerControls"/>
    </f5c6631f7d284bf8a1eb86232792c18a>
    <eaee99a3b65741ec86433ec881e2607b xmlns="3a2ad050-3c60-42b7-a2ae-5288fc534a37">
      <Terms xmlns="http://schemas.microsoft.com/office/infopath/2007/PartnerControls"/>
    </eaee99a3b65741ec86433ec881e2607b>
    <TaxCatchAll xmlns="3a2ad050-3c60-42b7-a2ae-5288fc534a37" xsi:nil="true"/>
    <Lesson xmlns="3a2ad050-3c60-42b7-a2ae-5288fc534a37" xsi:nil="true"/>
    <CustomTags xmlns="3a2ad050-3c60-42b7-a2ae-5288fc534a37" xsi:nil="true"/>
    <KeyStage xmlns="3a2ad050-3c60-42b7-a2ae-5288fc534a37">KS4</KeyStage>
    <CurriculumSubject xmlns="3a2ad050-3c60-42b7-a2ae-5288fc534a37">Registration Year 11</CurriculumSubject>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8F134825D4A54693DB3AA8C4E41EBC" ma:contentTypeVersion="25" ma:contentTypeDescription="Create a new document." ma:contentTypeScope="" ma:versionID="60382d54b5bc3df291fb03490d5df2c1">
  <xsd:schema xmlns:xsd="http://www.w3.org/2001/XMLSchema" xmlns:xs="http://www.w3.org/2001/XMLSchema" xmlns:p="http://schemas.microsoft.com/office/2006/metadata/properties" xmlns:ns2="3a2ad050-3c60-42b7-a2ae-5288fc534a37" xmlns:ns3="b26a1134-8e7b-43e4-abc0-9133c44f8f68" targetNamespace="http://schemas.microsoft.com/office/2006/metadata/properties" ma:root="true" ma:fieldsID="a02746516604c7f0fed23b396aa3ab3a" ns2:_="" ns3:_="">
    <xsd:import namespace="3a2ad050-3c60-42b7-a2ae-5288fc534a37"/>
    <xsd:import namespace="b26a1134-8e7b-43e4-abc0-9133c44f8f68"/>
    <xsd:element name="properties">
      <xsd:complexType>
        <xsd:sequence>
          <xsd:element name="documentManagement">
            <xsd:complexType>
              <xsd:all>
                <xsd:element ref="ns2:eaee99a3b65741ec86433ec881e2607b" minOccurs="0"/>
                <xsd:element ref="ns2:TaxCatchAll" minOccurs="0"/>
                <xsd:element ref="ns2:l5bca6976c3f46b4b72ac5f892968213" minOccurs="0"/>
                <xsd:element ref="ns2:f5c6631f7d284bf8a1eb86232792c18a" minOccurs="0"/>
                <xsd:element ref="ns2:i81f589b0b304aa59ac6ce540d9ea722" minOccurs="0"/>
                <xsd:element ref="ns2:PersonalIdentificationData" minOccurs="0"/>
                <xsd:element ref="ns2:KeyStage" minOccurs="0"/>
                <xsd:element ref="ns2:Year" minOccurs="0"/>
                <xsd:element ref="ns2:Lesson" minOccurs="0"/>
                <xsd:element ref="ns2:CustomTags" minOccurs="0"/>
                <xsd:element ref="ns2:CurriculumSubject"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2ad050-3c60-42b7-a2ae-5288fc534a37" elementFormDefault="qualified">
    <xsd:import namespace="http://schemas.microsoft.com/office/2006/documentManagement/types"/>
    <xsd:import namespace="http://schemas.microsoft.com/office/infopath/2007/PartnerControls"/>
    <xsd:element name="eaee99a3b65741ec86433ec881e2607b" ma:index="9" nillable="true" ma:taxonomy="true" ma:internalName="eaee99a3b65741ec86433ec881e2607b" ma:taxonomyFieldName="Topic" ma:displayName="Topic" ma:fieldId="{eaee99a3-b657-41ec-8643-3ec881e2607b}" ma:sspId="59225b58-e3d2-4ce2-b8c8-b95fb5472c4f" ma:termSetId="a8c5a09f-93dc-43eb-a947-5f7308f01254"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16da183c-2164-4b47-a29e-14a7c14f4a33}" ma:internalName="TaxCatchAll" ma:showField="CatchAllData" ma:web="3a2ad050-3c60-42b7-a2ae-5288fc534a37">
      <xsd:complexType>
        <xsd:complexContent>
          <xsd:extension base="dms:MultiChoiceLookup">
            <xsd:sequence>
              <xsd:element name="Value" type="dms:Lookup" maxOccurs="unbounded" minOccurs="0" nillable="true"/>
            </xsd:sequence>
          </xsd:extension>
        </xsd:complexContent>
      </xsd:complexType>
    </xsd:element>
    <xsd:element name="l5bca6976c3f46b4b72ac5f892968213" ma:index="12" nillable="true" ma:taxonomy="true" ma:internalName="l5bca6976c3f46b4b72ac5f892968213" ma:taxonomyFieldName="Exam_x0020_Board" ma:displayName="Exam Board" ma:fieldId="{55bca697-6c3f-46b4-b72a-c5f892968213}" ma:sspId="59225b58-e3d2-4ce2-b8c8-b95fb5472c4f" ma:termSetId="7ff01458-f10a-4d8b-8ea8-0251811fd9dc" ma:anchorId="00000000-0000-0000-0000-000000000000" ma:open="false" ma:isKeyword="false">
      <xsd:complexType>
        <xsd:sequence>
          <xsd:element ref="pc:Terms" minOccurs="0" maxOccurs="1"/>
        </xsd:sequence>
      </xsd:complexType>
    </xsd:element>
    <xsd:element name="f5c6631f7d284bf8a1eb86232792c18a" ma:index="14" nillable="true" ma:taxonomy="true" ma:internalName="f5c6631f7d284bf8a1eb86232792c18a" ma:taxonomyFieldName="Week" ma:displayName="Week" ma:fieldId="{f5c6631f-7d28-4bf8-a1eb-86232792c18a}" ma:sspId="59225b58-e3d2-4ce2-b8c8-b95fb5472c4f" ma:termSetId="e6742770-d5b4-4644-98a0-94f43a02e985" ma:anchorId="00000000-0000-0000-0000-000000000000" ma:open="false" ma:isKeyword="false">
      <xsd:complexType>
        <xsd:sequence>
          <xsd:element ref="pc:Terms" minOccurs="0" maxOccurs="1"/>
        </xsd:sequence>
      </xsd:complexType>
    </xsd:element>
    <xsd:element name="i81f589b0b304aa59ac6ce540d9ea722" ma:index="16" nillable="true" ma:taxonomy="true" ma:internalName="i81f589b0b304aa59ac6ce540d9ea722" ma:taxonomyFieldName="Term" ma:displayName="Term" ma:fieldId="{281f589b-0b30-4aa5-9ac6-ce540d9ea722}" ma:sspId="59225b58-e3d2-4ce2-b8c8-b95fb5472c4f" ma:termSetId="7bb8ffaa-c7a0-4459-9259-f630ab84ca9b" ma:anchorId="00000000-0000-0000-0000-000000000000" ma:open="false" ma:isKeyword="false">
      <xsd:complexType>
        <xsd:sequence>
          <xsd:element ref="pc:Terms" minOccurs="0" maxOccurs="1"/>
        </xsd:sequence>
      </xsd:complexType>
    </xsd:element>
    <xsd:element name="PersonalIdentificationData" ma:index="17" nillable="true" ma:displayName="Personal Identification Data" ma:internalName="Personal_x0020_Identification_x0020_Data">
      <xsd:simpleType>
        <xsd:restriction base="dms:Choice">
          <xsd:enumeration value="No"/>
          <xsd:enumeration value="Yes"/>
        </xsd:restriction>
      </xsd:simpleType>
    </xsd:element>
    <xsd:element name="KeyStage" ma:index="18" nillable="true" ma:displayName="Key Stage" ma:default="KS4" ma:internalName="Key_x0020_Stage">
      <xsd:simpleType>
        <xsd:restriction base="dms:Text"/>
      </xsd:simpleType>
    </xsd:element>
    <xsd:element name="Year" ma:index="19" nillable="true" ma:displayName="Year" ma:default="Year 11" ma:internalName="Year">
      <xsd:simpleType>
        <xsd:restriction base="dms:Text"/>
      </xsd:simpleType>
    </xsd:element>
    <xsd:element name="Lesson" ma:index="20" nillable="true" ma:displayName="Lesson" ma:internalName="Lesson">
      <xsd:simpleType>
        <xsd:restriction base="dms:Text"/>
      </xsd:simpleType>
    </xsd:element>
    <xsd:element name="CustomTags" ma:index="21" nillable="true" ma:displayName="Custom Tags" ma:internalName="Custom_x0020_Tags">
      <xsd:simpleType>
        <xsd:restriction base="dms:Text"/>
      </xsd:simpleType>
    </xsd:element>
    <xsd:element name="CurriculumSubject" ma:index="22" nillable="true" ma:displayName="Curriculum Subject" ma:default="Registration Year 11" ma:internalName="Curriculum_x0020_Subject">
      <xsd:simpleType>
        <xsd:restriction base="dms:Text"/>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6a1134-8e7b-43e4-abc0-9133c44f8f68"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ServiceDateTaken" ma:index="29" nillable="true" ma:displayName="MediaServiceDateTaken" ma:hidden="true" ma:internalName="MediaServiceDateTaken" ma:readOnly="true">
      <xsd:simpleType>
        <xsd:restriction base="dms:Text"/>
      </xsd:simpleType>
    </xsd:element>
    <xsd:element name="MediaLengthInSeconds" ma:index="30" nillable="true" ma:displayName="MediaLengthInSeconds" ma:hidden="true" ma:internalName="MediaLengthInSeconds" ma:readOnly="true">
      <xsd:simpleType>
        <xsd:restriction base="dms:Unknown"/>
      </xsd:simpleType>
    </xsd:element>
    <xsd:element name="MediaServiceObjectDetectorVersions" ma:index="31" nillable="true" ma:displayName="MediaServiceObjectDetectorVersions"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698DFF-E44E-4E67-9B11-DA55085C4A6B}">
  <ds:schemaRefs>
    <ds:schemaRef ds:uri="http://schemas.microsoft.com/office/2006/metadata/properties"/>
    <ds:schemaRef ds:uri="http://schemas.microsoft.com/office/infopath/2007/PartnerControls"/>
    <ds:schemaRef ds:uri="3a2ad050-3c60-42b7-a2ae-5288fc534a37"/>
  </ds:schemaRefs>
</ds:datastoreItem>
</file>

<file path=customXml/itemProps2.xml><?xml version="1.0" encoding="utf-8"?>
<ds:datastoreItem xmlns:ds="http://schemas.openxmlformats.org/officeDocument/2006/customXml" ds:itemID="{F53B5C3F-E4D4-4709-B3DA-CC24443282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2ad050-3c60-42b7-a2ae-5288fc534a37"/>
    <ds:schemaRef ds:uri="b26a1134-8e7b-43e4-abc0-9133c44f8f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0C3B27-5AD7-464D-BD34-78BE0363A3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162</TotalTime>
  <Words>4255</Words>
  <Application>Microsoft Office PowerPoint</Application>
  <PresentationFormat>A4 Paper (210x297 mm)</PresentationFormat>
  <Paragraphs>441</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A-Level Business Studies Bridging Work Course code: 9BS0</vt:lpstr>
      <vt:lpstr>Edexcel A-Level Business Studies:  Course/qualification Overview</vt:lpstr>
      <vt:lpstr>PowerPoint Presentation</vt:lpstr>
      <vt:lpstr>PowerPoint Presentation</vt:lpstr>
      <vt:lpstr>PowerPoint Presentation</vt:lpstr>
      <vt:lpstr>PowerPoint Presentation</vt:lpstr>
      <vt:lpstr>PowerPoint Presentation</vt:lpstr>
      <vt:lpstr>Edexcel A-Level Business Studies:   PLC</vt:lpstr>
      <vt:lpstr>PowerPoint Presentation</vt:lpstr>
      <vt:lpstr>PowerPoint Presentation</vt:lpstr>
      <vt:lpstr>Edexcel A-Level Business Studies:  Home learning Charter and Reading List</vt:lpstr>
      <vt:lpstr>CHSG Key Stage 5 Home learning Charter</vt:lpstr>
      <vt:lpstr>CHSG Key Stage 5 Home learning Charter</vt:lpstr>
      <vt:lpstr>KS5 Reading Journey</vt:lpstr>
      <vt:lpstr>Edexcel A-Level Business studies:  VESPA Skills</vt:lpstr>
      <vt:lpstr>VESPA Skills</vt:lpstr>
      <vt:lpstr>VESPA Skills Pre-course Audit</vt:lpstr>
      <vt:lpstr>Edexcel A-Level  Business Studies:  Pre-course Planning</vt:lpstr>
      <vt:lpstr>PowerPoint Presentation</vt:lpstr>
      <vt:lpstr>Edexcel A-Level  Business Studies:  Pre-course Bridging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A-Level Business bridging work</dc:title>
  <dc:creator>Jim Stockwell</dc:creator>
  <cp:lastModifiedBy>Jim Stockwell</cp:lastModifiedBy>
  <cp:revision>32</cp:revision>
  <dcterms:created xsi:type="dcterms:W3CDTF">2025-02-13T17:17:30Z</dcterms:created>
  <dcterms:modified xsi:type="dcterms:W3CDTF">2025-06-04T13:52:33Z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0x010100638F134825D4A54693DB3AA8C4E41EBC</vt:lpwstr>
  </property>
  <property fmtid="{D5CDD505-2E9C-101B-9397-08002B2CF9AE}" pid="3" name="Exam_x0020_Board">
    <vt:lpwstr/>
  </property>
  <property fmtid="{D5CDD505-2E9C-101B-9397-08002B2CF9AE}" pid="4" name="Topic">
    <vt:lpwstr/>
  </property>
  <property fmtid="{D5CDD505-2E9C-101B-9397-08002B2CF9AE}" pid="5" name="Term">
    <vt:lpwstr/>
  </property>
  <property fmtid="{D5CDD505-2E9C-101B-9397-08002B2CF9AE}" pid="6" name="Week">
    <vt:lpwstr/>
  </property>
  <property fmtid="{D5CDD505-2E9C-101B-9397-08002B2CF9AE}" pid="7" name="Exam Board">
    <vt:lpwstr/>
  </property>
</Properties>
</file>