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61" r:id="rId5"/>
    <p:sldId id="260" r:id="rId6"/>
    <p:sldId id="262" r:id="rId7"/>
    <p:sldId id="263" r:id="rId8"/>
    <p:sldId id="266" r:id="rId9"/>
    <p:sldId id="272" r:id="rId10"/>
    <p:sldId id="276" r:id="rId11"/>
    <p:sldId id="259" r:id="rId12"/>
    <p:sldId id="282" r:id="rId13"/>
    <p:sldId id="284" r:id="rId14"/>
    <p:sldId id="285" r:id="rId15"/>
    <p:sldId id="283" r:id="rId16"/>
    <p:sldId id="258" r:id="rId17"/>
    <p:sldId id="274" r:id="rId18"/>
    <p:sldId id="277" r:id="rId19"/>
    <p:sldId id="280"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4843"/>
    <a:srgbClr val="994E54"/>
    <a:srgbClr val="81A032"/>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9C658D-C396-3647-424C-CC8AA741BB99}" v="155" dt="2025-05-19T08:21:39.772"/>
    <p1510:client id="{949630FF-3943-D894-A6C1-3A29C1C38EAB}" v="5" dt="2025-05-20T06:37:50.510"/>
    <p1510:client id="{B0C6DF1D-F701-562C-6B9E-947A99ACE508}" v="1" dt="2025-05-19T15:07:42.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21"/>
    <p:restoredTop sz="78928" autoAdjust="0"/>
  </p:normalViewPr>
  <p:slideViewPr>
    <p:cSldViewPr snapToGrid="0" snapToObjects="1">
      <p:cViewPr varScale="1">
        <p:scale>
          <a:sx n="57" d="100"/>
          <a:sy n="57" d="100"/>
        </p:scale>
        <p:origin x="1182" y="6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4D344E-6662-E248-89DC-C13434BDE0DC}" type="datetimeFigureOut">
              <a:rPr lang="en-GB" smtClean="0"/>
              <a:t>19/05/2025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564402-8CE0-DC45-A848-55C56F9F11DF}" type="slidenum">
              <a:rPr lang="en-GB" smtClean="0"/>
              <a:t>‹#›</a:t>
            </a:fld>
            <a:endParaRPr lang="en-GB"/>
          </a:p>
        </p:txBody>
      </p:sp>
    </p:spTree>
    <p:extLst>
      <p:ext uri="{BB962C8B-B14F-4D97-AF65-F5344CB8AC3E}">
        <p14:creationId xmlns:p14="http://schemas.microsoft.com/office/powerpoint/2010/main" val="373133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564402-8CE0-DC45-A848-55C56F9F11DF}" type="slidenum">
              <a:rPr lang="en-GB" smtClean="0"/>
              <a:t>1</a:t>
            </a:fld>
            <a:endParaRPr lang="en-GB"/>
          </a:p>
        </p:txBody>
      </p:sp>
    </p:spTree>
    <p:extLst>
      <p:ext uri="{BB962C8B-B14F-4D97-AF65-F5344CB8AC3E}">
        <p14:creationId xmlns:p14="http://schemas.microsoft.com/office/powerpoint/2010/main" val="1875597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564402-8CE0-DC45-A848-55C56F9F11DF}" type="slidenum">
              <a:rPr lang="en-GB" smtClean="0"/>
              <a:t>18</a:t>
            </a:fld>
            <a:endParaRPr lang="en-GB"/>
          </a:p>
        </p:txBody>
      </p:sp>
    </p:spTree>
    <p:extLst>
      <p:ext uri="{BB962C8B-B14F-4D97-AF65-F5344CB8AC3E}">
        <p14:creationId xmlns:p14="http://schemas.microsoft.com/office/powerpoint/2010/main" val="3976972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image shows Leif the Lucky's Bridge between Europe and North America on Reykjanes Peninsula. </a:t>
            </a:r>
            <a:endParaRPr lang="en-GB" dirty="0"/>
          </a:p>
        </p:txBody>
      </p:sp>
      <p:sp>
        <p:nvSpPr>
          <p:cNvPr id="4" name="Slide Number Placeholder 3"/>
          <p:cNvSpPr>
            <a:spLocks noGrp="1"/>
          </p:cNvSpPr>
          <p:nvPr>
            <p:ph type="sldNum" sz="quarter" idx="5"/>
          </p:nvPr>
        </p:nvSpPr>
        <p:spPr/>
        <p:txBody>
          <a:bodyPr/>
          <a:lstStyle/>
          <a:p>
            <a:fld id="{66564402-8CE0-DC45-A848-55C56F9F11DF}" type="slidenum">
              <a:rPr lang="en-GB" smtClean="0"/>
              <a:t>2</a:t>
            </a:fld>
            <a:endParaRPr lang="en-GB"/>
          </a:p>
        </p:txBody>
      </p:sp>
    </p:spTree>
    <p:extLst>
      <p:ext uri="{BB962C8B-B14F-4D97-AF65-F5344CB8AC3E}">
        <p14:creationId xmlns:p14="http://schemas.microsoft.com/office/powerpoint/2010/main" val="2001911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information shared so far is just the tip of the iceberg. At FE level you will be expected to complete independent research and go into greater depth than we did at GCSE level. </a:t>
            </a:r>
          </a:p>
        </p:txBody>
      </p:sp>
      <p:sp>
        <p:nvSpPr>
          <p:cNvPr id="4" name="Slide Number Placeholder 3"/>
          <p:cNvSpPr>
            <a:spLocks noGrp="1"/>
          </p:cNvSpPr>
          <p:nvPr>
            <p:ph type="sldNum" sz="quarter" idx="5"/>
          </p:nvPr>
        </p:nvSpPr>
        <p:spPr/>
        <p:txBody>
          <a:bodyPr/>
          <a:lstStyle/>
          <a:p>
            <a:fld id="{66564402-8CE0-DC45-A848-55C56F9F11DF}" type="slidenum">
              <a:rPr lang="en-GB" smtClean="0"/>
              <a:t>5</a:t>
            </a:fld>
            <a:endParaRPr lang="en-GB"/>
          </a:p>
        </p:txBody>
      </p:sp>
    </p:spTree>
    <p:extLst>
      <p:ext uri="{BB962C8B-B14F-4D97-AF65-F5344CB8AC3E}">
        <p14:creationId xmlns:p14="http://schemas.microsoft.com/office/powerpoint/2010/main" val="213171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worth emphasising that when studying at FE level they will be required to read extended pieces. Cornell notes allows them to organise new information. Students to complete Cornell Notes using page on A Level Geography - </a:t>
            </a:r>
            <a:r>
              <a:rPr lang="en-GB" sz="1200" dirty="0" err="1"/>
              <a:t>www.alevelgeography.com</a:t>
            </a:r>
            <a:r>
              <a:rPr lang="en-GB" sz="1200" dirty="0"/>
              <a:t>/structure-of-the-earth </a:t>
            </a:r>
          </a:p>
          <a:p>
            <a:endParaRPr lang="en-GB" dirty="0"/>
          </a:p>
        </p:txBody>
      </p:sp>
      <p:sp>
        <p:nvSpPr>
          <p:cNvPr id="4" name="Slide Number Placeholder 3"/>
          <p:cNvSpPr>
            <a:spLocks noGrp="1"/>
          </p:cNvSpPr>
          <p:nvPr>
            <p:ph type="sldNum" sz="quarter" idx="5"/>
          </p:nvPr>
        </p:nvSpPr>
        <p:spPr/>
        <p:txBody>
          <a:bodyPr/>
          <a:lstStyle/>
          <a:p>
            <a:fld id="{66564402-8CE0-DC45-A848-55C56F9F11DF}" type="slidenum">
              <a:rPr lang="en-GB" smtClean="0"/>
              <a:t>6</a:t>
            </a:fld>
            <a:endParaRPr lang="en-GB"/>
          </a:p>
        </p:txBody>
      </p:sp>
    </p:spTree>
    <p:extLst>
      <p:ext uri="{BB962C8B-B14F-4D97-AF65-F5344CB8AC3E}">
        <p14:creationId xmlns:p14="http://schemas.microsoft.com/office/powerpoint/2010/main" val="2822884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Complete Cornell notes for the resource booklet</a:t>
            </a:r>
          </a:p>
        </p:txBody>
      </p:sp>
      <p:sp>
        <p:nvSpPr>
          <p:cNvPr id="4" name="Slide Number Placeholder 3"/>
          <p:cNvSpPr>
            <a:spLocks noGrp="1"/>
          </p:cNvSpPr>
          <p:nvPr>
            <p:ph type="sldNum" sz="quarter" idx="5"/>
          </p:nvPr>
        </p:nvSpPr>
        <p:spPr/>
        <p:txBody>
          <a:bodyPr/>
          <a:lstStyle/>
          <a:p>
            <a:fld id="{66564402-8CE0-DC45-A848-55C56F9F11DF}" type="slidenum">
              <a:rPr lang="en-GB" smtClean="0"/>
              <a:t>7</a:t>
            </a:fld>
            <a:endParaRPr lang="en-GB"/>
          </a:p>
        </p:txBody>
      </p:sp>
    </p:spTree>
    <p:extLst>
      <p:ext uri="{BB962C8B-B14F-4D97-AF65-F5344CB8AC3E}">
        <p14:creationId xmlns:p14="http://schemas.microsoft.com/office/powerpoint/2010/main" val="98715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the A3 templates and ask the students to use their notes (with occasional reference to the case study resources) to complete the mind maps. </a:t>
            </a:r>
          </a:p>
        </p:txBody>
      </p:sp>
      <p:sp>
        <p:nvSpPr>
          <p:cNvPr id="4" name="Slide Number Placeholder 3"/>
          <p:cNvSpPr>
            <a:spLocks noGrp="1"/>
          </p:cNvSpPr>
          <p:nvPr>
            <p:ph type="sldNum" sz="quarter" idx="5"/>
          </p:nvPr>
        </p:nvSpPr>
        <p:spPr/>
        <p:txBody>
          <a:bodyPr/>
          <a:lstStyle/>
          <a:p>
            <a:fld id="{66564402-8CE0-DC45-A848-55C56F9F11DF}" type="slidenum">
              <a:rPr lang="en-GB" smtClean="0"/>
              <a:t>14</a:t>
            </a:fld>
            <a:endParaRPr lang="en-GB"/>
          </a:p>
        </p:txBody>
      </p:sp>
    </p:spTree>
    <p:extLst>
      <p:ext uri="{BB962C8B-B14F-4D97-AF65-F5344CB8AC3E}">
        <p14:creationId xmlns:p14="http://schemas.microsoft.com/office/powerpoint/2010/main" val="281232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Venn diagrams and their value in comparing and contrasting. The students are to use the A3 template to compare and contrast the </a:t>
            </a:r>
            <a:r>
              <a:rPr lang="en-GB"/>
              <a:t>two eruptions. </a:t>
            </a:r>
            <a:endParaRPr lang="en-GB" dirty="0"/>
          </a:p>
        </p:txBody>
      </p:sp>
      <p:sp>
        <p:nvSpPr>
          <p:cNvPr id="4" name="Slide Number Placeholder 3"/>
          <p:cNvSpPr>
            <a:spLocks noGrp="1"/>
          </p:cNvSpPr>
          <p:nvPr>
            <p:ph type="sldNum" sz="quarter" idx="5"/>
          </p:nvPr>
        </p:nvSpPr>
        <p:spPr/>
        <p:txBody>
          <a:bodyPr/>
          <a:lstStyle/>
          <a:p>
            <a:fld id="{66564402-8CE0-DC45-A848-55C56F9F11DF}" type="slidenum">
              <a:rPr lang="en-GB" smtClean="0"/>
              <a:t>15</a:t>
            </a:fld>
            <a:endParaRPr lang="en-GB"/>
          </a:p>
        </p:txBody>
      </p:sp>
    </p:spTree>
    <p:extLst>
      <p:ext uri="{BB962C8B-B14F-4D97-AF65-F5344CB8AC3E}">
        <p14:creationId xmlns:p14="http://schemas.microsoft.com/office/powerpoint/2010/main" val="3680552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564402-8CE0-DC45-A848-55C56F9F11DF}" type="slidenum">
              <a:rPr lang="en-GB" smtClean="0"/>
              <a:t>16</a:t>
            </a:fld>
            <a:endParaRPr lang="en-GB"/>
          </a:p>
        </p:txBody>
      </p:sp>
    </p:spTree>
    <p:extLst>
      <p:ext uri="{BB962C8B-B14F-4D97-AF65-F5344CB8AC3E}">
        <p14:creationId xmlns:p14="http://schemas.microsoft.com/office/powerpoint/2010/main" val="1999848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564402-8CE0-DC45-A848-55C56F9F11DF}" type="slidenum">
              <a:rPr lang="en-GB" smtClean="0"/>
              <a:t>17</a:t>
            </a:fld>
            <a:endParaRPr lang="en-GB"/>
          </a:p>
        </p:txBody>
      </p:sp>
    </p:spTree>
    <p:extLst>
      <p:ext uri="{BB962C8B-B14F-4D97-AF65-F5344CB8AC3E}">
        <p14:creationId xmlns:p14="http://schemas.microsoft.com/office/powerpoint/2010/main" val="1983677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B72C26B-77D2-724C-8CB4-D5A0A8548F8B}" type="datetimeFigureOut">
              <a:rPr lang="en-GB" smtClean="0"/>
              <a:t>19/05/2025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B0DD3-FD65-F243-8346-611BE823C2D9}" type="slidenum">
              <a:rPr lang="en-GB" smtClean="0"/>
              <a:t>‹#›</a:t>
            </a:fld>
            <a:endParaRPr lang="en-GB"/>
          </a:p>
        </p:txBody>
      </p:sp>
    </p:spTree>
    <p:extLst>
      <p:ext uri="{BB962C8B-B14F-4D97-AF65-F5344CB8AC3E}">
        <p14:creationId xmlns:p14="http://schemas.microsoft.com/office/powerpoint/2010/main" val="394561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B72C26B-77D2-724C-8CB4-D5A0A8548F8B}" type="datetimeFigureOut">
              <a:rPr lang="en-GB" smtClean="0"/>
              <a:t>19/05/2025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B0DD3-FD65-F243-8346-611BE823C2D9}" type="slidenum">
              <a:rPr lang="en-GB" smtClean="0"/>
              <a:t>‹#›</a:t>
            </a:fld>
            <a:endParaRPr lang="en-GB"/>
          </a:p>
        </p:txBody>
      </p:sp>
    </p:spTree>
    <p:extLst>
      <p:ext uri="{BB962C8B-B14F-4D97-AF65-F5344CB8AC3E}">
        <p14:creationId xmlns:p14="http://schemas.microsoft.com/office/powerpoint/2010/main" val="4050958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B72C26B-77D2-724C-8CB4-D5A0A8548F8B}" type="datetimeFigureOut">
              <a:rPr lang="en-GB" smtClean="0"/>
              <a:t>19/05/2025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B0DD3-FD65-F243-8346-611BE823C2D9}" type="slidenum">
              <a:rPr lang="en-GB" smtClean="0"/>
              <a:t>‹#›</a:t>
            </a:fld>
            <a:endParaRPr lang="en-GB"/>
          </a:p>
        </p:txBody>
      </p:sp>
    </p:spTree>
    <p:extLst>
      <p:ext uri="{BB962C8B-B14F-4D97-AF65-F5344CB8AC3E}">
        <p14:creationId xmlns:p14="http://schemas.microsoft.com/office/powerpoint/2010/main" val="21386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B72C26B-77D2-724C-8CB4-D5A0A8548F8B}" type="datetimeFigureOut">
              <a:rPr lang="en-GB" smtClean="0"/>
              <a:t>19/05/2025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B0DD3-FD65-F243-8346-611BE823C2D9}" type="slidenum">
              <a:rPr lang="en-GB" smtClean="0"/>
              <a:t>‹#›</a:t>
            </a:fld>
            <a:endParaRPr lang="en-GB"/>
          </a:p>
        </p:txBody>
      </p:sp>
    </p:spTree>
    <p:extLst>
      <p:ext uri="{BB962C8B-B14F-4D97-AF65-F5344CB8AC3E}">
        <p14:creationId xmlns:p14="http://schemas.microsoft.com/office/powerpoint/2010/main" val="330581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B72C26B-77D2-724C-8CB4-D5A0A8548F8B}" type="datetimeFigureOut">
              <a:rPr lang="en-GB" smtClean="0"/>
              <a:t>19/05/2025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8B0DD3-FD65-F243-8346-611BE823C2D9}" type="slidenum">
              <a:rPr lang="en-GB" smtClean="0"/>
              <a:t>‹#›</a:t>
            </a:fld>
            <a:endParaRPr lang="en-GB"/>
          </a:p>
        </p:txBody>
      </p:sp>
    </p:spTree>
    <p:extLst>
      <p:ext uri="{BB962C8B-B14F-4D97-AF65-F5344CB8AC3E}">
        <p14:creationId xmlns:p14="http://schemas.microsoft.com/office/powerpoint/2010/main" val="321804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B72C26B-77D2-724C-8CB4-D5A0A8548F8B}" type="datetimeFigureOut">
              <a:rPr lang="en-GB" smtClean="0"/>
              <a:t>19/05/2025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8B0DD3-FD65-F243-8346-611BE823C2D9}" type="slidenum">
              <a:rPr lang="en-GB" smtClean="0"/>
              <a:t>‹#›</a:t>
            </a:fld>
            <a:endParaRPr lang="en-GB"/>
          </a:p>
        </p:txBody>
      </p:sp>
    </p:spTree>
    <p:extLst>
      <p:ext uri="{BB962C8B-B14F-4D97-AF65-F5344CB8AC3E}">
        <p14:creationId xmlns:p14="http://schemas.microsoft.com/office/powerpoint/2010/main" val="211368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B72C26B-77D2-724C-8CB4-D5A0A8548F8B}" type="datetimeFigureOut">
              <a:rPr lang="en-GB" smtClean="0"/>
              <a:t>19/05/2025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8B0DD3-FD65-F243-8346-611BE823C2D9}" type="slidenum">
              <a:rPr lang="en-GB" smtClean="0"/>
              <a:t>‹#›</a:t>
            </a:fld>
            <a:endParaRPr lang="en-GB"/>
          </a:p>
        </p:txBody>
      </p:sp>
    </p:spTree>
    <p:extLst>
      <p:ext uri="{BB962C8B-B14F-4D97-AF65-F5344CB8AC3E}">
        <p14:creationId xmlns:p14="http://schemas.microsoft.com/office/powerpoint/2010/main" val="340811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B72C26B-77D2-724C-8CB4-D5A0A8548F8B}" type="datetimeFigureOut">
              <a:rPr lang="en-GB" smtClean="0"/>
              <a:t>19/05/2025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8B0DD3-FD65-F243-8346-611BE823C2D9}" type="slidenum">
              <a:rPr lang="en-GB" smtClean="0"/>
              <a:t>‹#›</a:t>
            </a:fld>
            <a:endParaRPr lang="en-GB"/>
          </a:p>
        </p:txBody>
      </p:sp>
    </p:spTree>
    <p:extLst>
      <p:ext uri="{BB962C8B-B14F-4D97-AF65-F5344CB8AC3E}">
        <p14:creationId xmlns:p14="http://schemas.microsoft.com/office/powerpoint/2010/main" val="1591997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2C26B-77D2-724C-8CB4-D5A0A8548F8B}" type="datetimeFigureOut">
              <a:rPr lang="en-GB" smtClean="0"/>
              <a:t>19/05/2025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8B0DD3-FD65-F243-8346-611BE823C2D9}" type="slidenum">
              <a:rPr lang="en-GB" smtClean="0"/>
              <a:t>‹#›</a:t>
            </a:fld>
            <a:endParaRPr lang="en-GB"/>
          </a:p>
        </p:txBody>
      </p:sp>
    </p:spTree>
    <p:extLst>
      <p:ext uri="{BB962C8B-B14F-4D97-AF65-F5344CB8AC3E}">
        <p14:creationId xmlns:p14="http://schemas.microsoft.com/office/powerpoint/2010/main" val="147450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B72C26B-77D2-724C-8CB4-D5A0A8548F8B}" type="datetimeFigureOut">
              <a:rPr lang="en-GB" smtClean="0"/>
              <a:t>19/05/2025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8B0DD3-FD65-F243-8346-611BE823C2D9}" type="slidenum">
              <a:rPr lang="en-GB" smtClean="0"/>
              <a:t>‹#›</a:t>
            </a:fld>
            <a:endParaRPr lang="en-GB"/>
          </a:p>
        </p:txBody>
      </p:sp>
    </p:spTree>
    <p:extLst>
      <p:ext uri="{BB962C8B-B14F-4D97-AF65-F5344CB8AC3E}">
        <p14:creationId xmlns:p14="http://schemas.microsoft.com/office/powerpoint/2010/main" val="18171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B72C26B-77D2-724C-8CB4-D5A0A8548F8B}" type="datetimeFigureOut">
              <a:rPr lang="en-GB" smtClean="0"/>
              <a:t>19/05/2025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8B0DD3-FD65-F243-8346-611BE823C2D9}" type="slidenum">
              <a:rPr lang="en-GB" smtClean="0"/>
              <a:t>‹#›</a:t>
            </a:fld>
            <a:endParaRPr lang="en-GB"/>
          </a:p>
        </p:txBody>
      </p:sp>
    </p:spTree>
    <p:extLst>
      <p:ext uri="{BB962C8B-B14F-4D97-AF65-F5344CB8AC3E}">
        <p14:creationId xmlns:p14="http://schemas.microsoft.com/office/powerpoint/2010/main" val="424125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2C26B-77D2-724C-8CB4-D5A0A8548F8B}" type="datetimeFigureOut">
              <a:rPr lang="en-GB" smtClean="0"/>
              <a:t>19/05/2025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B0DD3-FD65-F243-8346-611BE823C2D9}" type="slidenum">
              <a:rPr lang="en-GB" smtClean="0"/>
              <a:t>‹#›</a:t>
            </a:fld>
            <a:endParaRPr lang="en-GB"/>
          </a:p>
        </p:txBody>
      </p:sp>
    </p:spTree>
    <p:extLst>
      <p:ext uri="{BB962C8B-B14F-4D97-AF65-F5344CB8AC3E}">
        <p14:creationId xmlns:p14="http://schemas.microsoft.com/office/powerpoint/2010/main" val="2238094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blsTXGFdeDk?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yT4V4t5B28A?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timeforgeography.co.uk/videos-list/human-geography-research/changing-places-how-do-we-study-plac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video" Target="https://www.youtube.com/embed/nX-xshA_0m8?start=194&amp;feature=oembed" TargetMode="External"/><Relationship Id="rId1" Type="http://schemas.openxmlformats.org/officeDocument/2006/relationships/video" Target="https://www.youtube.com/embed/HEsBd_Rgzfs?feature=oembed" TargetMode="Externa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hyperlink" Target="https://www.superprof.co.uk/resources/academic/social-sciences-academic/geography-resources/a-level-geography/water-and-carbon-cycle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gb9JvFfo3vc?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rock, ground, rocky&#10;&#10;Description automatically generated">
            <a:extLst>
              <a:ext uri="{FF2B5EF4-FFF2-40B4-BE49-F238E27FC236}">
                <a16:creationId xmlns:a16="http://schemas.microsoft.com/office/drawing/2014/main" id="{DD947967-49EA-DC49-B01B-EBB7E7FDA31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762000"/>
            <a:ext cx="9144000" cy="6096000"/>
          </a:xfrm>
          <a:prstGeom prst="rect">
            <a:avLst/>
          </a:prstGeom>
        </p:spPr>
      </p:pic>
      <p:sp>
        <p:nvSpPr>
          <p:cNvPr id="8" name="Rectangle 7">
            <a:extLst>
              <a:ext uri="{FF2B5EF4-FFF2-40B4-BE49-F238E27FC236}">
                <a16:creationId xmlns:a16="http://schemas.microsoft.com/office/drawing/2014/main" id="{187E0200-4BDB-2A49-BA28-0F9CD31253D0}"/>
              </a:ext>
            </a:extLst>
          </p:cNvPr>
          <p:cNvSpPr/>
          <p:nvPr/>
        </p:nvSpPr>
        <p:spPr>
          <a:xfrm>
            <a:off x="0" y="0"/>
            <a:ext cx="9144000" cy="782425"/>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Shape&#10;&#10;Description automatically generated with low confidence">
            <a:extLst>
              <a:ext uri="{FF2B5EF4-FFF2-40B4-BE49-F238E27FC236}">
                <a16:creationId xmlns:a16="http://schemas.microsoft.com/office/drawing/2014/main" id="{4F658DCC-0ADE-424E-9A28-57CB51A6955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804744">
            <a:off x="3932418" y="263949"/>
            <a:ext cx="1066145" cy="1066145"/>
          </a:xfrm>
          <a:prstGeom prst="rect">
            <a:avLst/>
          </a:prstGeom>
        </p:spPr>
      </p:pic>
      <p:sp>
        <p:nvSpPr>
          <p:cNvPr id="4" name="Rectangle 3">
            <a:extLst>
              <a:ext uri="{FF2B5EF4-FFF2-40B4-BE49-F238E27FC236}">
                <a16:creationId xmlns:a16="http://schemas.microsoft.com/office/drawing/2014/main" id="{07398A24-4B2A-8E4E-8372-8944B2AAE4CC}"/>
              </a:ext>
            </a:extLst>
          </p:cNvPr>
          <p:cNvSpPr/>
          <p:nvPr/>
        </p:nvSpPr>
        <p:spPr>
          <a:xfrm>
            <a:off x="0" y="4646951"/>
            <a:ext cx="9144000" cy="2211049"/>
          </a:xfrm>
          <a:prstGeom prst="rect">
            <a:avLst/>
          </a:prstGeom>
          <a:solidFill>
            <a:srgbClr val="81A03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76D37A3D-352C-0846-8D49-D101FF71FF82}"/>
              </a:ext>
            </a:extLst>
          </p:cNvPr>
          <p:cNvSpPr txBox="1">
            <a:spLocks/>
          </p:cNvSpPr>
          <p:nvPr/>
        </p:nvSpPr>
        <p:spPr>
          <a:xfrm>
            <a:off x="148622" y="4542020"/>
            <a:ext cx="8620624" cy="24227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000" b="1" dirty="0">
                <a:solidFill>
                  <a:schemeClr val="bg1"/>
                </a:solidFill>
                <a:latin typeface="Amatic SC" pitchFamily="2" charset="-79"/>
                <a:cs typeface="Amatic SC" pitchFamily="2" charset="-79"/>
              </a:rPr>
              <a:t>The leap between GCSE and FE can be huge.</a:t>
            </a:r>
          </a:p>
        </p:txBody>
      </p:sp>
    </p:spTree>
    <p:extLst>
      <p:ext uri="{BB962C8B-B14F-4D97-AF65-F5344CB8AC3E}">
        <p14:creationId xmlns:p14="http://schemas.microsoft.com/office/powerpoint/2010/main" val="2753162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AF2C7-F6CD-28EF-E91D-A9B12CBE934C}"/>
              </a:ext>
            </a:extLst>
          </p:cNvPr>
          <p:cNvSpPr>
            <a:spLocks noGrp="1"/>
          </p:cNvSpPr>
          <p:nvPr>
            <p:ph type="title"/>
          </p:nvPr>
        </p:nvSpPr>
        <p:spPr/>
        <p:txBody>
          <a:bodyPr/>
          <a:lstStyle/>
          <a:p>
            <a:endParaRPr lang="en-US"/>
          </a:p>
        </p:txBody>
      </p:sp>
      <p:pic>
        <p:nvPicPr>
          <p:cNvPr id="4" name="Online Media 3" title="The Carbon Budget - what is it and why is it important?">
            <a:hlinkClick r:id="" action="ppaction://media"/>
            <a:extLst>
              <a:ext uri="{FF2B5EF4-FFF2-40B4-BE49-F238E27FC236}">
                <a16:creationId xmlns:a16="http://schemas.microsoft.com/office/drawing/2014/main" id="{450CE60E-ADF8-9853-F61C-5ADD506A2203}"/>
              </a:ext>
            </a:extLst>
          </p:cNvPr>
          <p:cNvPicPr>
            <a:picLocks noGrp="1" noRot="1" noChangeAspect="1"/>
          </p:cNvPicPr>
          <p:nvPr>
            <p:ph idx="1"/>
            <a:videoFile r:link="rId1"/>
          </p:nvPr>
        </p:nvPicPr>
        <p:blipFill>
          <a:blip r:embed="rId3"/>
          <a:stretch>
            <a:fillRect/>
          </a:stretch>
        </p:blipFill>
        <p:spPr>
          <a:xfrm>
            <a:off x="720725" y="1825625"/>
            <a:ext cx="7700963" cy="4351338"/>
          </a:xfrm>
        </p:spPr>
      </p:pic>
    </p:spTree>
    <p:extLst>
      <p:ext uri="{BB962C8B-B14F-4D97-AF65-F5344CB8AC3E}">
        <p14:creationId xmlns:p14="http://schemas.microsoft.com/office/powerpoint/2010/main" val="718330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5494-EF58-7BD5-4D97-FFA52D919B2D}"/>
              </a:ext>
            </a:extLst>
          </p:cNvPr>
          <p:cNvSpPr>
            <a:spLocks noGrp="1"/>
          </p:cNvSpPr>
          <p:nvPr>
            <p:ph type="title"/>
          </p:nvPr>
        </p:nvSpPr>
        <p:spPr/>
        <p:txBody>
          <a:bodyPr/>
          <a:lstStyle/>
          <a:p>
            <a:endParaRPr lang="en-US"/>
          </a:p>
        </p:txBody>
      </p:sp>
      <p:pic>
        <p:nvPicPr>
          <p:cNvPr id="4" name="Online Media 3" title="Water and Carbon Cycles - Amazon Case Study">
            <a:hlinkClick r:id="" action="ppaction://media"/>
            <a:extLst>
              <a:ext uri="{FF2B5EF4-FFF2-40B4-BE49-F238E27FC236}">
                <a16:creationId xmlns:a16="http://schemas.microsoft.com/office/drawing/2014/main" id="{00ADC1F4-A20F-E572-96FE-8CFCDF0AF033}"/>
              </a:ext>
            </a:extLst>
          </p:cNvPr>
          <p:cNvPicPr>
            <a:picLocks noGrp="1" noRot="1" noChangeAspect="1"/>
          </p:cNvPicPr>
          <p:nvPr>
            <p:ph idx="1"/>
            <a:videoFile r:link="rId1"/>
          </p:nvPr>
        </p:nvPicPr>
        <p:blipFill>
          <a:blip r:embed="rId3"/>
          <a:stretch>
            <a:fillRect/>
          </a:stretch>
        </p:blipFill>
        <p:spPr>
          <a:xfrm>
            <a:off x="720725" y="1825625"/>
            <a:ext cx="7700963" cy="4351338"/>
          </a:xfrm>
        </p:spPr>
      </p:pic>
    </p:spTree>
    <p:extLst>
      <p:ext uri="{BB962C8B-B14F-4D97-AF65-F5344CB8AC3E}">
        <p14:creationId xmlns:p14="http://schemas.microsoft.com/office/powerpoint/2010/main" val="4076533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C7EF0-9B59-4EDA-A4EC-FDDE74019A0E}"/>
              </a:ext>
            </a:extLst>
          </p:cNvPr>
          <p:cNvSpPr>
            <a:spLocks noGrp="1"/>
          </p:cNvSpPr>
          <p:nvPr>
            <p:ph type="title"/>
          </p:nvPr>
        </p:nvSpPr>
        <p:spPr/>
        <p:txBody>
          <a:bodyPr/>
          <a:lstStyle/>
          <a:p>
            <a:r>
              <a:rPr lang="en-GB" b="1" u="sng"/>
              <a:t>Changing Places Introduction </a:t>
            </a:r>
          </a:p>
        </p:txBody>
      </p:sp>
      <p:sp>
        <p:nvSpPr>
          <p:cNvPr id="3" name="Content Placeholder 2">
            <a:extLst>
              <a:ext uri="{FF2B5EF4-FFF2-40B4-BE49-F238E27FC236}">
                <a16:creationId xmlns:a16="http://schemas.microsoft.com/office/drawing/2014/main" id="{DCC44E89-08CE-4017-954F-DE06622E5D92}"/>
              </a:ext>
            </a:extLst>
          </p:cNvPr>
          <p:cNvSpPr>
            <a:spLocks noGrp="1"/>
          </p:cNvSpPr>
          <p:nvPr>
            <p:ph idx="1"/>
          </p:nvPr>
        </p:nvSpPr>
        <p:spPr/>
        <p:txBody>
          <a:bodyPr vert="horz" lIns="91440" tIns="45720" rIns="91440" bIns="45720" rtlCol="0" anchor="t">
            <a:normAutofit/>
          </a:bodyPr>
          <a:lstStyle/>
          <a:p>
            <a:pPr marL="0" indent="0">
              <a:buNone/>
            </a:pPr>
            <a:r>
              <a:rPr lang="en-GB" sz="1600" dirty="0">
                <a:hlinkClick r:id="rId2"/>
              </a:rPr>
              <a:t>https://timeforgeography.co.uk/videos-list/human-geography-research/changing-places-how-do-we-study-place/</a:t>
            </a:r>
            <a:endParaRPr lang="en-GB" sz="1600" dirty="0"/>
          </a:p>
          <a:p>
            <a:pPr marL="0" indent="0">
              <a:buNone/>
            </a:pPr>
            <a:endParaRPr lang="en-GB"/>
          </a:p>
        </p:txBody>
      </p:sp>
      <p:pic>
        <p:nvPicPr>
          <p:cNvPr id="4" name="Picture 3">
            <a:extLst>
              <a:ext uri="{FF2B5EF4-FFF2-40B4-BE49-F238E27FC236}">
                <a16:creationId xmlns:a16="http://schemas.microsoft.com/office/drawing/2014/main" id="{BEEA04EF-F6BC-483F-920B-50C19223DE22}"/>
              </a:ext>
            </a:extLst>
          </p:cNvPr>
          <p:cNvPicPr>
            <a:picLocks noChangeAspect="1"/>
          </p:cNvPicPr>
          <p:nvPr/>
        </p:nvPicPr>
        <p:blipFill>
          <a:blip r:embed="rId3"/>
          <a:stretch>
            <a:fillRect/>
          </a:stretch>
        </p:blipFill>
        <p:spPr>
          <a:xfrm>
            <a:off x="905529" y="2341881"/>
            <a:ext cx="7322783" cy="4169310"/>
          </a:xfrm>
          <a:prstGeom prst="rect">
            <a:avLst/>
          </a:prstGeom>
        </p:spPr>
      </p:pic>
    </p:spTree>
    <p:extLst>
      <p:ext uri="{BB962C8B-B14F-4D97-AF65-F5344CB8AC3E}">
        <p14:creationId xmlns:p14="http://schemas.microsoft.com/office/powerpoint/2010/main" val="234142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E66E63B4-F2C7-8146-8120-C506EAFF951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641851" y="10"/>
            <a:ext cx="650214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9D958EA-A167-B344-A337-753058641E41}"/>
              </a:ext>
            </a:extLst>
          </p:cNvPr>
          <p:cNvSpPr>
            <a:spLocks noGrp="1"/>
          </p:cNvSpPr>
          <p:nvPr>
            <p:ph type="title"/>
          </p:nvPr>
        </p:nvSpPr>
        <p:spPr>
          <a:xfrm>
            <a:off x="218028" y="2306800"/>
            <a:ext cx="2826621" cy="908671"/>
          </a:xfrm>
        </p:spPr>
        <p:txBody>
          <a:bodyPr anchor="b">
            <a:noAutofit/>
          </a:bodyPr>
          <a:lstStyle/>
          <a:p>
            <a:r>
              <a:rPr lang="en-GB" sz="4800" b="1" dirty="0">
                <a:solidFill>
                  <a:srgbClr val="81A032"/>
                </a:solidFill>
                <a:latin typeface="Amatic SC" pitchFamily="2" charset="-79"/>
                <a:cs typeface="Amatic SC" pitchFamily="2" charset="-79"/>
              </a:rPr>
              <a:t>Mind Mapping</a:t>
            </a:r>
            <a:br>
              <a:rPr lang="en-GB" sz="4800" b="1" dirty="0">
                <a:latin typeface="Amatic SC" pitchFamily="2" charset="-79"/>
                <a:cs typeface="Amatic SC" pitchFamily="2" charset="-79"/>
              </a:rPr>
            </a:br>
            <a:endParaRPr lang="en-GB" sz="4800" b="1" dirty="0">
              <a:latin typeface="Amatic SC" pitchFamily="2" charset="-79"/>
              <a:cs typeface="Amatic SC" pitchFamily="2" charset="-79"/>
            </a:endParaRP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17FA1319-36CF-7047-A605-2D12467E2474}"/>
              </a:ext>
            </a:extLst>
          </p:cNvPr>
          <p:cNvSpPr txBox="1">
            <a:spLocks/>
          </p:cNvSpPr>
          <p:nvPr/>
        </p:nvSpPr>
        <p:spPr>
          <a:xfrm>
            <a:off x="218028" y="3642530"/>
            <a:ext cx="2578608" cy="1124712"/>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matic SC" pitchFamily="2" charset="-79"/>
                <a:cs typeface="Amatic SC" pitchFamily="2" charset="-79"/>
              </a:rPr>
              <a:t>Turning information into knowledge</a:t>
            </a:r>
          </a:p>
        </p:txBody>
      </p:sp>
      <p:pic>
        <p:nvPicPr>
          <p:cNvPr id="9" name="Picture 8" descr="A picture containing text&#10;&#10;Description automatically generated">
            <a:extLst>
              <a:ext uri="{FF2B5EF4-FFF2-40B4-BE49-F238E27FC236}">
                <a16:creationId xmlns:a16="http://schemas.microsoft.com/office/drawing/2014/main" id="{C9C0A88F-552F-2246-9201-B3929C5A247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991" y="105368"/>
            <a:ext cx="3444009" cy="495477"/>
          </a:xfrm>
          <a:prstGeom prst="rect">
            <a:avLst/>
          </a:prstGeom>
        </p:spPr>
      </p:pic>
    </p:spTree>
    <p:extLst>
      <p:ext uri="{BB962C8B-B14F-4D97-AF65-F5344CB8AC3E}">
        <p14:creationId xmlns:p14="http://schemas.microsoft.com/office/powerpoint/2010/main" val="428794143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 venn diagram&#10;&#10;Description automatically generated">
            <a:extLst>
              <a:ext uri="{FF2B5EF4-FFF2-40B4-BE49-F238E27FC236}">
                <a16:creationId xmlns:a16="http://schemas.microsoft.com/office/drawing/2014/main" id="{8B27A51C-DB9C-8349-9B5A-8B52909D060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641851" y="10"/>
            <a:ext cx="6502149" cy="6857990"/>
          </a:xfrm>
          <a:prstGeom prst="rect">
            <a:avLst/>
          </a:prstGeom>
        </p:spPr>
      </p:pic>
      <p:sp>
        <p:nvSpPr>
          <p:cNvPr id="30" name="Rectangle 29">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9D958EA-A167-B344-A337-753058641E41}"/>
              </a:ext>
            </a:extLst>
          </p:cNvPr>
          <p:cNvSpPr>
            <a:spLocks noGrp="1"/>
          </p:cNvSpPr>
          <p:nvPr>
            <p:ph type="title"/>
          </p:nvPr>
        </p:nvSpPr>
        <p:spPr>
          <a:xfrm>
            <a:off x="278320" y="1362255"/>
            <a:ext cx="2578608" cy="1124712"/>
          </a:xfrm>
        </p:spPr>
        <p:txBody>
          <a:bodyPr vert="horz" lIns="91440" tIns="45720" rIns="91440" bIns="45720" rtlCol="0" anchor="b">
            <a:noAutofit/>
          </a:bodyPr>
          <a:lstStyle/>
          <a:p>
            <a:r>
              <a:rPr lang="en-US" b="1" dirty="0">
                <a:solidFill>
                  <a:srgbClr val="81A032"/>
                </a:solidFill>
                <a:latin typeface="Amatic SC" pitchFamily="2" charset="-79"/>
                <a:cs typeface="Amatic SC" pitchFamily="2" charset="-79"/>
              </a:rPr>
              <a:t>Venn Diagram</a:t>
            </a:r>
          </a:p>
        </p:txBody>
      </p:sp>
      <p:sp>
        <p:nvSpPr>
          <p:cNvPr id="32" name="Rectangle 3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BA2B93C8-0DF4-C341-8B94-C681715F90C3}"/>
              </a:ext>
            </a:extLst>
          </p:cNvPr>
          <p:cNvSpPr txBox="1">
            <a:spLocks/>
          </p:cNvSpPr>
          <p:nvPr/>
        </p:nvSpPr>
        <p:spPr>
          <a:xfrm>
            <a:off x="228078" y="2537184"/>
            <a:ext cx="2579180" cy="3207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dirty="0">
                <a:latin typeface="Amatic SC" pitchFamily="2" charset="-79"/>
                <a:ea typeface="+mn-ea"/>
                <a:cs typeface="Amatic SC" pitchFamily="2" charset="-79"/>
              </a:rPr>
              <a:t>Compare and contrast</a:t>
            </a:r>
          </a:p>
        </p:txBody>
      </p:sp>
      <p:sp>
        <p:nvSpPr>
          <p:cNvPr id="12" name="Title 1">
            <a:extLst>
              <a:ext uri="{FF2B5EF4-FFF2-40B4-BE49-F238E27FC236}">
                <a16:creationId xmlns:a16="http://schemas.microsoft.com/office/drawing/2014/main" id="{17FA1319-36CF-7047-A605-2D12467E2474}"/>
              </a:ext>
            </a:extLst>
          </p:cNvPr>
          <p:cNvSpPr txBox="1">
            <a:spLocks/>
          </p:cNvSpPr>
          <p:nvPr/>
        </p:nvSpPr>
        <p:spPr>
          <a:xfrm>
            <a:off x="278320" y="2627619"/>
            <a:ext cx="2579180" cy="3207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1500" b="1" dirty="0">
              <a:latin typeface="+mn-lt"/>
              <a:ea typeface="+mn-ea"/>
              <a:cs typeface="+mn-cs"/>
            </a:endParaRPr>
          </a:p>
        </p:txBody>
      </p:sp>
      <p:pic>
        <p:nvPicPr>
          <p:cNvPr id="10" name="Picture 9">
            <a:extLst>
              <a:ext uri="{FF2B5EF4-FFF2-40B4-BE49-F238E27FC236}">
                <a16:creationId xmlns:a16="http://schemas.microsoft.com/office/drawing/2014/main" id="{B26F1862-92F3-9D41-B2C7-76595463942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2423" y="141372"/>
            <a:ext cx="4210977" cy="446830"/>
          </a:xfrm>
          <a:prstGeom prst="rect">
            <a:avLst/>
          </a:prstGeom>
        </p:spPr>
      </p:pic>
    </p:spTree>
    <p:extLst>
      <p:ext uri="{BB962C8B-B14F-4D97-AF65-F5344CB8AC3E}">
        <p14:creationId xmlns:p14="http://schemas.microsoft.com/office/powerpoint/2010/main" val="34912422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9D958EA-A167-B344-A337-753058641E41}"/>
              </a:ext>
            </a:extLst>
          </p:cNvPr>
          <p:cNvSpPr>
            <a:spLocks noGrp="1"/>
          </p:cNvSpPr>
          <p:nvPr>
            <p:ph type="title"/>
          </p:nvPr>
        </p:nvSpPr>
        <p:spPr>
          <a:xfrm>
            <a:off x="227520" y="1362255"/>
            <a:ext cx="2578608" cy="1124712"/>
          </a:xfrm>
        </p:spPr>
        <p:txBody>
          <a:bodyPr vert="horz" lIns="91440" tIns="45720" rIns="91440" bIns="45720" rtlCol="0" anchor="b">
            <a:noAutofit/>
          </a:bodyPr>
          <a:lstStyle/>
          <a:p>
            <a:r>
              <a:rPr lang="en-US" b="1" dirty="0">
                <a:solidFill>
                  <a:srgbClr val="81A032"/>
                </a:solidFill>
                <a:latin typeface="Amatic SC" pitchFamily="2" charset="-79"/>
                <a:cs typeface="Amatic SC" pitchFamily="2" charset="-79"/>
              </a:rPr>
              <a:t>Revise It</a:t>
            </a:r>
          </a:p>
        </p:txBody>
      </p:sp>
      <p:sp>
        <p:nvSpPr>
          <p:cNvPr id="32" name="Rectangle 3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BA2B93C8-0DF4-C341-8B94-C681715F90C3}"/>
              </a:ext>
            </a:extLst>
          </p:cNvPr>
          <p:cNvSpPr txBox="1">
            <a:spLocks/>
          </p:cNvSpPr>
          <p:nvPr/>
        </p:nvSpPr>
        <p:spPr>
          <a:xfrm>
            <a:off x="228078" y="2537184"/>
            <a:ext cx="2579180" cy="3207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dirty="0">
                <a:latin typeface="Amatic SC" pitchFamily="2" charset="-79"/>
                <a:ea typeface="+mn-ea"/>
                <a:cs typeface="Amatic SC" pitchFamily="2" charset="-79"/>
              </a:rPr>
              <a:t>Revision Cards</a:t>
            </a:r>
          </a:p>
        </p:txBody>
      </p:sp>
      <p:sp>
        <p:nvSpPr>
          <p:cNvPr id="12" name="Title 1">
            <a:extLst>
              <a:ext uri="{FF2B5EF4-FFF2-40B4-BE49-F238E27FC236}">
                <a16:creationId xmlns:a16="http://schemas.microsoft.com/office/drawing/2014/main" id="{17FA1319-36CF-7047-A605-2D12467E2474}"/>
              </a:ext>
            </a:extLst>
          </p:cNvPr>
          <p:cNvSpPr txBox="1">
            <a:spLocks/>
          </p:cNvSpPr>
          <p:nvPr/>
        </p:nvSpPr>
        <p:spPr>
          <a:xfrm>
            <a:off x="278320" y="2627619"/>
            <a:ext cx="2579180" cy="3207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1500" b="1" dirty="0">
              <a:latin typeface="+mn-lt"/>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ED51B899-6460-4E48-A261-6663BC83BFA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7800" y="130705"/>
            <a:ext cx="3873500" cy="588646"/>
          </a:xfrm>
          <a:prstGeom prst="rect">
            <a:avLst/>
          </a:prstGeom>
        </p:spPr>
      </p:pic>
      <p:grpSp>
        <p:nvGrpSpPr>
          <p:cNvPr id="10" name="Group 9">
            <a:extLst>
              <a:ext uri="{FF2B5EF4-FFF2-40B4-BE49-F238E27FC236}">
                <a16:creationId xmlns:a16="http://schemas.microsoft.com/office/drawing/2014/main" id="{9FBA1536-41D9-234D-9398-3836FCF7DC90}"/>
              </a:ext>
            </a:extLst>
          </p:cNvPr>
          <p:cNvGrpSpPr/>
          <p:nvPr/>
        </p:nvGrpSpPr>
        <p:grpSpPr>
          <a:xfrm>
            <a:off x="4725258" y="975360"/>
            <a:ext cx="3817918" cy="2451100"/>
            <a:chOff x="3993738" y="1168400"/>
            <a:chExt cx="3817918" cy="2451100"/>
          </a:xfrm>
        </p:grpSpPr>
        <p:sp>
          <p:nvSpPr>
            <p:cNvPr id="2" name="Rectangle 1">
              <a:extLst>
                <a:ext uri="{FF2B5EF4-FFF2-40B4-BE49-F238E27FC236}">
                  <a16:creationId xmlns:a16="http://schemas.microsoft.com/office/drawing/2014/main" id="{C5EDD9C2-FEF3-3348-9BE8-762213468EFE}"/>
                </a:ext>
              </a:extLst>
            </p:cNvPr>
            <p:cNvSpPr/>
            <p:nvPr/>
          </p:nvSpPr>
          <p:spPr>
            <a:xfrm>
              <a:off x="4000500" y="1168400"/>
              <a:ext cx="3810000" cy="2451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9F5B24C4-7549-FC41-8C67-D56822C03F70}"/>
                </a:ext>
              </a:extLst>
            </p:cNvPr>
            <p:cNvCxnSpPr/>
            <p:nvPr/>
          </p:nvCxnSpPr>
          <p:spPr>
            <a:xfrm>
              <a:off x="4000500" y="1485900"/>
              <a:ext cx="3810000" cy="0"/>
            </a:xfrm>
            <a:prstGeom prst="line">
              <a:avLst/>
            </a:prstGeom>
            <a:ln w="19050">
              <a:solidFill>
                <a:srgbClr val="B1484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FF3F52-507A-6E47-9E8A-0CCE9489ADBE}"/>
                </a:ext>
              </a:extLst>
            </p:cNvPr>
            <p:cNvCxnSpPr/>
            <p:nvPr/>
          </p:nvCxnSpPr>
          <p:spPr>
            <a:xfrm>
              <a:off x="3993738" y="1625600"/>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A608E-E66E-A149-A471-7AEC0524FDE7}"/>
                </a:ext>
              </a:extLst>
            </p:cNvPr>
            <p:cNvCxnSpPr/>
            <p:nvPr/>
          </p:nvCxnSpPr>
          <p:spPr>
            <a:xfrm>
              <a:off x="3997696" y="1778000"/>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4C4D1B9-73D3-1344-986A-6B1652C8C74C}"/>
                </a:ext>
              </a:extLst>
            </p:cNvPr>
            <p:cNvCxnSpPr/>
            <p:nvPr/>
          </p:nvCxnSpPr>
          <p:spPr>
            <a:xfrm>
              <a:off x="3993738" y="1922484"/>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D92080-FDA0-E743-AF5F-D195EF57EA5E}"/>
                </a:ext>
              </a:extLst>
            </p:cNvPr>
            <p:cNvCxnSpPr/>
            <p:nvPr/>
          </p:nvCxnSpPr>
          <p:spPr>
            <a:xfrm>
              <a:off x="3997694" y="2074884"/>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E40FC0-6721-4B4F-9323-8E9286D11C97}"/>
                </a:ext>
              </a:extLst>
            </p:cNvPr>
            <p:cNvCxnSpPr/>
            <p:nvPr/>
          </p:nvCxnSpPr>
          <p:spPr>
            <a:xfrm>
              <a:off x="3997697" y="224113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2FB24B7-40BD-2C4A-8034-CBB6F00CED53}"/>
                </a:ext>
              </a:extLst>
            </p:cNvPr>
            <p:cNvCxnSpPr/>
            <p:nvPr/>
          </p:nvCxnSpPr>
          <p:spPr>
            <a:xfrm>
              <a:off x="3997697" y="238957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621ADF-BBCF-B644-9D65-791E9711B6B9}"/>
                </a:ext>
              </a:extLst>
            </p:cNvPr>
            <p:cNvCxnSpPr/>
            <p:nvPr/>
          </p:nvCxnSpPr>
          <p:spPr>
            <a:xfrm>
              <a:off x="4001655" y="254197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0F7432-7882-7A4D-86E5-0A36F6434856}"/>
                </a:ext>
              </a:extLst>
            </p:cNvPr>
            <p:cNvCxnSpPr/>
            <p:nvPr/>
          </p:nvCxnSpPr>
          <p:spPr>
            <a:xfrm>
              <a:off x="3997697" y="2686463"/>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4BBB3F-2CF2-EE41-B970-04B1589BC37C}"/>
                </a:ext>
              </a:extLst>
            </p:cNvPr>
            <p:cNvCxnSpPr/>
            <p:nvPr/>
          </p:nvCxnSpPr>
          <p:spPr>
            <a:xfrm>
              <a:off x="4001653" y="2838863"/>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89FCA17-69C1-A244-9D30-DD2824480A4A}"/>
                </a:ext>
              </a:extLst>
            </p:cNvPr>
            <p:cNvCxnSpPr/>
            <p:nvPr/>
          </p:nvCxnSpPr>
          <p:spPr>
            <a:xfrm>
              <a:off x="4001656" y="3005118"/>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FED17D3-30F5-144B-8F53-71462E1D9B60}"/>
                </a:ext>
              </a:extLst>
            </p:cNvPr>
            <p:cNvCxnSpPr/>
            <p:nvPr/>
          </p:nvCxnSpPr>
          <p:spPr>
            <a:xfrm>
              <a:off x="3995718" y="317730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91E580-E119-5845-82A6-E1DC65625C35}"/>
                </a:ext>
              </a:extLst>
            </p:cNvPr>
            <p:cNvCxnSpPr/>
            <p:nvPr/>
          </p:nvCxnSpPr>
          <p:spPr>
            <a:xfrm>
              <a:off x="3999676" y="332970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F405CBFB-5465-1848-A7A9-6FC3328BECF6}"/>
              </a:ext>
            </a:extLst>
          </p:cNvPr>
          <p:cNvGrpSpPr/>
          <p:nvPr/>
        </p:nvGrpSpPr>
        <p:grpSpPr>
          <a:xfrm>
            <a:off x="4725258" y="3606800"/>
            <a:ext cx="3817918" cy="2451100"/>
            <a:chOff x="3993738" y="1168400"/>
            <a:chExt cx="3817918" cy="2451100"/>
          </a:xfrm>
        </p:grpSpPr>
        <p:sp>
          <p:nvSpPr>
            <p:cNvPr id="35" name="Rectangle 34">
              <a:extLst>
                <a:ext uri="{FF2B5EF4-FFF2-40B4-BE49-F238E27FC236}">
                  <a16:creationId xmlns:a16="http://schemas.microsoft.com/office/drawing/2014/main" id="{E4F00844-274B-F542-BBFE-19658D77A2CF}"/>
                </a:ext>
              </a:extLst>
            </p:cNvPr>
            <p:cNvSpPr/>
            <p:nvPr/>
          </p:nvSpPr>
          <p:spPr>
            <a:xfrm>
              <a:off x="4000500" y="1168400"/>
              <a:ext cx="3810000" cy="2451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06688EEE-20EC-7044-9C2C-1D3A9647C47D}"/>
                </a:ext>
              </a:extLst>
            </p:cNvPr>
            <p:cNvCxnSpPr/>
            <p:nvPr/>
          </p:nvCxnSpPr>
          <p:spPr>
            <a:xfrm>
              <a:off x="4000500" y="1485900"/>
              <a:ext cx="3810000" cy="0"/>
            </a:xfrm>
            <a:prstGeom prst="line">
              <a:avLst/>
            </a:prstGeom>
            <a:ln w="19050">
              <a:solidFill>
                <a:srgbClr val="B1484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15C2D62-A290-1746-9736-716B4AB55625}"/>
                </a:ext>
              </a:extLst>
            </p:cNvPr>
            <p:cNvCxnSpPr/>
            <p:nvPr/>
          </p:nvCxnSpPr>
          <p:spPr>
            <a:xfrm>
              <a:off x="3993738" y="1625600"/>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4D8A5F9-6E15-A141-BD95-CCF3F1F98AE1}"/>
                </a:ext>
              </a:extLst>
            </p:cNvPr>
            <p:cNvCxnSpPr/>
            <p:nvPr/>
          </p:nvCxnSpPr>
          <p:spPr>
            <a:xfrm>
              <a:off x="3997696" y="1778000"/>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6641F48-F8AF-C84C-AA4B-91F7BA73C6DD}"/>
                </a:ext>
              </a:extLst>
            </p:cNvPr>
            <p:cNvCxnSpPr/>
            <p:nvPr/>
          </p:nvCxnSpPr>
          <p:spPr>
            <a:xfrm>
              <a:off x="3993738" y="1922484"/>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2EAA432-BDD5-324B-9CFA-2086D35052A8}"/>
                </a:ext>
              </a:extLst>
            </p:cNvPr>
            <p:cNvCxnSpPr/>
            <p:nvPr/>
          </p:nvCxnSpPr>
          <p:spPr>
            <a:xfrm>
              <a:off x="3997694" y="2074884"/>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52B88FC-E6AF-754B-A88E-C8BAE950932A}"/>
                </a:ext>
              </a:extLst>
            </p:cNvPr>
            <p:cNvCxnSpPr/>
            <p:nvPr/>
          </p:nvCxnSpPr>
          <p:spPr>
            <a:xfrm>
              <a:off x="3997697" y="224113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8F5EF98-9BEB-CF4F-AD9F-FE723069E562}"/>
                </a:ext>
              </a:extLst>
            </p:cNvPr>
            <p:cNvCxnSpPr/>
            <p:nvPr/>
          </p:nvCxnSpPr>
          <p:spPr>
            <a:xfrm>
              <a:off x="3997697" y="238957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1C45369-BE05-444F-9552-BE8D96D88F45}"/>
                </a:ext>
              </a:extLst>
            </p:cNvPr>
            <p:cNvCxnSpPr/>
            <p:nvPr/>
          </p:nvCxnSpPr>
          <p:spPr>
            <a:xfrm>
              <a:off x="4001655" y="254197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3853375-C391-E44D-83BD-BFCC97CFC60A}"/>
                </a:ext>
              </a:extLst>
            </p:cNvPr>
            <p:cNvCxnSpPr/>
            <p:nvPr/>
          </p:nvCxnSpPr>
          <p:spPr>
            <a:xfrm>
              <a:off x="3997697" y="2686463"/>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A07B323-8ACA-8645-B672-EA17D80FCF03}"/>
                </a:ext>
              </a:extLst>
            </p:cNvPr>
            <p:cNvCxnSpPr/>
            <p:nvPr/>
          </p:nvCxnSpPr>
          <p:spPr>
            <a:xfrm>
              <a:off x="4001653" y="2838863"/>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BF1FF2B-A9EE-8C47-82DB-D77C006A6406}"/>
                </a:ext>
              </a:extLst>
            </p:cNvPr>
            <p:cNvCxnSpPr/>
            <p:nvPr/>
          </p:nvCxnSpPr>
          <p:spPr>
            <a:xfrm>
              <a:off x="4001656" y="3005118"/>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C722122-4D46-8942-9139-2F8D814141E2}"/>
                </a:ext>
              </a:extLst>
            </p:cNvPr>
            <p:cNvCxnSpPr/>
            <p:nvPr/>
          </p:nvCxnSpPr>
          <p:spPr>
            <a:xfrm>
              <a:off x="3995718" y="317730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3807159-94DC-E84C-BDAD-B73AED0C22F7}"/>
                </a:ext>
              </a:extLst>
            </p:cNvPr>
            <p:cNvCxnSpPr/>
            <p:nvPr/>
          </p:nvCxnSpPr>
          <p:spPr>
            <a:xfrm>
              <a:off x="3999676" y="332970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9" name="Title 1">
            <a:extLst>
              <a:ext uri="{FF2B5EF4-FFF2-40B4-BE49-F238E27FC236}">
                <a16:creationId xmlns:a16="http://schemas.microsoft.com/office/drawing/2014/main" id="{F923A6ED-F929-C14D-BCB5-EDEBFA05E7E4}"/>
              </a:ext>
            </a:extLst>
          </p:cNvPr>
          <p:cNvSpPr txBox="1">
            <a:spLocks/>
          </p:cNvSpPr>
          <p:nvPr/>
        </p:nvSpPr>
        <p:spPr>
          <a:xfrm>
            <a:off x="6262560" y="254815"/>
            <a:ext cx="2578608" cy="11247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81A032"/>
                </a:solidFill>
                <a:latin typeface="Amatic SC" pitchFamily="2" charset="-79"/>
                <a:cs typeface="Amatic SC" pitchFamily="2" charset="-79"/>
              </a:rPr>
              <a:t>front</a:t>
            </a:r>
          </a:p>
        </p:txBody>
      </p:sp>
      <p:sp>
        <p:nvSpPr>
          <p:cNvPr id="50" name="Title 1">
            <a:extLst>
              <a:ext uri="{FF2B5EF4-FFF2-40B4-BE49-F238E27FC236}">
                <a16:creationId xmlns:a16="http://schemas.microsoft.com/office/drawing/2014/main" id="{07F1F532-F442-BE47-8DAD-48B0A82A5ABD}"/>
              </a:ext>
            </a:extLst>
          </p:cNvPr>
          <p:cNvSpPr txBox="1">
            <a:spLocks/>
          </p:cNvSpPr>
          <p:nvPr/>
        </p:nvSpPr>
        <p:spPr>
          <a:xfrm>
            <a:off x="6262560" y="2886255"/>
            <a:ext cx="2578608" cy="11247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81A032"/>
                </a:solidFill>
                <a:latin typeface="Amatic SC" pitchFamily="2" charset="-79"/>
                <a:cs typeface="Amatic SC" pitchFamily="2" charset="-79"/>
              </a:rPr>
              <a:t>back</a:t>
            </a:r>
          </a:p>
        </p:txBody>
      </p:sp>
      <p:sp>
        <p:nvSpPr>
          <p:cNvPr id="51" name="Title 1">
            <a:extLst>
              <a:ext uri="{FF2B5EF4-FFF2-40B4-BE49-F238E27FC236}">
                <a16:creationId xmlns:a16="http://schemas.microsoft.com/office/drawing/2014/main" id="{1F16811D-8052-2144-A337-410A0806D6BA}"/>
              </a:ext>
            </a:extLst>
          </p:cNvPr>
          <p:cNvSpPr txBox="1">
            <a:spLocks/>
          </p:cNvSpPr>
          <p:nvPr/>
        </p:nvSpPr>
        <p:spPr>
          <a:xfrm>
            <a:off x="4748720" y="1392735"/>
            <a:ext cx="3846640" cy="11247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Bradley Hand" pitchFamily="2" charset="77"/>
                <a:cs typeface="Amatic SC" pitchFamily="2" charset="-79"/>
              </a:rPr>
              <a:t>Key word or question</a:t>
            </a:r>
          </a:p>
        </p:txBody>
      </p:sp>
      <p:sp>
        <p:nvSpPr>
          <p:cNvPr id="52" name="Title 1">
            <a:extLst>
              <a:ext uri="{FF2B5EF4-FFF2-40B4-BE49-F238E27FC236}">
                <a16:creationId xmlns:a16="http://schemas.microsoft.com/office/drawing/2014/main" id="{94DAAA60-1B13-DA4E-B951-884F7D18B977}"/>
              </a:ext>
            </a:extLst>
          </p:cNvPr>
          <p:cNvSpPr txBox="1">
            <a:spLocks/>
          </p:cNvSpPr>
          <p:nvPr/>
        </p:nvSpPr>
        <p:spPr>
          <a:xfrm>
            <a:off x="4687760" y="3881935"/>
            <a:ext cx="3846640" cy="11247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Bradley Hand" pitchFamily="2" charset="77"/>
                <a:cs typeface="Amatic SC" pitchFamily="2" charset="-79"/>
              </a:rPr>
              <a:t>Definition or answer</a:t>
            </a:r>
          </a:p>
        </p:txBody>
      </p:sp>
    </p:spTree>
    <p:extLst>
      <p:ext uri="{BB962C8B-B14F-4D97-AF65-F5344CB8AC3E}">
        <p14:creationId xmlns:p14="http://schemas.microsoft.com/office/powerpoint/2010/main" val="17252621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49"/>
                                        </p:tgtEl>
                                        <p:attrNameLst>
                                          <p:attrName>style.visibility</p:attrName>
                                        </p:attrNameLst>
                                      </p:cBhvr>
                                      <p:to>
                                        <p:strVal val="visible"/>
                                      </p:to>
                                    </p:set>
                                    <p:animEffect transition="in" filter="fade">
                                      <p:cBhvr>
                                        <p:cTn id="10" dur="400"/>
                                        <p:tgtEl>
                                          <p:spTgt spid="49"/>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50"/>
                                        </p:tgtEl>
                                        <p:attrNameLst>
                                          <p:attrName>style.visibility</p:attrName>
                                        </p:attrNameLst>
                                      </p:cBhvr>
                                      <p:to>
                                        <p:strVal val="visible"/>
                                      </p:to>
                                    </p:set>
                                    <p:animEffect transition="in" filter="fade">
                                      <p:cBhvr>
                                        <p:cTn id="13" dur="400"/>
                                        <p:tgtEl>
                                          <p:spTgt spid="50"/>
                                        </p:tgtEl>
                                      </p:cBhvr>
                                    </p:animEffect>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51"/>
                                        </p:tgtEl>
                                        <p:attrNameLst>
                                          <p:attrName>style.visibility</p:attrName>
                                        </p:attrNameLst>
                                      </p:cBhvr>
                                      <p:to>
                                        <p:strVal val="visible"/>
                                      </p:to>
                                    </p:set>
                                    <p:animEffect transition="in" filter="fade">
                                      <p:cBhvr>
                                        <p:cTn id="16" dur="400"/>
                                        <p:tgtEl>
                                          <p:spTgt spid="51"/>
                                        </p:tgtEl>
                                      </p:cBhvr>
                                    </p:animEffect>
                                  </p:childTnLst>
                                </p:cTn>
                              </p:par>
                              <p:par>
                                <p:cTn id="17" presetID="10" presetClass="entr" presetSubtype="0" fill="hold" grpId="0" nodeType="withEffect">
                                  <p:stCondLst>
                                    <p:cond delay="1000"/>
                                  </p:stCondLst>
                                  <p:iterate type="lt">
                                    <p:tmPct val="10000"/>
                                  </p:iterate>
                                  <p:childTnLst>
                                    <p:set>
                                      <p:cBhvr>
                                        <p:cTn id="18" dur="1" fill="hold">
                                          <p:stCondLst>
                                            <p:cond delay="0"/>
                                          </p:stCondLst>
                                        </p:cTn>
                                        <p:tgtEl>
                                          <p:spTgt spid="52"/>
                                        </p:tgtEl>
                                        <p:attrNameLst>
                                          <p:attrName>style.visibility</p:attrName>
                                        </p:attrNameLst>
                                      </p:cBhvr>
                                      <p:to>
                                        <p:strVal val="visible"/>
                                      </p:to>
                                    </p:set>
                                    <p:animEffect transition="in" filter="fade">
                                      <p:cBhvr>
                                        <p:cTn id="19" dur="4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9" grpId="0"/>
      <p:bldP spid="50" grpId="0"/>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9D958EA-A167-B344-A337-753058641E41}"/>
              </a:ext>
            </a:extLst>
          </p:cNvPr>
          <p:cNvSpPr>
            <a:spLocks noGrp="1"/>
          </p:cNvSpPr>
          <p:nvPr>
            <p:ph type="title"/>
          </p:nvPr>
        </p:nvSpPr>
        <p:spPr>
          <a:xfrm>
            <a:off x="227520" y="1362255"/>
            <a:ext cx="2578608" cy="1124712"/>
          </a:xfrm>
        </p:spPr>
        <p:txBody>
          <a:bodyPr vert="horz" lIns="91440" tIns="45720" rIns="91440" bIns="45720" rtlCol="0" anchor="b">
            <a:noAutofit/>
          </a:bodyPr>
          <a:lstStyle/>
          <a:p>
            <a:r>
              <a:rPr lang="en-US" b="1" dirty="0">
                <a:solidFill>
                  <a:srgbClr val="81A032"/>
                </a:solidFill>
                <a:latin typeface="Amatic SC" pitchFamily="2" charset="-79"/>
                <a:cs typeface="Amatic SC" pitchFamily="2" charset="-79"/>
              </a:rPr>
              <a:t>Revise It</a:t>
            </a:r>
          </a:p>
        </p:txBody>
      </p:sp>
      <p:sp>
        <p:nvSpPr>
          <p:cNvPr id="32" name="Rectangle 3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BA2B93C8-0DF4-C341-8B94-C681715F90C3}"/>
              </a:ext>
            </a:extLst>
          </p:cNvPr>
          <p:cNvSpPr txBox="1">
            <a:spLocks/>
          </p:cNvSpPr>
          <p:nvPr/>
        </p:nvSpPr>
        <p:spPr>
          <a:xfrm>
            <a:off x="228078" y="2537184"/>
            <a:ext cx="2579180" cy="3207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dirty="0">
                <a:latin typeface="Amatic SC" pitchFamily="2" charset="-79"/>
                <a:ea typeface="+mn-ea"/>
                <a:cs typeface="Amatic SC" pitchFamily="2" charset="-79"/>
              </a:rPr>
              <a:t>Revision Cards</a:t>
            </a:r>
          </a:p>
        </p:txBody>
      </p:sp>
      <p:sp>
        <p:nvSpPr>
          <p:cNvPr id="12" name="Title 1">
            <a:extLst>
              <a:ext uri="{FF2B5EF4-FFF2-40B4-BE49-F238E27FC236}">
                <a16:creationId xmlns:a16="http://schemas.microsoft.com/office/drawing/2014/main" id="{17FA1319-36CF-7047-A605-2D12467E2474}"/>
              </a:ext>
            </a:extLst>
          </p:cNvPr>
          <p:cNvSpPr txBox="1">
            <a:spLocks/>
          </p:cNvSpPr>
          <p:nvPr/>
        </p:nvSpPr>
        <p:spPr>
          <a:xfrm>
            <a:off x="278320" y="2627619"/>
            <a:ext cx="2579180" cy="3207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1500" b="1" dirty="0">
              <a:latin typeface="+mn-lt"/>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ED51B899-6460-4E48-A261-6663BC83BFA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7800" y="130705"/>
            <a:ext cx="3873500" cy="588646"/>
          </a:xfrm>
          <a:prstGeom prst="rect">
            <a:avLst/>
          </a:prstGeom>
        </p:spPr>
      </p:pic>
      <p:grpSp>
        <p:nvGrpSpPr>
          <p:cNvPr id="10" name="Group 9">
            <a:extLst>
              <a:ext uri="{FF2B5EF4-FFF2-40B4-BE49-F238E27FC236}">
                <a16:creationId xmlns:a16="http://schemas.microsoft.com/office/drawing/2014/main" id="{9FBA1536-41D9-234D-9398-3836FCF7DC90}"/>
              </a:ext>
            </a:extLst>
          </p:cNvPr>
          <p:cNvGrpSpPr/>
          <p:nvPr/>
        </p:nvGrpSpPr>
        <p:grpSpPr>
          <a:xfrm>
            <a:off x="3069177" y="2438400"/>
            <a:ext cx="2801125" cy="1798320"/>
            <a:chOff x="3993738" y="1168400"/>
            <a:chExt cx="3817918" cy="2451100"/>
          </a:xfrm>
        </p:grpSpPr>
        <p:sp>
          <p:nvSpPr>
            <p:cNvPr id="2" name="Rectangle 1">
              <a:extLst>
                <a:ext uri="{FF2B5EF4-FFF2-40B4-BE49-F238E27FC236}">
                  <a16:creationId xmlns:a16="http://schemas.microsoft.com/office/drawing/2014/main" id="{C5EDD9C2-FEF3-3348-9BE8-762213468EFE}"/>
                </a:ext>
              </a:extLst>
            </p:cNvPr>
            <p:cNvSpPr/>
            <p:nvPr/>
          </p:nvSpPr>
          <p:spPr>
            <a:xfrm>
              <a:off x="4000500" y="1168400"/>
              <a:ext cx="3810000" cy="2451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9F5B24C4-7549-FC41-8C67-D56822C03F70}"/>
                </a:ext>
              </a:extLst>
            </p:cNvPr>
            <p:cNvCxnSpPr/>
            <p:nvPr/>
          </p:nvCxnSpPr>
          <p:spPr>
            <a:xfrm>
              <a:off x="4000500" y="1485900"/>
              <a:ext cx="3810000" cy="0"/>
            </a:xfrm>
            <a:prstGeom prst="line">
              <a:avLst/>
            </a:prstGeom>
            <a:ln w="19050">
              <a:solidFill>
                <a:srgbClr val="B1484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FF3F52-507A-6E47-9E8A-0CCE9489ADBE}"/>
                </a:ext>
              </a:extLst>
            </p:cNvPr>
            <p:cNvCxnSpPr/>
            <p:nvPr/>
          </p:nvCxnSpPr>
          <p:spPr>
            <a:xfrm>
              <a:off x="3993738" y="1625600"/>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A608E-E66E-A149-A471-7AEC0524FDE7}"/>
                </a:ext>
              </a:extLst>
            </p:cNvPr>
            <p:cNvCxnSpPr/>
            <p:nvPr/>
          </p:nvCxnSpPr>
          <p:spPr>
            <a:xfrm>
              <a:off x="3997696" y="1778000"/>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4C4D1B9-73D3-1344-986A-6B1652C8C74C}"/>
                </a:ext>
              </a:extLst>
            </p:cNvPr>
            <p:cNvCxnSpPr/>
            <p:nvPr/>
          </p:nvCxnSpPr>
          <p:spPr>
            <a:xfrm>
              <a:off x="3993738" y="1922484"/>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D92080-FDA0-E743-AF5F-D195EF57EA5E}"/>
                </a:ext>
              </a:extLst>
            </p:cNvPr>
            <p:cNvCxnSpPr/>
            <p:nvPr/>
          </p:nvCxnSpPr>
          <p:spPr>
            <a:xfrm>
              <a:off x="3997694" y="2074884"/>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E40FC0-6721-4B4F-9323-8E9286D11C97}"/>
                </a:ext>
              </a:extLst>
            </p:cNvPr>
            <p:cNvCxnSpPr/>
            <p:nvPr/>
          </p:nvCxnSpPr>
          <p:spPr>
            <a:xfrm>
              <a:off x="3997697" y="224113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2FB24B7-40BD-2C4A-8034-CBB6F00CED53}"/>
                </a:ext>
              </a:extLst>
            </p:cNvPr>
            <p:cNvCxnSpPr/>
            <p:nvPr/>
          </p:nvCxnSpPr>
          <p:spPr>
            <a:xfrm>
              <a:off x="3997697" y="238957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621ADF-BBCF-B644-9D65-791E9711B6B9}"/>
                </a:ext>
              </a:extLst>
            </p:cNvPr>
            <p:cNvCxnSpPr/>
            <p:nvPr/>
          </p:nvCxnSpPr>
          <p:spPr>
            <a:xfrm>
              <a:off x="4001655" y="254197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0F7432-7882-7A4D-86E5-0A36F6434856}"/>
                </a:ext>
              </a:extLst>
            </p:cNvPr>
            <p:cNvCxnSpPr/>
            <p:nvPr/>
          </p:nvCxnSpPr>
          <p:spPr>
            <a:xfrm>
              <a:off x="3997697" y="2686463"/>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4BBB3F-2CF2-EE41-B970-04B1589BC37C}"/>
                </a:ext>
              </a:extLst>
            </p:cNvPr>
            <p:cNvCxnSpPr/>
            <p:nvPr/>
          </p:nvCxnSpPr>
          <p:spPr>
            <a:xfrm>
              <a:off x="4001653" y="2838863"/>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89FCA17-69C1-A244-9D30-DD2824480A4A}"/>
                </a:ext>
              </a:extLst>
            </p:cNvPr>
            <p:cNvCxnSpPr/>
            <p:nvPr/>
          </p:nvCxnSpPr>
          <p:spPr>
            <a:xfrm>
              <a:off x="4001656" y="3005118"/>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FED17D3-30F5-144B-8F53-71462E1D9B60}"/>
                </a:ext>
              </a:extLst>
            </p:cNvPr>
            <p:cNvCxnSpPr/>
            <p:nvPr/>
          </p:nvCxnSpPr>
          <p:spPr>
            <a:xfrm>
              <a:off x="3995718" y="317730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91E580-E119-5845-82A6-E1DC65625C35}"/>
                </a:ext>
              </a:extLst>
            </p:cNvPr>
            <p:cNvCxnSpPr/>
            <p:nvPr/>
          </p:nvCxnSpPr>
          <p:spPr>
            <a:xfrm>
              <a:off x="3999676" y="332970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9" name="Title 1">
            <a:extLst>
              <a:ext uri="{FF2B5EF4-FFF2-40B4-BE49-F238E27FC236}">
                <a16:creationId xmlns:a16="http://schemas.microsoft.com/office/drawing/2014/main" id="{F923A6ED-F929-C14D-BCB5-EDEBFA05E7E4}"/>
              </a:ext>
            </a:extLst>
          </p:cNvPr>
          <p:cNvSpPr txBox="1">
            <a:spLocks/>
          </p:cNvSpPr>
          <p:nvPr/>
        </p:nvSpPr>
        <p:spPr>
          <a:xfrm>
            <a:off x="4271200" y="2377439"/>
            <a:ext cx="747840" cy="35336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solidFill>
                  <a:srgbClr val="81A032"/>
                </a:solidFill>
                <a:latin typeface="Amatic SC" pitchFamily="2" charset="-79"/>
                <a:cs typeface="Amatic SC" pitchFamily="2" charset="-79"/>
              </a:rPr>
              <a:t>Box 1</a:t>
            </a:r>
          </a:p>
        </p:txBody>
      </p:sp>
      <p:sp>
        <p:nvSpPr>
          <p:cNvPr id="51" name="Title 1">
            <a:extLst>
              <a:ext uri="{FF2B5EF4-FFF2-40B4-BE49-F238E27FC236}">
                <a16:creationId xmlns:a16="http://schemas.microsoft.com/office/drawing/2014/main" id="{1F16811D-8052-2144-A337-410A0806D6BA}"/>
              </a:ext>
            </a:extLst>
          </p:cNvPr>
          <p:cNvSpPr txBox="1">
            <a:spLocks/>
          </p:cNvSpPr>
          <p:nvPr/>
        </p:nvSpPr>
        <p:spPr>
          <a:xfrm>
            <a:off x="3024600" y="3272335"/>
            <a:ext cx="2766600" cy="11247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1600" dirty="0">
                <a:solidFill>
                  <a:schemeClr val="bg1"/>
                </a:solidFill>
                <a:highlight>
                  <a:srgbClr val="FFFF00"/>
                </a:highlight>
                <a:latin typeface="Bradley Hand" pitchFamily="2" charset="77"/>
                <a:cs typeface="Amatic SC" pitchFamily="2" charset="-79"/>
              </a:rPr>
              <a:t>Frequent practice</a:t>
            </a:r>
          </a:p>
          <a:p>
            <a:pPr marL="457200" indent="-457200">
              <a:buFont typeface="Arial" panose="020B0604020202020204" pitchFamily="34" charset="0"/>
              <a:buChar char="•"/>
            </a:pPr>
            <a:r>
              <a:rPr lang="en-US" sz="1600" dirty="0">
                <a:solidFill>
                  <a:schemeClr val="bg1"/>
                </a:solidFill>
                <a:highlight>
                  <a:srgbClr val="FFFF00"/>
                </a:highlight>
                <a:latin typeface="Bradley Hand" pitchFamily="2" charset="77"/>
                <a:cs typeface="Amatic SC" pitchFamily="2" charset="-79"/>
              </a:rPr>
              <a:t>40% of time</a:t>
            </a:r>
          </a:p>
          <a:p>
            <a:pPr marL="457200" indent="-457200">
              <a:buFont typeface="Arial" panose="020B0604020202020204" pitchFamily="34" charset="0"/>
              <a:buChar char="•"/>
            </a:pPr>
            <a:r>
              <a:rPr lang="en-US" sz="1600" dirty="0">
                <a:solidFill>
                  <a:schemeClr val="bg1"/>
                </a:solidFill>
                <a:highlight>
                  <a:srgbClr val="FFFF00"/>
                </a:highlight>
                <a:latin typeface="Bradley Hand" pitchFamily="2" charset="77"/>
                <a:cs typeface="Amatic SC" pitchFamily="2" charset="-79"/>
              </a:rPr>
              <a:t>Move to box 2 when you are confident you can recall the card</a:t>
            </a:r>
          </a:p>
          <a:p>
            <a:pPr algn="ctr"/>
            <a:endParaRPr lang="en-US" sz="2800" dirty="0">
              <a:solidFill>
                <a:schemeClr val="bg1"/>
              </a:solidFill>
              <a:latin typeface="Bradley Hand" pitchFamily="2" charset="77"/>
              <a:cs typeface="Amatic SC" pitchFamily="2" charset="-79"/>
            </a:endParaRPr>
          </a:p>
        </p:txBody>
      </p:sp>
      <p:grpSp>
        <p:nvGrpSpPr>
          <p:cNvPr id="87" name="Group 86">
            <a:extLst>
              <a:ext uri="{FF2B5EF4-FFF2-40B4-BE49-F238E27FC236}">
                <a16:creationId xmlns:a16="http://schemas.microsoft.com/office/drawing/2014/main" id="{2404CE76-AC82-424D-9547-5263C965673C}"/>
              </a:ext>
            </a:extLst>
          </p:cNvPr>
          <p:cNvGrpSpPr/>
          <p:nvPr/>
        </p:nvGrpSpPr>
        <p:grpSpPr>
          <a:xfrm>
            <a:off x="6096857" y="2438400"/>
            <a:ext cx="2801125" cy="1798320"/>
            <a:chOff x="3993738" y="1168400"/>
            <a:chExt cx="3817918" cy="2451100"/>
          </a:xfrm>
        </p:grpSpPr>
        <p:sp>
          <p:nvSpPr>
            <p:cNvPr id="88" name="Rectangle 87">
              <a:extLst>
                <a:ext uri="{FF2B5EF4-FFF2-40B4-BE49-F238E27FC236}">
                  <a16:creationId xmlns:a16="http://schemas.microsoft.com/office/drawing/2014/main" id="{F89787C8-2901-4146-972E-DCF5C5906B95}"/>
                </a:ext>
              </a:extLst>
            </p:cNvPr>
            <p:cNvSpPr/>
            <p:nvPr/>
          </p:nvSpPr>
          <p:spPr>
            <a:xfrm>
              <a:off x="4000500" y="1168400"/>
              <a:ext cx="3810000" cy="2451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Connector 88">
              <a:extLst>
                <a:ext uri="{FF2B5EF4-FFF2-40B4-BE49-F238E27FC236}">
                  <a16:creationId xmlns:a16="http://schemas.microsoft.com/office/drawing/2014/main" id="{BD7BC765-1209-394E-8C2F-05F0E6095F0A}"/>
                </a:ext>
              </a:extLst>
            </p:cNvPr>
            <p:cNvCxnSpPr/>
            <p:nvPr/>
          </p:nvCxnSpPr>
          <p:spPr>
            <a:xfrm>
              <a:off x="4000500" y="1485900"/>
              <a:ext cx="3810000" cy="0"/>
            </a:xfrm>
            <a:prstGeom prst="line">
              <a:avLst/>
            </a:prstGeom>
            <a:ln w="19050">
              <a:solidFill>
                <a:srgbClr val="B14843"/>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B5F4398-32F0-7D42-98DD-F2824291FEBC}"/>
                </a:ext>
              </a:extLst>
            </p:cNvPr>
            <p:cNvCxnSpPr/>
            <p:nvPr/>
          </p:nvCxnSpPr>
          <p:spPr>
            <a:xfrm>
              <a:off x="3993738" y="1625600"/>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B260141-7FB3-F84A-8443-0251711EB9A5}"/>
                </a:ext>
              </a:extLst>
            </p:cNvPr>
            <p:cNvCxnSpPr/>
            <p:nvPr/>
          </p:nvCxnSpPr>
          <p:spPr>
            <a:xfrm>
              <a:off x="3997696" y="1778000"/>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4EC06FE-889C-8F40-BD80-88FAB98F2391}"/>
                </a:ext>
              </a:extLst>
            </p:cNvPr>
            <p:cNvCxnSpPr/>
            <p:nvPr/>
          </p:nvCxnSpPr>
          <p:spPr>
            <a:xfrm>
              <a:off x="3993738" y="1922484"/>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CF65AB9-199D-D545-ADD7-BFACFFEC7B92}"/>
                </a:ext>
              </a:extLst>
            </p:cNvPr>
            <p:cNvCxnSpPr/>
            <p:nvPr/>
          </p:nvCxnSpPr>
          <p:spPr>
            <a:xfrm>
              <a:off x="3997694" y="2074884"/>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3047723-B869-324B-B1DB-2AA02F139451}"/>
                </a:ext>
              </a:extLst>
            </p:cNvPr>
            <p:cNvCxnSpPr/>
            <p:nvPr/>
          </p:nvCxnSpPr>
          <p:spPr>
            <a:xfrm>
              <a:off x="3997697" y="224113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AD8A0B2-3B47-9E4F-9E48-5807E89C9B09}"/>
                </a:ext>
              </a:extLst>
            </p:cNvPr>
            <p:cNvCxnSpPr/>
            <p:nvPr/>
          </p:nvCxnSpPr>
          <p:spPr>
            <a:xfrm>
              <a:off x="3997697" y="238957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08C2BBA-1EDE-9148-A57F-19A449332CF2}"/>
                </a:ext>
              </a:extLst>
            </p:cNvPr>
            <p:cNvCxnSpPr/>
            <p:nvPr/>
          </p:nvCxnSpPr>
          <p:spPr>
            <a:xfrm>
              <a:off x="4001655" y="254197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F94B7E9-D39F-A846-AC78-381C39208174}"/>
                </a:ext>
              </a:extLst>
            </p:cNvPr>
            <p:cNvCxnSpPr/>
            <p:nvPr/>
          </p:nvCxnSpPr>
          <p:spPr>
            <a:xfrm>
              <a:off x="3997697" y="2686463"/>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A6A6DE2-4232-144B-84F0-B95927A1E423}"/>
                </a:ext>
              </a:extLst>
            </p:cNvPr>
            <p:cNvCxnSpPr/>
            <p:nvPr/>
          </p:nvCxnSpPr>
          <p:spPr>
            <a:xfrm>
              <a:off x="4001653" y="2838863"/>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A9F7317-B21F-FE45-BE98-11629D8EF3AF}"/>
                </a:ext>
              </a:extLst>
            </p:cNvPr>
            <p:cNvCxnSpPr/>
            <p:nvPr/>
          </p:nvCxnSpPr>
          <p:spPr>
            <a:xfrm>
              <a:off x="4001656" y="3005118"/>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31CD8FE-BB3C-A541-9E44-DACF9379D062}"/>
                </a:ext>
              </a:extLst>
            </p:cNvPr>
            <p:cNvCxnSpPr/>
            <p:nvPr/>
          </p:nvCxnSpPr>
          <p:spPr>
            <a:xfrm>
              <a:off x="3995718" y="317730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550206-1009-5A40-A18A-492E8FE4387C}"/>
                </a:ext>
              </a:extLst>
            </p:cNvPr>
            <p:cNvCxnSpPr/>
            <p:nvPr/>
          </p:nvCxnSpPr>
          <p:spPr>
            <a:xfrm>
              <a:off x="3999676" y="332970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2" name="Title 1">
            <a:extLst>
              <a:ext uri="{FF2B5EF4-FFF2-40B4-BE49-F238E27FC236}">
                <a16:creationId xmlns:a16="http://schemas.microsoft.com/office/drawing/2014/main" id="{29D7439C-0501-5048-8C5A-33B0BB262730}"/>
              </a:ext>
            </a:extLst>
          </p:cNvPr>
          <p:cNvSpPr txBox="1">
            <a:spLocks/>
          </p:cNvSpPr>
          <p:nvPr/>
        </p:nvSpPr>
        <p:spPr>
          <a:xfrm>
            <a:off x="7298880" y="2377439"/>
            <a:ext cx="747840" cy="35336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solidFill>
                  <a:srgbClr val="81A032"/>
                </a:solidFill>
                <a:latin typeface="Amatic SC" pitchFamily="2" charset="-79"/>
                <a:cs typeface="Amatic SC" pitchFamily="2" charset="-79"/>
              </a:rPr>
              <a:t>Box 2</a:t>
            </a:r>
          </a:p>
        </p:txBody>
      </p:sp>
      <p:sp>
        <p:nvSpPr>
          <p:cNvPr id="103" name="Title 1">
            <a:extLst>
              <a:ext uri="{FF2B5EF4-FFF2-40B4-BE49-F238E27FC236}">
                <a16:creationId xmlns:a16="http://schemas.microsoft.com/office/drawing/2014/main" id="{D03E0534-CE18-2E4C-A967-B4757B3A6BD9}"/>
              </a:ext>
            </a:extLst>
          </p:cNvPr>
          <p:cNvSpPr txBox="1">
            <a:spLocks/>
          </p:cNvSpPr>
          <p:nvPr/>
        </p:nvSpPr>
        <p:spPr>
          <a:xfrm>
            <a:off x="6052280" y="3272335"/>
            <a:ext cx="2766600" cy="11247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1600" dirty="0">
                <a:solidFill>
                  <a:schemeClr val="bg1"/>
                </a:solidFill>
                <a:highlight>
                  <a:srgbClr val="FFFF00"/>
                </a:highlight>
                <a:latin typeface="Bradley Hand" pitchFamily="2" charset="77"/>
                <a:cs typeface="Amatic SC" pitchFamily="2" charset="-79"/>
              </a:rPr>
              <a:t>Regular practice</a:t>
            </a:r>
          </a:p>
          <a:p>
            <a:pPr marL="457200" indent="-457200">
              <a:buFont typeface="Arial" panose="020B0604020202020204" pitchFamily="34" charset="0"/>
              <a:buChar char="•"/>
            </a:pPr>
            <a:r>
              <a:rPr lang="en-US" sz="1600" dirty="0">
                <a:solidFill>
                  <a:schemeClr val="bg1"/>
                </a:solidFill>
                <a:highlight>
                  <a:srgbClr val="FFFF00"/>
                </a:highlight>
                <a:latin typeface="Bradley Hand" pitchFamily="2" charset="77"/>
                <a:cs typeface="Amatic SC" pitchFamily="2" charset="-79"/>
              </a:rPr>
              <a:t>30% of time</a:t>
            </a:r>
          </a:p>
          <a:p>
            <a:pPr marL="457200" indent="-457200">
              <a:buFont typeface="Arial" panose="020B0604020202020204" pitchFamily="34" charset="0"/>
              <a:buChar char="•"/>
            </a:pPr>
            <a:r>
              <a:rPr lang="en-US" sz="1600" dirty="0">
                <a:solidFill>
                  <a:schemeClr val="bg1"/>
                </a:solidFill>
                <a:highlight>
                  <a:srgbClr val="FFFF00"/>
                </a:highlight>
                <a:latin typeface="Bradley Hand" pitchFamily="2" charset="77"/>
                <a:cs typeface="Amatic SC" pitchFamily="2" charset="-79"/>
              </a:rPr>
              <a:t>Move to box 3 when you are confident you can recall the card</a:t>
            </a:r>
          </a:p>
          <a:p>
            <a:pPr algn="ctr"/>
            <a:endParaRPr lang="en-US" sz="2800" dirty="0">
              <a:solidFill>
                <a:schemeClr val="bg1"/>
              </a:solidFill>
              <a:latin typeface="Bradley Hand" pitchFamily="2" charset="77"/>
              <a:cs typeface="Amatic SC" pitchFamily="2" charset="-79"/>
            </a:endParaRPr>
          </a:p>
        </p:txBody>
      </p:sp>
      <p:grpSp>
        <p:nvGrpSpPr>
          <p:cNvPr id="104" name="Group 103">
            <a:extLst>
              <a:ext uri="{FF2B5EF4-FFF2-40B4-BE49-F238E27FC236}">
                <a16:creationId xmlns:a16="http://schemas.microsoft.com/office/drawing/2014/main" id="{010DCC4F-BF13-7D44-97D8-5D1AE3D78010}"/>
              </a:ext>
            </a:extLst>
          </p:cNvPr>
          <p:cNvGrpSpPr/>
          <p:nvPr/>
        </p:nvGrpSpPr>
        <p:grpSpPr>
          <a:xfrm>
            <a:off x="3059017" y="4551680"/>
            <a:ext cx="2801125" cy="1798320"/>
            <a:chOff x="3993738" y="1168400"/>
            <a:chExt cx="3817918" cy="2451100"/>
          </a:xfrm>
        </p:grpSpPr>
        <p:sp>
          <p:nvSpPr>
            <p:cNvPr id="105" name="Rectangle 104">
              <a:extLst>
                <a:ext uri="{FF2B5EF4-FFF2-40B4-BE49-F238E27FC236}">
                  <a16:creationId xmlns:a16="http://schemas.microsoft.com/office/drawing/2014/main" id="{5932824D-573C-CA46-B0AB-83E54E95CBAF}"/>
                </a:ext>
              </a:extLst>
            </p:cNvPr>
            <p:cNvSpPr/>
            <p:nvPr/>
          </p:nvSpPr>
          <p:spPr>
            <a:xfrm>
              <a:off x="4000500" y="1168400"/>
              <a:ext cx="3810000" cy="2451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6" name="Straight Connector 105">
              <a:extLst>
                <a:ext uri="{FF2B5EF4-FFF2-40B4-BE49-F238E27FC236}">
                  <a16:creationId xmlns:a16="http://schemas.microsoft.com/office/drawing/2014/main" id="{D95F81C6-9254-7649-9164-CB91745A037A}"/>
                </a:ext>
              </a:extLst>
            </p:cNvPr>
            <p:cNvCxnSpPr/>
            <p:nvPr/>
          </p:nvCxnSpPr>
          <p:spPr>
            <a:xfrm>
              <a:off x="4000500" y="1485900"/>
              <a:ext cx="3810000" cy="0"/>
            </a:xfrm>
            <a:prstGeom prst="line">
              <a:avLst/>
            </a:prstGeom>
            <a:ln w="19050">
              <a:solidFill>
                <a:srgbClr val="B14843"/>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9A8330F-3C86-6441-A83A-3106E0B1E59A}"/>
                </a:ext>
              </a:extLst>
            </p:cNvPr>
            <p:cNvCxnSpPr/>
            <p:nvPr/>
          </p:nvCxnSpPr>
          <p:spPr>
            <a:xfrm>
              <a:off x="3993738" y="1625600"/>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4DC4D51-3486-D142-9E38-87A5AF168172}"/>
                </a:ext>
              </a:extLst>
            </p:cNvPr>
            <p:cNvCxnSpPr/>
            <p:nvPr/>
          </p:nvCxnSpPr>
          <p:spPr>
            <a:xfrm>
              <a:off x="3997696" y="1778000"/>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2187D32-4B53-634C-8804-CB65C881D358}"/>
                </a:ext>
              </a:extLst>
            </p:cNvPr>
            <p:cNvCxnSpPr/>
            <p:nvPr/>
          </p:nvCxnSpPr>
          <p:spPr>
            <a:xfrm>
              <a:off x="3993738" y="1922484"/>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883E3D8-A72B-C34C-815A-4039D42E1A85}"/>
                </a:ext>
              </a:extLst>
            </p:cNvPr>
            <p:cNvCxnSpPr/>
            <p:nvPr/>
          </p:nvCxnSpPr>
          <p:spPr>
            <a:xfrm>
              <a:off x="3997694" y="2074884"/>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48E26A8-7CF8-C141-9571-C963E9022F9B}"/>
                </a:ext>
              </a:extLst>
            </p:cNvPr>
            <p:cNvCxnSpPr/>
            <p:nvPr/>
          </p:nvCxnSpPr>
          <p:spPr>
            <a:xfrm>
              <a:off x="3997697" y="224113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6F9362-E3B9-9E4E-A730-6742AC8EB4B3}"/>
                </a:ext>
              </a:extLst>
            </p:cNvPr>
            <p:cNvCxnSpPr/>
            <p:nvPr/>
          </p:nvCxnSpPr>
          <p:spPr>
            <a:xfrm>
              <a:off x="3997697" y="238957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ECFCE26-C4B6-214B-B3F5-500EFE054B92}"/>
                </a:ext>
              </a:extLst>
            </p:cNvPr>
            <p:cNvCxnSpPr/>
            <p:nvPr/>
          </p:nvCxnSpPr>
          <p:spPr>
            <a:xfrm>
              <a:off x="4001655" y="254197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F4005B3-EC6E-3C42-A40A-4C57074B4B55}"/>
                </a:ext>
              </a:extLst>
            </p:cNvPr>
            <p:cNvCxnSpPr/>
            <p:nvPr/>
          </p:nvCxnSpPr>
          <p:spPr>
            <a:xfrm>
              <a:off x="3997697" y="2686463"/>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A6224D4-93EB-5848-AD5F-35F84668B51A}"/>
                </a:ext>
              </a:extLst>
            </p:cNvPr>
            <p:cNvCxnSpPr/>
            <p:nvPr/>
          </p:nvCxnSpPr>
          <p:spPr>
            <a:xfrm>
              <a:off x="4001653" y="2838863"/>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B1010271-0C71-124D-AD48-EE7C9B97F123}"/>
                </a:ext>
              </a:extLst>
            </p:cNvPr>
            <p:cNvCxnSpPr/>
            <p:nvPr/>
          </p:nvCxnSpPr>
          <p:spPr>
            <a:xfrm>
              <a:off x="4001656" y="3005118"/>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40B350A-FEE4-7F44-AAD0-CF96B0DE7354}"/>
                </a:ext>
              </a:extLst>
            </p:cNvPr>
            <p:cNvCxnSpPr/>
            <p:nvPr/>
          </p:nvCxnSpPr>
          <p:spPr>
            <a:xfrm>
              <a:off x="3995718" y="317730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84F21CB-4CA5-CE44-AC5F-B3BC686BAFC2}"/>
                </a:ext>
              </a:extLst>
            </p:cNvPr>
            <p:cNvCxnSpPr/>
            <p:nvPr/>
          </p:nvCxnSpPr>
          <p:spPr>
            <a:xfrm>
              <a:off x="3999676" y="332970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9" name="Title 1">
            <a:extLst>
              <a:ext uri="{FF2B5EF4-FFF2-40B4-BE49-F238E27FC236}">
                <a16:creationId xmlns:a16="http://schemas.microsoft.com/office/drawing/2014/main" id="{0E01DA40-04E0-A444-B075-1D8D6358F7BA}"/>
              </a:ext>
            </a:extLst>
          </p:cNvPr>
          <p:cNvSpPr txBox="1">
            <a:spLocks/>
          </p:cNvSpPr>
          <p:nvPr/>
        </p:nvSpPr>
        <p:spPr>
          <a:xfrm>
            <a:off x="4261040" y="4490719"/>
            <a:ext cx="747840" cy="35336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solidFill>
                  <a:srgbClr val="81A032"/>
                </a:solidFill>
                <a:latin typeface="Amatic SC" pitchFamily="2" charset="-79"/>
                <a:cs typeface="Amatic SC" pitchFamily="2" charset="-79"/>
              </a:rPr>
              <a:t>Box 3</a:t>
            </a:r>
          </a:p>
        </p:txBody>
      </p:sp>
      <p:sp>
        <p:nvSpPr>
          <p:cNvPr id="120" name="Title 1">
            <a:extLst>
              <a:ext uri="{FF2B5EF4-FFF2-40B4-BE49-F238E27FC236}">
                <a16:creationId xmlns:a16="http://schemas.microsoft.com/office/drawing/2014/main" id="{20EFE702-43B3-9E4F-86A0-59326C170ACB}"/>
              </a:ext>
            </a:extLst>
          </p:cNvPr>
          <p:cNvSpPr txBox="1">
            <a:spLocks/>
          </p:cNvSpPr>
          <p:nvPr/>
        </p:nvSpPr>
        <p:spPr>
          <a:xfrm>
            <a:off x="3014440" y="5385615"/>
            <a:ext cx="2766600" cy="11247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1600" dirty="0">
                <a:solidFill>
                  <a:schemeClr val="bg1"/>
                </a:solidFill>
                <a:highlight>
                  <a:srgbClr val="FFFF00"/>
                </a:highlight>
                <a:latin typeface="Bradley Hand" pitchFamily="2" charset="77"/>
                <a:cs typeface="Amatic SC" pitchFamily="2" charset="-79"/>
              </a:rPr>
              <a:t>Occasional practice</a:t>
            </a:r>
          </a:p>
          <a:p>
            <a:pPr marL="457200" indent="-457200">
              <a:buFont typeface="Arial" panose="020B0604020202020204" pitchFamily="34" charset="0"/>
              <a:buChar char="•"/>
            </a:pPr>
            <a:r>
              <a:rPr lang="en-US" sz="1600" dirty="0">
                <a:solidFill>
                  <a:schemeClr val="bg1"/>
                </a:solidFill>
                <a:highlight>
                  <a:srgbClr val="FFFF00"/>
                </a:highlight>
                <a:latin typeface="Bradley Hand" pitchFamily="2" charset="77"/>
                <a:cs typeface="Amatic SC" pitchFamily="2" charset="-79"/>
              </a:rPr>
              <a:t>20% of time</a:t>
            </a:r>
          </a:p>
          <a:p>
            <a:pPr marL="457200" indent="-457200">
              <a:buFont typeface="Arial" panose="020B0604020202020204" pitchFamily="34" charset="0"/>
              <a:buChar char="•"/>
            </a:pPr>
            <a:r>
              <a:rPr lang="en-US" sz="1600" dirty="0">
                <a:solidFill>
                  <a:schemeClr val="bg1"/>
                </a:solidFill>
                <a:highlight>
                  <a:srgbClr val="FFFF00"/>
                </a:highlight>
                <a:latin typeface="Bradley Hand" pitchFamily="2" charset="77"/>
                <a:cs typeface="Amatic SC" pitchFamily="2" charset="-79"/>
              </a:rPr>
              <a:t>Move to box 1 when you are confident you can recall the card</a:t>
            </a:r>
          </a:p>
          <a:p>
            <a:pPr algn="ctr"/>
            <a:endParaRPr lang="en-US" sz="2800" dirty="0">
              <a:solidFill>
                <a:schemeClr val="bg1"/>
              </a:solidFill>
              <a:latin typeface="Bradley Hand" pitchFamily="2" charset="77"/>
              <a:cs typeface="Amatic SC" pitchFamily="2" charset="-79"/>
            </a:endParaRPr>
          </a:p>
        </p:txBody>
      </p:sp>
      <p:grpSp>
        <p:nvGrpSpPr>
          <p:cNvPr id="121" name="Group 120">
            <a:extLst>
              <a:ext uri="{FF2B5EF4-FFF2-40B4-BE49-F238E27FC236}">
                <a16:creationId xmlns:a16="http://schemas.microsoft.com/office/drawing/2014/main" id="{AD49BFE9-77C4-AC43-BEBD-B4A593FCEA57}"/>
              </a:ext>
            </a:extLst>
          </p:cNvPr>
          <p:cNvGrpSpPr/>
          <p:nvPr/>
        </p:nvGrpSpPr>
        <p:grpSpPr>
          <a:xfrm>
            <a:off x="6086697" y="4551680"/>
            <a:ext cx="2801125" cy="1798320"/>
            <a:chOff x="3993738" y="1168400"/>
            <a:chExt cx="3817918" cy="2451100"/>
          </a:xfrm>
        </p:grpSpPr>
        <p:sp>
          <p:nvSpPr>
            <p:cNvPr id="122" name="Rectangle 121">
              <a:extLst>
                <a:ext uri="{FF2B5EF4-FFF2-40B4-BE49-F238E27FC236}">
                  <a16:creationId xmlns:a16="http://schemas.microsoft.com/office/drawing/2014/main" id="{327C89C9-10D6-284E-B8ED-ADC02EB59ECD}"/>
                </a:ext>
              </a:extLst>
            </p:cNvPr>
            <p:cNvSpPr/>
            <p:nvPr/>
          </p:nvSpPr>
          <p:spPr>
            <a:xfrm>
              <a:off x="4000500" y="1168400"/>
              <a:ext cx="3810000" cy="2451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3" name="Straight Connector 122">
              <a:extLst>
                <a:ext uri="{FF2B5EF4-FFF2-40B4-BE49-F238E27FC236}">
                  <a16:creationId xmlns:a16="http://schemas.microsoft.com/office/drawing/2014/main" id="{B86818B1-8DC8-B24F-A90B-8B77E223905F}"/>
                </a:ext>
              </a:extLst>
            </p:cNvPr>
            <p:cNvCxnSpPr/>
            <p:nvPr/>
          </p:nvCxnSpPr>
          <p:spPr>
            <a:xfrm>
              <a:off x="4000500" y="1485900"/>
              <a:ext cx="3810000" cy="0"/>
            </a:xfrm>
            <a:prstGeom prst="line">
              <a:avLst/>
            </a:prstGeom>
            <a:ln w="19050">
              <a:solidFill>
                <a:srgbClr val="B14843"/>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15A7DE-A7F4-D44E-9CA2-81492B49DD95}"/>
                </a:ext>
              </a:extLst>
            </p:cNvPr>
            <p:cNvCxnSpPr/>
            <p:nvPr/>
          </p:nvCxnSpPr>
          <p:spPr>
            <a:xfrm>
              <a:off x="3993738" y="1625600"/>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5950790-8685-5A44-B690-C7F2374F3C0C}"/>
                </a:ext>
              </a:extLst>
            </p:cNvPr>
            <p:cNvCxnSpPr/>
            <p:nvPr/>
          </p:nvCxnSpPr>
          <p:spPr>
            <a:xfrm>
              <a:off x="3997696" y="1778000"/>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A414743-815C-0D44-959B-34879971AB1E}"/>
                </a:ext>
              </a:extLst>
            </p:cNvPr>
            <p:cNvCxnSpPr/>
            <p:nvPr/>
          </p:nvCxnSpPr>
          <p:spPr>
            <a:xfrm>
              <a:off x="3993738" y="1922484"/>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02D687B-F7BD-C947-9610-7ED55858ED22}"/>
                </a:ext>
              </a:extLst>
            </p:cNvPr>
            <p:cNvCxnSpPr/>
            <p:nvPr/>
          </p:nvCxnSpPr>
          <p:spPr>
            <a:xfrm>
              <a:off x="3997694" y="2074884"/>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2DA40AC-E222-A44C-81B6-D46C51A87231}"/>
                </a:ext>
              </a:extLst>
            </p:cNvPr>
            <p:cNvCxnSpPr/>
            <p:nvPr/>
          </p:nvCxnSpPr>
          <p:spPr>
            <a:xfrm>
              <a:off x="3997697" y="224113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7F17AB4-3247-9B43-BA2B-DA8F40D12F46}"/>
                </a:ext>
              </a:extLst>
            </p:cNvPr>
            <p:cNvCxnSpPr/>
            <p:nvPr/>
          </p:nvCxnSpPr>
          <p:spPr>
            <a:xfrm>
              <a:off x="3997697" y="238957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E81A03F-866F-CE4E-A857-C74FE65AB359}"/>
                </a:ext>
              </a:extLst>
            </p:cNvPr>
            <p:cNvCxnSpPr/>
            <p:nvPr/>
          </p:nvCxnSpPr>
          <p:spPr>
            <a:xfrm>
              <a:off x="4001655" y="254197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1D69879-E08B-7E41-B78F-F91999DFDCBF}"/>
                </a:ext>
              </a:extLst>
            </p:cNvPr>
            <p:cNvCxnSpPr/>
            <p:nvPr/>
          </p:nvCxnSpPr>
          <p:spPr>
            <a:xfrm>
              <a:off x="3997697" y="2686463"/>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155289C-E3CE-4C47-B5EF-5BA02B965F54}"/>
                </a:ext>
              </a:extLst>
            </p:cNvPr>
            <p:cNvCxnSpPr/>
            <p:nvPr/>
          </p:nvCxnSpPr>
          <p:spPr>
            <a:xfrm>
              <a:off x="4001653" y="2838863"/>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E082062-ABF9-AE49-B325-E398C83AA04A}"/>
                </a:ext>
              </a:extLst>
            </p:cNvPr>
            <p:cNvCxnSpPr/>
            <p:nvPr/>
          </p:nvCxnSpPr>
          <p:spPr>
            <a:xfrm>
              <a:off x="4001656" y="3005118"/>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892D9C5-25B9-0443-801E-21DCA1E10B09}"/>
                </a:ext>
              </a:extLst>
            </p:cNvPr>
            <p:cNvCxnSpPr/>
            <p:nvPr/>
          </p:nvCxnSpPr>
          <p:spPr>
            <a:xfrm>
              <a:off x="3995718" y="317730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C1FC7CF-CDDE-BF43-B99B-D676DF75C9B3}"/>
                </a:ext>
              </a:extLst>
            </p:cNvPr>
            <p:cNvCxnSpPr/>
            <p:nvPr/>
          </p:nvCxnSpPr>
          <p:spPr>
            <a:xfrm>
              <a:off x="3999676" y="3329709"/>
              <a:ext cx="381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6" name="Title 1">
            <a:extLst>
              <a:ext uri="{FF2B5EF4-FFF2-40B4-BE49-F238E27FC236}">
                <a16:creationId xmlns:a16="http://schemas.microsoft.com/office/drawing/2014/main" id="{B8A2224B-26DF-7E47-8688-65FA9C1D8CC8}"/>
              </a:ext>
            </a:extLst>
          </p:cNvPr>
          <p:cNvSpPr txBox="1">
            <a:spLocks/>
          </p:cNvSpPr>
          <p:nvPr/>
        </p:nvSpPr>
        <p:spPr>
          <a:xfrm>
            <a:off x="7288720" y="4490719"/>
            <a:ext cx="747840" cy="35336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solidFill>
                  <a:srgbClr val="81A032"/>
                </a:solidFill>
                <a:latin typeface="Amatic SC" pitchFamily="2" charset="-79"/>
                <a:cs typeface="Amatic SC" pitchFamily="2" charset="-79"/>
              </a:rPr>
              <a:t>Box 4</a:t>
            </a:r>
          </a:p>
        </p:txBody>
      </p:sp>
      <p:sp>
        <p:nvSpPr>
          <p:cNvPr id="137" name="Title 1">
            <a:extLst>
              <a:ext uri="{FF2B5EF4-FFF2-40B4-BE49-F238E27FC236}">
                <a16:creationId xmlns:a16="http://schemas.microsoft.com/office/drawing/2014/main" id="{E475A95E-A5A4-AC4D-9160-5E7DE57B06CD}"/>
              </a:ext>
            </a:extLst>
          </p:cNvPr>
          <p:cNvSpPr txBox="1">
            <a:spLocks/>
          </p:cNvSpPr>
          <p:nvPr/>
        </p:nvSpPr>
        <p:spPr>
          <a:xfrm>
            <a:off x="6052280" y="5182415"/>
            <a:ext cx="2766600" cy="11247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1600" dirty="0">
                <a:solidFill>
                  <a:schemeClr val="bg1"/>
                </a:solidFill>
                <a:highlight>
                  <a:srgbClr val="FFFF00"/>
                </a:highlight>
                <a:latin typeface="Bradley Hand" pitchFamily="2" charset="77"/>
                <a:cs typeface="Amatic SC" pitchFamily="2" charset="-79"/>
              </a:rPr>
              <a:t>Limited practice</a:t>
            </a:r>
          </a:p>
          <a:p>
            <a:pPr marL="457200" indent="-457200">
              <a:buFont typeface="Arial" panose="020B0604020202020204" pitchFamily="34" charset="0"/>
              <a:buChar char="•"/>
            </a:pPr>
            <a:r>
              <a:rPr lang="en-US" sz="1600" dirty="0">
                <a:solidFill>
                  <a:schemeClr val="bg1"/>
                </a:solidFill>
                <a:highlight>
                  <a:srgbClr val="FFFF00"/>
                </a:highlight>
                <a:latin typeface="Bradley Hand" pitchFamily="2" charset="77"/>
                <a:cs typeface="Amatic SC" pitchFamily="2" charset="-79"/>
              </a:rPr>
              <a:t>10% of time</a:t>
            </a:r>
          </a:p>
          <a:p>
            <a:pPr marL="457200" indent="-457200">
              <a:buFont typeface="Arial" panose="020B0604020202020204" pitchFamily="34" charset="0"/>
              <a:buChar char="•"/>
            </a:pPr>
            <a:r>
              <a:rPr lang="en-US" sz="1600" dirty="0">
                <a:solidFill>
                  <a:schemeClr val="bg1"/>
                </a:solidFill>
                <a:highlight>
                  <a:srgbClr val="FFFF00"/>
                </a:highlight>
                <a:latin typeface="Bradley Hand" pitchFamily="2" charset="77"/>
                <a:cs typeface="Amatic SC" pitchFamily="2" charset="-79"/>
              </a:rPr>
              <a:t>Nothing leaves this box as you know it so well</a:t>
            </a:r>
          </a:p>
          <a:p>
            <a:pPr algn="ctr"/>
            <a:endParaRPr lang="en-US" sz="2800" dirty="0">
              <a:solidFill>
                <a:schemeClr val="bg1"/>
              </a:solidFill>
              <a:latin typeface="Bradley Hand" pitchFamily="2" charset="77"/>
              <a:cs typeface="Amatic SC" pitchFamily="2" charset="-79"/>
            </a:endParaRPr>
          </a:p>
        </p:txBody>
      </p:sp>
    </p:spTree>
    <p:extLst>
      <p:ext uri="{BB962C8B-B14F-4D97-AF65-F5344CB8AC3E}">
        <p14:creationId xmlns:p14="http://schemas.microsoft.com/office/powerpoint/2010/main" val="8721257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49"/>
                                        </p:tgtEl>
                                        <p:attrNameLst>
                                          <p:attrName>style.visibility</p:attrName>
                                        </p:attrNameLst>
                                      </p:cBhvr>
                                      <p:to>
                                        <p:strVal val="visible"/>
                                      </p:to>
                                    </p:set>
                                    <p:animEffect transition="in" filter="fade">
                                      <p:cBhvr>
                                        <p:cTn id="10" dur="400"/>
                                        <p:tgtEl>
                                          <p:spTgt spid="49"/>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51"/>
                                        </p:tgtEl>
                                        <p:attrNameLst>
                                          <p:attrName>style.visibility</p:attrName>
                                        </p:attrNameLst>
                                      </p:cBhvr>
                                      <p:to>
                                        <p:strVal val="visible"/>
                                      </p:to>
                                    </p:set>
                                    <p:animEffect transition="in" filter="fade">
                                      <p:cBhvr>
                                        <p:cTn id="13" dur="400"/>
                                        <p:tgtEl>
                                          <p:spTgt spid="51"/>
                                        </p:tgtEl>
                                      </p:cBhvr>
                                    </p:animEffect>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102"/>
                                        </p:tgtEl>
                                        <p:attrNameLst>
                                          <p:attrName>style.visibility</p:attrName>
                                        </p:attrNameLst>
                                      </p:cBhvr>
                                      <p:to>
                                        <p:strVal val="visible"/>
                                      </p:to>
                                    </p:set>
                                    <p:animEffect transition="in" filter="fade">
                                      <p:cBhvr>
                                        <p:cTn id="16" dur="400"/>
                                        <p:tgtEl>
                                          <p:spTgt spid="102"/>
                                        </p:tgtEl>
                                      </p:cBhvr>
                                    </p:animEffect>
                                  </p:childTnLst>
                                </p:cTn>
                              </p:par>
                              <p:par>
                                <p:cTn id="17" presetID="10" presetClass="entr" presetSubtype="0" fill="hold" grpId="0" nodeType="withEffect">
                                  <p:stCondLst>
                                    <p:cond delay="1000"/>
                                  </p:stCondLst>
                                  <p:iterate type="lt">
                                    <p:tmPct val="10000"/>
                                  </p:iterate>
                                  <p:childTnLst>
                                    <p:set>
                                      <p:cBhvr>
                                        <p:cTn id="18" dur="1" fill="hold">
                                          <p:stCondLst>
                                            <p:cond delay="0"/>
                                          </p:stCondLst>
                                        </p:cTn>
                                        <p:tgtEl>
                                          <p:spTgt spid="103"/>
                                        </p:tgtEl>
                                        <p:attrNameLst>
                                          <p:attrName>style.visibility</p:attrName>
                                        </p:attrNameLst>
                                      </p:cBhvr>
                                      <p:to>
                                        <p:strVal val="visible"/>
                                      </p:to>
                                    </p:set>
                                    <p:animEffect transition="in" filter="fade">
                                      <p:cBhvr>
                                        <p:cTn id="19" dur="400"/>
                                        <p:tgtEl>
                                          <p:spTgt spid="103"/>
                                        </p:tgtEl>
                                      </p:cBhvr>
                                    </p:animEffect>
                                  </p:childTnLst>
                                </p:cTn>
                              </p:par>
                              <p:par>
                                <p:cTn id="20" presetID="10" presetClass="entr" presetSubtype="0" fill="hold" grpId="0" nodeType="withEffect">
                                  <p:stCondLst>
                                    <p:cond delay="1000"/>
                                  </p:stCondLst>
                                  <p:iterate type="lt">
                                    <p:tmPct val="10000"/>
                                  </p:iterate>
                                  <p:childTnLst>
                                    <p:set>
                                      <p:cBhvr>
                                        <p:cTn id="21" dur="1" fill="hold">
                                          <p:stCondLst>
                                            <p:cond delay="0"/>
                                          </p:stCondLst>
                                        </p:cTn>
                                        <p:tgtEl>
                                          <p:spTgt spid="119"/>
                                        </p:tgtEl>
                                        <p:attrNameLst>
                                          <p:attrName>style.visibility</p:attrName>
                                        </p:attrNameLst>
                                      </p:cBhvr>
                                      <p:to>
                                        <p:strVal val="visible"/>
                                      </p:to>
                                    </p:set>
                                    <p:animEffect transition="in" filter="fade">
                                      <p:cBhvr>
                                        <p:cTn id="22" dur="400"/>
                                        <p:tgtEl>
                                          <p:spTgt spid="119"/>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120"/>
                                        </p:tgtEl>
                                        <p:attrNameLst>
                                          <p:attrName>style.visibility</p:attrName>
                                        </p:attrNameLst>
                                      </p:cBhvr>
                                      <p:to>
                                        <p:strVal val="visible"/>
                                      </p:to>
                                    </p:set>
                                    <p:animEffect transition="in" filter="fade">
                                      <p:cBhvr>
                                        <p:cTn id="25" dur="400"/>
                                        <p:tgtEl>
                                          <p:spTgt spid="120"/>
                                        </p:tgtEl>
                                      </p:cBhvr>
                                    </p:animEffect>
                                  </p:childTnLst>
                                </p:cTn>
                              </p:par>
                              <p:par>
                                <p:cTn id="26" presetID="10" presetClass="entr" presetSubtype="0" fill="hold" grpId="0" nodeType="withEffect">
                                  <p:stCondLst>
                                    <p:cond delay="1000"/>
                                  </p:stCondLst>
                                  <p:iterate type="lt">
                                    <p:tmPct val="10000"/>
                                  </p:iterate>
                                  <p:childTnLst>
                                    <p:set>
                                      <p:cBhvr>
                                        <p:cTn id="27" dur="1" fill="hold">
                                          <p:stCondLst>
                                            <p:cond delay="0"/>
                                          </p:stCondLst>
                                        </p:cTn>
                                        <p:tgtEl>
                                          <p:spTgt spid="136"/>
                                        </p:tgtEl>
                                        <p:attrNameLst>
                                          <p:attrName>style.visibility</p:attrName>
                                        </p:attrNameLst>
                                      </p:cBhvr>
                                      <p:to>
                                        <p:strVal val="visible"/>
                                      </p:to>
                                    </p:set>
                                    <p:animEffect transition="in" filter="fade">
                                      <p:cBhvr>
                                        <p:cTn id="28" dur="400"/>
                                        <p:tgtEl>
                                          <p:spTgt spid="136"/>
                                        </p:tgtEl>
                                      </p:cBhvr>
                                    </p:animEffect>
                                  </p:childTnLst>
                                </p:cTn>
                              </p:par>
                              <p:par>
                                <p:cTn id="29" presetID="10" presetClass="entr" presetSubtype="0" fill="hold" grpId="0" nodeType="withEffect">
                                  <p:stCondLst>
                                    <p:cond delay="1000"/>
                                  </p:stCondLst>
                                  <p:iterate type="lt">
                                    <p:tmPct val="10000"/>
                                  </p:iterate>
                                  <p:childTnLst>
                                    <p:set>
                                      <p:cBhvr>
                                        <p:cTn id="30" dur="1" fill="hold">
                                          <p:stCondLst>
                                            <p:cond delay="0"/>
                                          </p:stCondLst>
                                        </p:cTn>
                                        <p:tgtEl>
                                          <p:spTgt spid="137"/>
                                        </p:tgtEl>
                                        <p:attrNameLst>
                                          <p:attrName>style.visibility</p:attrName>
                                        </p:attrNameLst>
                                      </p:cBhvr>
                                      <p:to>
                                        <p:strVal val="visible"/>
                                      </p:to>
                                    </p:set>
                                    <p:animEffect transition="in" filter="fade">
                                      <p:cBhvr>
                                        <p:cTn id="31" dur="4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9" grpId="0"/>
      <p:bldP spid="51" grpId="0"/>
      <p:bldP spid="102" grpId="0"/>
      <p:bldP spid="103" grpId="0"/>
      <p:bldP spid="119" grpId="0"/>
      <p:bldP spid="120"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9D958EA-A167-B344-A337-753058641E41}"/>
              </a:ext>
            </a:extLst>
          </p:cNvPr>
          <p:cNvSpPr>
            <a:spLocks noGrp="1"/>
          </p:cNvSpPr>
          <p:nvPr>
            <p:ph type="title"/>
          </p:nvPr>
        </p:nvSpPr>
        <p:spPr>
          <a:xfrm>
            <a:off x="227520" y="1362255"/>
            <a:ext cx="3125280" cy="1124712"/>
          </a:xfrm>
        </p:spPr>
        <p:txBody>
          <a:bodyPr vert="horz" lIns="91440" tIns="45720" rIns="91440" bIns="45720" rtlCol="0" anchor="b">
            <a:noAutofit/>
          </a:bodyPr>
          <a:lstStyle/>
          <a:p>
            <a:r>
              <a:rPr lang="en-US" b="1" dirty="0">
                <a:solidFill>
                  <a:srgbClr val="81A032"/>
                </a:solidFill>
                <a:latin typeface="Amatic SC" pitchFamily="2" charset="-79"/>
                <a:cs typeface="Amatic SC" pitchFamily="2" charset="-79"/>
              </a:rPr>
              <a:t>Assess It</a:t>
            </a:r>
          </a:p>
        </p:txBody>
      </p:sp>
      <p:sp>
        <p:nvSpPr>
          <p:cNvPr id="32" name="Rectangle 3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BA2B93C8-0DF4-C341-8B94-C681715F90C3}"/>
              </a:ext>
            </a:extLst>
          </p:cNvPr>
          <p:cNvSpPr txBox="1">
            <a:spLocks/>
          </p:cNvSpPr>
          <p:nvPr/>
        </p:nvSpPr>
        <p:spPr>
          <a:xfrm>
            <a:off x="228078" y="2537184"/>
            <a:ext cx="2579180" cy="3207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dirty="0">
                <a:latin typeface="Amatic SC" pitchFamily="2" charset="-79"/>
                <a:ea typeface="+mn-ea"/>
                <a:cs typeface="Amatic SC" pitchFamily="2" charset="-79"/>
              </a:rPr>
              <a:t>Practice, practice, practice</a:t>
            </a:r>
          </a:p>
        </p:txBody>
      </p:sp>
      <p:sp>
        <p:nvSpPr>
          <p:cNvPr id="12" name="Title 1">
            <a:extLst>
              <a:ext uri="{FF2B5EF4-FFF2-40B4-BE49-F238E27FC236}">
                <a16:creationId xmlns:a16="http://schemas.microsoft.com/office/drawing/2014/main" id="{17FA1319-36CF-7047-A605-2D12467E2474}"/>
              </a:ext>
            </a:extLst>
          </p:cNvPr>
          <p:cNvSpPr txBox="1">
            <a:spLocks/>
          </p:cNvSpPr>
          <p:nvPr/>
        </p:nvSpPr>
        <p:spPr>
          <a:xfrm>
            <a:off x="278320" y="2627619"/>
            <a:ext cx="2579180" cy="3207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1500" b="1" dirty="0">
              <a:latin typeface="+mn-lt"/>
              <a:ea typeface="+mn-ea"/>
              <a:cs typeface="+mn-cs"/>
            </a:endParaRPr>
          </a:p>
        </p:txBody>
      </p:sp>
      <p:pic>
        <p:nvPicPr>
          <p:cNvPr id="4" name="Picture 3" descr="Yellow text on a black background&#10;&#10;Description automatically generated with medium confidence">
            <a:extLst>
              <a:ext uri="{FF2B5EF4-FFF2-40B4-BE49-F238E27FC236}">
                <a16:creationId xmlns:a16="http://schemas.microsoft.com/office/drawing/2014/main" id="{4BA5EA0F-3698-3E46-8772-BD010F95E56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0500" y="118005"/>
            <a:ext cx="4711700" cy="716025"/>
          </a:xfrm>
          <a:prstGeom prst="rect">
            <a:avLst/>
          </a:prstGeom>
        </p:spPr>
      </p:pic>
      <p:pic>
        <p:nvPicPr>
          <p:cNvPr id="3" name="Picture 2" descr="Table, letter&#10;&#10;Description automatically generated">
            <a:extLst>
              <a:ext uri="{FF2B5EF4-FFF2-40B4-BE49-F238E27FC236}">
                <a16:creationId xmlns:a16="http://schemas.microsoft.com/office/drawing/2014/main" id="{37A993AA-4994-8E49-A69A-BFDA4BD979CE}"/>
              </a:ext>
            </a:extLst>
          </p:cNvPr>
          <p:cNvPicPr>
            <a:picLocks noChangeAspect="1"/>
          </p:cNvPicPr>
          <p:nvPr/>
        </p:nvPicPr>
        <p:blipFill>
          <a:blip r:embed="rId4"/>
          <a:stretch>
            <a:fillRect/>
          </a:stretch>
        </p:blipFill>
        <p:spPr>
          <a:xfrm>
            <a:off x="4783612" y="701040"/>
            <a:ext cx="4144283" cy="5984240"/>
          </a:xfrm>
          <a:prstGeom prst="rect">
            <a:avLst/>
          </a:prstGeom>
        </p:spPr>
      </p:pic>
    </p:spTree>
    <p:extLst>
      <p:ext uri="{BB962C8B-B14F-4D97-AF65-F5344CB8AC3E}">
        <p14:creationId xmlns:p14="http://schemas.microsoft.com/office/powerpoint/2010/main" val="11603959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ound, outdoor, rock, rocky&#10;&#10;Description automatically generated">
            <a:extLst>
              <a:ext uri="{FF2B5EF4-FFF2-40B4-BE49-F238E27FC236}">
                <a16:creationId xmlns:a16="http://schemas.microsoft.com/office/drawing/2014/main" id="{66056C59-E2EE-E645-B1EC-8B1598D669D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762000"/>
            <a:ext cx="9144000" cy="6096000"/>
          </a:xfrm>
          <a:prstGeom prst="rect">
            <a:avLst/>
          </a:prstGeom>
        </p:spPr>
      </p:pic>
      <p:sp>
        <p:nvSpPr>
          <p:cNvPr id="8" name="Rectangle 7">
            <a:extLst>
              <a:ext uri="{FF2B5EF4-FFF2-40B4-BE49-F238E27FC236}">
                <a16:creationId xmlns:a16="http://schemas.microsoft.com/office/drawing/2014/main" id="{187E0200-4BDB-2A49-BA28-0F9CD31253D0}"/>
              </a:ext>
            </a:extLst>
          </p:cNvPr>
          <p:cNvSpPr/>
          <p:nvPr/>
        </p:nvSpPr>
        <p:spPr>
          <a:xfrm>
            <a:off x="0" y="0"/>
            <a:ext cx="9144000" cy="782425"/>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Shape&#10;&#10;Description automatically generated with low confidence">
            <a:extLst>
              <a:ext uri="{FF2B5EF4-FFF2-40B4-BE49-F238E27FC236}">
                <a16:creationId xmlns:a16="http://schemas.microsoft.com/office/drawing/2014/main" id="{1B483D22-3825-1148-8E15-511C1F83E9A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08409" y="1025369"/>
            <a:ext cx="1058264" cy="1058264"/>
          </a:xfrm>
          <a:prstGeom prst="rect">
            <a:avLst/>
          </a:prstGeom>
        </p:spPr>
      </p:pic>
      <p:sp>
        <p:nvSpPr>
          <p:cNvPr id="13" name="Rectangle 12">
            <a:extLst>
              <a:ext uri="{FF2B5EF4-FFF2-40B4-BE49-F238E27FC236}">
                <a16:creationId xmlns:a16="http://schemas.microsoft.com/office/drawing/2014/main" id="{F30D5101-D0FD-E942-82D4-D4D92153C25F}"/>
              </a:ext>
            </a:extLst>
          </p:cNvPr>
          <p:cNvSpPr/>
          <p:nvPr/>
        </p:nvSpPr>
        <p:spPr>
          <a:xfrm>
            <a:off x="0" y="4646951"/>
            <a:ext cx="9144000" cy="2211049"/>
          </a:xfrm>
          <a:prstGeom prst="rect">
            <a:avLst/>
          </a:prstGeom>
          <a:solidFill>
            <a:srgbClr val="81A03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E4677E45-12D6-8D46-9D09-42D84554F90C}"/>
              </a:ext>
            </a:extLst>
          </p:cNvPr>
          <p:cNvSpPr txBox="1">
            <a:spLocks/>
          </p:cNvSpPr>
          <p:nvPr/>
        </p:nvSpPr>
        <p:spPr>
          <a:xfrm>
            <a:off x="148622" y="4542020"/>
            <a:ext cx="8620624" cy="24227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000" b="1" dirty="0">
                <a:solidFill>
                  <a:schemeClr val="bg1"/>
                </a:solidFill>
                <a:latin typeface="Amatic SC" pitchFamily="2" charset="-79"/>
                <a:cs typeface="Amatic SC" pitchFamily="2" charset="-79"/>
              </a:rPr>
              <a:t>So, we’re doing a bridging unit to help prepare you.</a:t>
            </a:r>
          </a:p>
        </p:txBody>
      </p:sp>
    </p:spTree>
    <p:extLst>
      <p:ext uri="{BB962C8B-B14F-4D97-AF65-F5344CB8AC3E}">
        <p14:creationId xmlns:p14="http://schemas.microsoft.com/office/powerpoint/2010/main" val="120465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ound, outdoor, rock, rocky&#10;&#10;Description automatically generated">
            <a:extLst>
              <a:ext uri="{FF2B5EF4-FFF2-40B4-BE49-F238E27FC236}">
                <a16:creationId xmlns:a16="http://schemas.microsoft.com/office/drawing/2014/main" id="{66056C59-E2EE-E645-B1EC-8B1598D669D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762000"/>
            <a:ext cx="9144000" cy="6096000"/>
          </a:xfrm>
          <a:prstGeom prst="rect">
            <a:avLst/>
          </a:prstGeom>
        </p:spPr>
      </p:pic>
      <p:sp>
        <p:nvSpPr>
          <p:cNvPr id="8" name="Rectangle 7">
            <a:extLst>
              <a:ext uri="{FF2B5EF4-FFF2-40B4-BE49-F238E27FC236}">
                <a16:creationId xmlns:a16="http://schemas.microsoft.com/office/drawing/2014/main" id="{187E0200-4BDB-2A49-BA28-0F9CD31253D0}"/>
              </a:ext>
            </a:extLst>
          </p:cNvPr>
          <p:cNvSpPr/>
          <p:nvPr/>
        </p:nvSpPr>
        <p:spPr>
          <a:xfrm>
            <a:off x="0" y="0"/>
            <a:ext cx="9144000" cy="782425"/>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Shape&#10;&#10;Description automatically generated with low confidence">
            <a:extLst>
              <a:ext uri="{FF2B5EF4-FFF2-40B4-BE49-F238E27FC236}">
                <a16:creationId xmlns:a16="http://schemas.microsoft.com/office/drawing/2014/main" id="{1B483D22-3825-1148-8E15-511C1F83E9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22415" y="1040359"/>
            <a:ext cx="1058264" cy="1058264"/>
          </a:xfrm>
          <a:prstGeom prst="rect">
            <a:avLst/>
          </a:prstGeom>
        </p:spPr>
      </p:pic>
      <p:sp>
        <p:nvSpPr>
          <p:cNvPr id="13" name="Rectangle 12">
            <a:extLst>
              <a:ext uri="{FF2B5EF4-FFF2-40B4-BE49-F238E27FC236}">
                <a16:creationId xmlns:a16="http://schemas.microsoft.com/office/drawing/2014/main" id="{F30D5101-D0FD-E942-82D4-D4D92153C25F}"/>
              </a:ext>
            </a:extLst>
          </p:cNvPr>
          <p:cNvSpPr/>
          <p:nvPr/>
        </p:nvSpPr>
        <p:spPr>
          <a:xfrm>
            <a:off x="0" y="4646951"/>
            <a:ext cx="9144000" cy="2211049"/>
          </a:xfrm>
          <a:prstGeom prst="rect">
            <a:avLst/>
          </a:prstGeom>
          <a:solidFill>
            <a:srgbClr val="81A03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E4677E45-12D6-8D46-9D09-42D84554F90C}"/>
              </a:ext>
            </a:extLst>
          </p:cNvPr>
          <p:cNvSpPr txBox="1">
            <a:spLocks/>
          </p:cNvSpPr>
          <p:nvPr/>
        </p:nvSpPr>
        <p:spPr>
          <a:xfrm>
            <a:off x="148622" y="4542020"/>
            <a:ext cx="8620624" cy="24227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000" b="1" dirty="0">
                <a:solidFill>
                  <a:schemeClr val="bg1"/>
                </a:solidFill>
                <a:latin typeface="Amatic SC" pitchFamily="2" charset="-79"/>
                <a:cs typeface="Amatic SC" pitchFamily="2" charset="-79"/>
              </a:rPr>
              <a:t>This study will help develop some important skills...</a:t>
            </a:r>
          </a:p>
        </p:txBody>
      </p:sp>
    </p:spTree>
    <p:extLst>
      <p:ext uri="{BB962C8B-B14F-4D97-AF65-F5344CB8AC3E}">
        <p14:creationId xmlns:p14="http://schemas.microsoft.com/office/powerpoint/2010/main" val="126451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ound, outdoor, rock, rocky&#10;&#10;Description automatically generated">
            <a:extLst>
              <a:ext uri="{FF2B5EF4-FFF2-40B4-BE49-F238E27FC236}">
                <a16:creationId xmlns:a16="http://schemas.microsoft.com/office/drawing/2014/main" id="{66056C59-E2EE-E645-B1EC-8B1598D669D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762000"/>
            <a:ext cx="9144000" cy="6096000"/>
          </a:xfrm>
          <a:prstGeom prst="rect">
            <a:avLst/>
          </a:prstGeom>
        </p:spPr>
      </p:pic>
      <p:sp>
        <p:nvSpPr>
          <p:cNvPr id="8" name="Rectangle 7">
            <a:extLst>
              <a:ext uri="{FF2B5EF4-FFF2-40B4-BE49-F238E27FC236}">
                <a16:creationId xmlns:a16="http://schemas.microsoft.com/office/drawing/2014/main" id="{187E0200-4BDB-2A49-BA28-0F9CD31253D0}"/>
              </a:ext>
            </a:extLst>
          </p:cNvPr>
          <p:cNvSpPr/>
          <p:nvPr/>
        </p:nvSpPr>
        <p:spPr>
          <a:xfrm>
            <a:off x="0" y="0"/>
            <a:ext cx="9144000" cy="782425"/>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Shape&#10;&#10;Description automatically generated with low confidence">
            <a:extLst>
              <a:ext uri="{FF2B5EF4-FFF2-40B4-BE49-F238E27FC236}">
                <a16:creationId xmlns:a16="http://schemas.microsoft.com/office/drawing/2014/main" id="{1B483D22-3825-1148-8E15-511C1F83E9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00723" y="1070340"/>
            <a:ext cx="1058264" cy="1058264"/>
          </a:xfrm>
          <a:prstGeom prst="rect">
            <a:avLst/>
          </a:prstGeom>
        </p:spPr>
      </p:pic>
      <p:sp>
        <p:nvSpPr>
          <p:cNvPr id="13" name="Rectangle 12">
            <a:extLst>
              <a:ext uri="{FF2B5EF4-FFF2-40B4-BE49-F238E27FC236}">
                <a16:creationId xmlns:a16="http://schemas.microsoft.com/office/drawing/2014/main" id="{F30D5101-D0FD-E942-82D4-D4D92153C25F}"/>
              </a:ext>
            </a:extLst>
          </p:cNvPr>
          <p:cNvSpPr/>
          <p:nvPr/>
        </p:nvSpPr>
        <p:spPr>
          <a:xfrm>
            <a:off x="0" y="4646951"/>
            <a:ext cx="9144000" cy="2211049"/>
          </a:xfrm>
          <a:prstGeom prst="rect">
            <a:avLst/>
          </a:prstGeom>
          <a:solidFill>
            <a:srgbClr val="81A03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E4677E45-12D6-8D46-9D09-42D84554F90C}"/>
              </a:ext>
            </a:extLst>
          </p:cNvPr>
          <p:cNvSpPr txBox="1">
            <a:spLocks/>
          </p:cNvSpPr>
          <p:nvPr/>
        </p:nvSpPr>
        <p:spPr>
          <a:xfrm>
            <a:off x="148622" y="4542020"/>
            <a:ext cx="8620624" cy="24227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000" b="1" dirty="0">
                <a:solidFill>
                  <a:schemeClr val="bg1"/>
                </a:solidFill>
                <a:latin typeface="Amatic SC"/>
                <a:cs typeface="Amatic SC"/>
              </a:rPr>
              <a:t>…to help prepare you for success in A Level Geography</a:t>
            </a:r>
            <a:endParaRPr lang="en-GB" sz="8000" b="1" dirty="0">
              <a:solidFill>
                <a:schemeClr val="bg1"/>
              </a:solidFill>
              <a:latin typeface="Amatic SC" pitchFamily="2" charset="-79"/>
              <a:cs typeface="Amatic SC" pitchFamily="2" charset="-79"/>
            </a:endParaRPr>
          </a:p>
        </p:txBody>
      </p:sp>
    </p:spTree>
    <p:extLst>
      <p:ext uri="{BB962C8B-B14F-4D97-AF65-F5344CB8AC3E}">
        <p14:creationId xmlns:p14="http://schemas.microsoft.com/office/powerpoint/2010/main" val="181678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6FBACA0-56DD-9141-9724-BAC44698A0A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2642616" y="0"/>
            <a:ext cx="6501384"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1CDDAD-A270-F740-8693-F1D83DEBB13E}"/>
              </a:ext>
            </a:extLst>
          </p:cNvPr>
          <p:cNvSpPr txBox="1">
            <a:spLocks/>
          </p:cNvSpPr>
          <p:nvPr/>
        </p:nvSpPr>
        <p:spPr>
          <a:xfrm>
            <a:off x="279625" y="-1121461"/>
            <a:ext cx="4725981"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4200" b="1" dirty="0">
              <a:latin typeface="Amatic SC" pitchFamily="2" charset="-79"/>
              <a:cs typeface="Amatic SC" pitchFamily="2" charset="-79"/>
            </a:endParaRPr>
          </a:p>
          <a:p>
            <a:pPr>
              <a:spcAft>
                <a:spcPts val="600"/>
              </a:spcAft>
            </a:pPr>
            <a:r>
              <a:rPr lang="en-US" sz="4200" b="1" dirty="0">
                <a:latin typeface="Amatic SC" pitchFamily="2" charset="-79"/>
                <a:cs typeface="Amatic SC" pitchFamily="2" charset="-79"/>
              </a:rPr>
              <a:t>What we’ve explored so far.</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B8B44CA3-C002-1E4A-A50D-5E7C6431EC1D}"/>
              </a:ext>
            </a:extLst>
          </p:cNvPr>
          <p:cNvSpPr txBox="1">
            <a:spLocks/>
          </p:cNvSpPr>
          <p:nvPr/>
        </p:nvSpPr>
        <p:spPr>
          <a:xfrm>
            <a:off x="118641" y="0"/>
            <a:ext cx="4618249" cy="129105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8000" b="1" dirty="0">
              <a:solidFill>
                <a:srgbClr val="81A032"/>
              </a:solidFill>
              <a:latin typeface="Amatic SC" pitchFamily="2" charset="-79"/>
              <a:cs typeface="Amatic SC" pitchFamily="2" charset="-79"/>
            </a:endParaRPr>
          </a:p>
        </p:txBody>
      </p:sp>
      <p:sp>
        <p:nvSpPr>
          <p:cNvPr id="15" name="Title 1">
            <a:extLst>
              <a:ext uri="{FF2B5EF4-FFF2-40B4-BE49-F238E27FC236}">
                <a16:creationId xmlns:a16="http://schemas.microsoft.com/office/drawing/2014/main" id="{7A1E95AC-2162-9B4F-B9C9-246E49A7A12B}"/>
              </a:ext>
            </a:extLst>
          </p:cNvPr>
          <p:cNvSpPr txBox="1">
            <a:spLocks/>
          </p:cNvSpPr>
          <p:nvPr/>
        </p:nvSpPr>
        <p:spPr>
          <a:xfrm>
            <a:off x="249628" y="911696"/>
            <a:ext cx="4725981"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200" b="1" dirty="0">
                <a:latin typeface="Amatic SC" pitchFamily="2" charset="-79"/>
                <a:cs typeface="Amatic SC" pitchFamily="2" charset="-79"/>
              </a:rPr>
              <a:t>What you’ll be exploring.</a:t>
            </a:r>
          </a:p>
        </p:txBody>
      </p:sp>
    </p:spTree>
    <p:extLst>
      <p:ext uri="{BB962C8B-B14F-4D97-AF65-F5344CB8AC3E}">
        <p14:creationId xmlns:p14="http://schemas.microsoft.com/office/powerpoint/2010/main" val="35169265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5" descr="A picture containing text&#10;&#10;Description automatically generated">
            <a:extLst>
              <a:ext uri="{FF2B5EF4-FFF2-40B4-BE49-F238E27FC236}">
                <a16:creationId xmlns:a16="http://schemas.microsoft.com/office/drawing/2014/main" id="{B592DC49-E4FC-7149-B36C-D232075E3B7B}"/>
              </a:ext>
            </a:extLst>
          </p:cNvPr>
          <p:cNvPicPr>
            <a:picLocks noGrp="1" noChangeAspect="1"/>
          </p:cNvPicPr>
          <p:nvPr>
            <p:ph idx="1"/>
          </p:nvPr>
        </p:nvPicPr>
        <p:blipFill rotWithShape="1">
          <a:blip r:embed="rId5" cstate="print">
            <a:extLst>
              <a:ext uri="{28A0092B-C50C-407E-A947-70E740481C1C}">
                <a14:useLocalDpi xmlns:a14="http://schemas.microsoft.com/office/drawing/2010/main"/>
              </a:ext>
            </a:extLst>
          </a:blip>
          <a:srcRect l="-8082"/>
          <a:stretch/>
        </p:blipFill>
        <p:spPr>
          <a:xfrm>
            <a:off x="2641851" y="10"/>
            <a:ext cx="6502149" cy="6857990"/>
          </a:xfrm>
          <a:prstGeom prst="rect">
            <a:avLst/>
          </a:prstGeom>
        </p:spPr>
      </p:pic>
      <p:sp>
        <p:nvSpPr>
          <p:cNvPr id="38" name="Rectangle 37">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2220C5AE-7454-B74D-9DC0-B82F01C2C2C1}"/>
              </a:ext>
            </a:extLst>
          </p:cNvPr>
          <p:cNvSpPr>
            <a:spLocks noGrp="1"/>
          </p:cNvSpPr>
          <p:nvPr>
            <p:ph type="title"/>
          </p:nvPr>
        </p:nvSpPr>
        <p:spPr>
          <a:xfrm>
            <a:off x="238126" y="1382352"/>
            <a:ext cx="3077829" cy="1124712"/>
          </a:xfrm>
        </p:spPr>
        <p:txBody>
          <a:bodyPr vert="horz" lIns="91440" tIns="45720" rIns="91440" bIns="45720" rtlCol="0" anchor="b">
            <a:noAutofit/>
          </a:bodyPr>
          <a:lstStyle/>
          <a:p>
            <a:r>
              <a:rPr lang="en-US" sz="4800" b="1" dirty="0">
                <a:solidFill>
                  <a:srgbClr val="81A032"/>
                </a:solidFill>
                <a:latin typeface="Amatic SC" pitchFamily="2" charset="-79"/>
                <a:cs typeface="Amatic SC" pitchFamily="2" charset="-79"/>
              </a:rPr>
              <a:t>Cornell Notes</a:t>
            </a:r>
          </a:p>
        </p:txBody>
      </p:sp>
      <p:sp>
        <p:nvSpPr>
          <p:cNvPr id="40" name="Rectangle 3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106CD2A7-B0E1-F742-A9D8-1CC0742119C8}"/>
              </a:ext>
            </a:extLst>
          </p:cNvPr>
          <p:cNvSpPr txBox="1">
            <a:spLocks/>
          </p:cNvSpPr>
          <p:nvPr/>
        </p:nvSpPr>
        <p:spPr>
          <a:xfrm>
            <a:off x="248174" y="2496991"/>
            <a:ext cx="2896959" cy="3207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GB" sz="2800" dirty="0">
                <a:latin typeface="Amatic SC" pitchFamily="2" charset="-79"/>
                <a:ea typeface="+mn-ea"/>
                <a:cs typeface="Amatic SC" pitchFamily="2" charset="-79"/>
              </a:rPr>
              <a:t>Organise</a:t>
            </a:r>
            <a:r>
              <a:rPr lang="en-US" sz="2800" dirty="0">
                <a:latin typeface="Amatic SC" pitchFamily="2" charset="-79"/>
                <a:ea typeface="+mn-ea"/>
                <a:cs typeface="Amatic SC" pitchFamily="2" charset="-79"/>
              </a:rPr>
              <a:t> the information</a:t>
            </a:r>
          </a:p>
        </p:txBody>
      </p:sp>
      <p:sp>
        <p:nvSpPr>
          <p:cNvPr id="4" name="Title 1">
            <a:extLst>
              <a:ext uri="{FF2B5EF4-FFF2-40B4-BE49-F238E27FC236}">
                <a16:creationId xmlns:a16="http://schemas.microsoft.com/office/drawing/2014/main" id="{2073A0F6-6EB5-064A-B39E-CDEA38E78ECD}"/>
              </a:ext>
            </a:extLst>
          </p:cNvPr>
          <p:cNvSpPr txBox="1">
            <a:spLocks/>
          </p:cNvSpPr>
          <p:nvPr/>
        </p:nvSpPr>
        <p:spPr>
          <a:xfrm>
            <a:off x="358485" y="1122363"/>
            <a:ext cx="301752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4200" b="1" dirty="0">
              <a:solidFill>
                <a:srgbClr val="81A032"/>
              </a:solidFill>
              <a:latin typeface="Amatic SC" pitchFamily="2" charset="-79"/>
              <a:cs typeface="Amatic SC" pitchFamily="2" charset="-79"/>
            </a:endParaRPr>
          </a:p>
        </p:txBody>
      </p:sp>
      <p:pic>
        <p:nvPicPr>
          <p:cNvPr id="28" name="Online Media 6" descr="What Are Cornell Notes?">
            <a:hlinkClick r:id="" action="ppaction://media"/>
            <a:extLst>
              <a:ext uri="{FF2B5EF4-FFF2-40B4-BE49-F238E27FC236}">
                <a16:creationId xmlns:a16="http://schemas.microsoft.com/office/drawing/2014/main" id="{71580798-7849-9C48-90BF-4AA4E5C5E9D0}"/>
              </a:ext>
            </a:extLst>
          </p:cNvPr>
          <p:cNvPicPr>
            <a:picLocks noRot="1" noChangeAspect="1"/>
          </p:cNvPicPr>
          <p:nvPr>
            <a:videoFile r:link="rId1"/>
          </p:nvPr>
        </p:nvPicPr>
        <p:blipFill>
          <a:blip r:embed="rId6"/>
          <a:stretch>
            <a:fillRect/>
          </a:stretch>
        </p:blipFill>
        <p:spPr>
          <a:xfrm>
            <a:off x="147714" y="3522896"/>
            <a:ext cx="3439062" cy="1943070"/>
          </a:xfrm>
          <a:prstGeom prst="rect">
            <a:avLst/>
          </a:prstGeom>
        </p:spPr>
      </p:pic>
      <p:pic>
        <p:nvPicPr>
          <p:cNvPr id="30" name="Online Media 7" descr="How to Use Cornell Notes">
            <a:hlinkClick r:id="" action="ppaction://media"/>
            <a:extLst>
              <a:ext uri="{FF2B5EF4-FFF2-40B4-BE49-F238E27FC236}">
                <a16:creationId xmlns:a16="http://schemas.microsoft.com/office/drawing/2014/main" id="{11E8F3BF-00A9-0544-B201-2CD8F78BF5BB}"/>
              </a:ext>
            </a:extLst>
          </p:cNvPr>
          <p:cNvPicPr>
            <a:picLocks noRot="1" noChangeAspect="1"/>
          </p:cNvPicPr>
          <p:nvPr>
            <a:videoFile r:link="rId2"/>
          </p:nvPr>
        </p:nvPicPr>
        <p:blipFill>
          <a:blip r:embed="rId7"/>
          <a:stretch>
            <a:fillRect/>
          </a:stretch>
        </p:blipFill>
        <p:spPr>
          <a:xfrm>
            <a:off x="5378198" y="4590730"/>
            <a:ext cx="3765802" cy="2127678"/>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E9D05496-C2C5-2C44-873B-2A832A128EE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4118" y="106829"/>
            <a:ext cx="3623499" cy="537882"/>
          </a:xfrm>
          <a:prstGeom prst="rect">
            <a:avLst/>
          </a:prstGeom>
        </p:spPr>
      </p:pic>
    </p:spTree>
    <p:extLst>
      <p:ext uri="{BB962C8B-B14F-4D97-AF65-F5344CB8AC3E}">
        <p14:creationId xmlns:p14="http://schemas.microsoft.com/office/powerpoint/2010/main" val="9356113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21"/>
                                        </p:tgtEl>
                                        <p:attrNameLst>
                                          <p:attrName>style.visibility</p:attrName>
                                        </p:attrNameLst>
                                      </p:cBhvr>
                                      <p:to>
                                        <p:strVal val="visible"/>
                                      </p:to>
                                    </p:set>
                                    <p:animEffect transition="in" filter="fade">
                                      <p:cBhvr>
                                        <p:cTn id="10" dur="7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28"/>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8"/>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28"/>
                                        </p:tgtEl>
                                      </p:cBhvr>
                                    </p:cmd>
                                  </p:child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30"/>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30"/>
                                        </p:tgtEl>
                                      </p:cBhvr>
                                    </p:cmd>
                                  </p:childTnLst>
                                </p:cTn>
                              </p:par>
                            </p:childTnLst>
                          </p:cTn>
                        </p:par>
                      </p:childTnLst>
                    </p:cTn>
                  </p:par>
                </p:childTnLst>
              </p:cTn>
              <p:nextCondLst>
                <p:cond evt="onClick" delay="0">
                  <p:tgtEl>
                    <p:spTgt spid="30"/>
                  </p:tgtEl>
                </p:cond>
              </p:nextCondLst>
            </p:seq>
            <p:video>
              <p:cMediaNode vol="80000">
                <p:cTn id="29" fill="hold" display="0">
                  <p:stCondLst>
                    <p:cond delay="indefinite"/>
                  </p:stCondLst>
                </p:cTn>
                <p:tgtEl>
                  <p:spTgt spid="28"/>
                </p:tgtEl>
              </p:cMediaNode>
            </p:video>
            <p:video>
              <p:cMediaNode vol="80000">
                <p:cTn id="30" fill="hold" display="0">
                  <p:stCondLst>
                    <p:cond delay="indefinite"/>
                  </p:stCondLst>
                </p:cTn>
                <p:tgtEl>
                  <p:spTgt spid="30"/>
                </p:tgtEl>
              </p:cMediaNode>
            </p:video>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5" descr="A picture containing text&#10;&#10;Description automatically generated">
            <a:extLst>
              <a:ext uri="{FF2B5EF4-FFF2-40B4-BE49-F238E27FC236}">
                <a16:creationId xmlns:a16="http://schemas.microsoft.com/office/drawing/2014/main" id="{B592DC49-E4FC-7149-B36C-D232075E3B7B}"/>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8082"/>
          <a:stretch/>
        </p:blipFill>
        <p:spPr>
          <a:xfrm>
            <a:off x="2641851" y="10"/>
            <a:ext cx="6502149" cy="6857990"/>
          </a:xfrm>
          <a:prstGeom prst="rect">
            <a:avLst/>
          </a:prstGeom>
        </p:spPr>
      </p:pic>
      <p:sp>
        <p:nvSpPr>
          <p:cNvPr id="38" name="Rectangle 37">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2220C5AE-7454-B74D-9DC0-B82F01C2C2C1}"/>
              </a:ext>
            </a:extLst>
          </p:cNvPr>
          <p:cNvSpPr>
            <a:spLocks noGrp="1"/>
          </p:cNvSpPr>
          <p:nvPr>
            <p:ph type="title"/>
          </p:nvPr>
        </p:nvSpPr>
        <p:spPr>
          <a:xfrm>
            <a:off x="238126" y="1382352"/>
            <a:ext cx="3077829" cy="1124712"/>
          </a:xfrm>
        </p:spPr>
        <p:txBody>
          <a:bodyPr vert="horz" lIns="91440" tIns="45720" rIns="91440" bIns="45720" rtlCol="0" anchor="b">
            <a:noAutofit/>
          </a:bodyPr>
          <a:lstStyle/>
          <a:p>
            <a:r>
              <a:rPr lang="en-US" sz="4800" b="1" dirty="0">
                <a:solidFill>
                  <a:srgbClr val="81A032"/>
                </a:solidFill>
                <a:latin typeface="Amatic SC" pitchFamily="2" charset="-79"/>
                <a:cs typeface="Amatic SC" pitchFamily="2" charset="-79"/>
              </a:rPr>
              <a:t>Cornell Notes</a:t>
            </a:r>
          </a:p>
        </p:txBody>
      </p:sp>
      <p:sp>
        <p:nvSpPr>
          <p:cNvPr id="40" name="Rectangle 3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106CD2A7-B0E1-F742-A9D8-1CC0742119C8}"/>
              </a:ext>
            </a:extLst>
          </p:cNvPr>
          <p:cNvSpPr txBox="1">
            <a:spLocks/>
          </p:cNvSpPr>
          <p:nvPr/>
        </p:nvSpPr>
        <p:spPr>
          <a:xfrm>
            <a:off x="248174" y="2496991"/>
            <a:ext cx="2896959" cy="3207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GB" sz="2800" dirty="0">
                <a:latin typeface="Amatic SC" pitchFamily="2" charset="-79"/>
                <a:ea typeface="+mn-ea"/>
                <a:cs typeface="Amatic SC" pitchFamily="2" charset="-79"/>
              </a:rPr>
              <a:t>Organise</a:t>
            </a:r>
            <a:r>
              <a:rPr lang="en-US" sz="2800" dirty="0">
                <a:latin typeface="Amatic SC" pitchFamily="2" charset="-79"/>
                <a:ea typeface="+mn-ea"/>
                <a:cs typeface="Amatic SC" pitchFamily="2" charset="-79"/>
              </a:rPr>
              <a:t> the information</a:t>
            </a:r>
          </a:p>
        </p:txBody>
      </p:sp>
      <p:sp>
        <p:nvSpPr>
          <p:cNvPr id="4" name="Title 1">
            <a:extLst>
              <a:ext uri="{FF2B5EF4-FFF2-40B4-BE49-F238E27FC236}">
                <a16:creationId xmlns:a16="http://schemas.microsoft.com/office/drawing/2014/main" id="{2073A0F6-6EB5-064A-B39E-CDEA38E78ECD}"/>
              </a:ext>
            </a:extLst>
          </p:cNvPr>
          <p:cNvSpPr txBox="1">
            <a:spLocks/>
          </p:cNvSpPr>
          <p:nvPr/>
        </p:nvSpPr>
        <p:spPr>
          <a:xfrm>
            <a:off x="358485" y="1122363"/>
            <a:ext cx="301752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4200" b="1" dirty="0">
              <a:solidFill>
                <a:srgbClr val="81A032"/>
              </a:solidFill>
              <a:latin typeface="Amatic SC" pitchFamily="2" charset="-79"/>
              <a:cs typeface="Amatic SC" pitchFamily="2" charset="-79"/>
            </a:endParaRPr>
          </a:p>
        </p:txBody>
      </p:sp>
      <p:pic>
        <p:nvPicPr>
          <p:cNvPr id="16" name="Picture 15" descr="Yellow text on a black background&#10;&#10;Description automatically generated with medium confidence">
            <a:extLst>
              <a:ext uri="{FF2B5EF4-FFF2-40B4-BE49-F238E27FC236}">
                <a16:creationId xmlns:a16="http://schemas.microsoft.com/office/drawing/2014/main" id="{F887CBAA-9EC5-184A-8513-1375CE15388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03471"/>
            <a:ext cx="3716020" cy="551616"/>
          </a:xfrm>
          <a:prstGeom prst="rect">
            <a:avLst/>
          </a:prstGeom>
        </p:spPr>
      </p:pic>
    </p:spTree>
    <p:extLst>
      <p:ext uri="{BB962C8B-B14F-4D97-AF65-F5344CB8AC3E}">
        <p14:creationId xmlns:p14="http://schemas.microsoft.com/office/powerpoint/2010/main" val="9922865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21"/>
                                        </p:tgtEl>
                                        <p:attrNameLst>
                                          <p:attrName>style.visibility</p:attrName>
                                        </p:attrNameLst>
                                      </p:cBhvr>
                                      <p:to>
                                        <p:strVal val="visible"/>
                                      </p:to>
                                    </p:set>
                                    <p:animEffect transition="in" filter="fade">
                                      <p:cBhvr>
                                        <p:cTn id="10" dur="7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C7EF0-9B59-4EDA-A4EC-FDDE74019A0E}"/>
              </a:ext>
            </a:extLst>
          </p:cNvPr>
          <p:cNvSpPr>
            <a:spLocks noGrp="1"/>
          </p:cNvSpPr>
          <p:nvPr>
            <p:ph type="title"/>
          </p:nvPr>
        </p:nvSpPr>
        <p:spPr/>
        <p:txBody>
          <a:bodyPr/>
          <a:lstStyle/>
          <a:p>
            <a:r>
              <a:rPr lang="en-GB" b="1" u="sng" dirty="0"/>
              <a:t>Water &amp; Carbon Videos</a:t>
            </a:r>
          </a:p>
        </p:txBody>
      </p:sp>
      <p:sp>
        <p:nvSpPr>
          <p:cNvPr id="3" name="Content Placeholder 2">
            <a:extLst>
              <a:ext uri="{FF2B5EF4-FFF2-40B4-BE49-F238E27FC236}">
                <a16:creationId xmlns:a16="http://schemas.microsoft.com/office/drawing/2014/main" id="{DCC44E89-08CE-4017-954F-DE06622E5D92}"/>
              </a:ext>
            </a:extLst>
          </p:cNvPr>
          <p:cNvSpPr>
            <a:spLocks noGrp="1"/>
          </p:cNvSpPr>
          <p:nvPr>
            <p:ph idx="1"/>
          </p:nvPr>
        </p:nvSpPr>
        <p:spPr/>
        <p:txBody>
          <a:bodyPr vert="horz" lIns="91440" tIns="45720" rIns="91440" bIns="45720" rtlCol="0" anchor="t">
            <a:normAutofit/>
          </a:bodyPr>
          <a:lstStyle/>
          <a:p>
            <a:pPr marL="0" indent="0">
              <a:buNone/>
            </a:pPr>
            <a:endParaRPr lang="en-GB" dirty="0"/>
          </a:p>
          <a:p>
            <a:pPr marL="0" indent="0">
              <a:buNone/>
            </a:pPr>
            <a:endParaRPr lang="en-GB" dirty="0"/>
          </a:p>
        </p:txBody>
      </p:sp>
      <p:sp>
        <p:nvSpPr>
          <p:cNvPr id="5" name="TextBox 4">
            <a:extLst>
              <a:ext uri="{FF2B5EF4-FFF2-40B4-BE49-F238E27FC236}">
                <a16:creationId xmlns:a16="http://schemas.microsoft.com/office/drawing/2014/main" id="{027C97E4-1886-08F1-3170-B2CEBA5C5BFF}"/>
              </a:ext>
            </a:extLst>
          </p:cNvPr>
          <p:cNvSpPr txBox="1"/>
          <p:nvPr/>
        </p:nvSpPr>
        <p:spPr>
          <a:xfrm>
            <a:off x="821849" y="1711240"/>
            <a:ext cx="7416800"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dirty="0">
                <a:ea typeface="Calibri"/>
                <a:cs typeface="Segoe UI"/>
              </a:rPr>
              <a:t>The points to watch each are identified in the booklet and on the website link</a:t>
            </a:r>
            <a:endParaRPr lang="en-GB" sz="1300" dirty="0">
              <a:cs typeface="Segoe UI"/>
            </a:endParaRPr>
          </a:p>
          <a:p>
            <a:endParaRPr lang="en-GB" sz="1300" u="sng" dirty="0">
              <a:solidFill>
                <a:srgbClr val="0563C1"/>
              </a:solidFill>
              <a:cs typeface="Segoe UI"/>
            </a:endParaRPr>
          </a:p>
          <a:p>
            <a:endParaRPr lang="en-GB" sz="1300" u="sng" dirty="0">
              <a:solidFill>
                <a:srgbClr val="0563C1"/>
              </a:solidFill>
              <a:cs typeface="Segoe UI"/>
            </a:endParaRPr>
          </a:p>
          <a:p>
            <a:r>
              <a:rPr lang="en-GB" sz="1300" u="sng" dirty="0">
                <a:solidFill>
                  <a:srgbClr val="0563C1"/>
                </a:solidFill>
                <a:cs typeface="Segoe UI"/>
                <a:hlinkClick r:id="rId2">
                  <a:extLst>
                    <a:ext uri="{A12FA001-AC4F-418D-AE19-62706E023703}">
                      <ahyp:hlinkClr xmlns:ahyp="http://schemas.microsoft.com/office/drawing/2018/hyperlinkcolor" val="tx"/>
                    </a:ext>
                  </a:extLst>
                </a:hlinkClick>
              </a:rPr>
              <a:t>Understanding The Water Cycle and Carbon Cycle</a:t>
            </a:r>
            <a:r>
              <a:rPr lang="en-GB" dirty="0">
                <a:solidFill>
                  <a:srgbClr val="FFFFFF"/>
                </a:solidFill>
              </a:rPr>
              <a:t> </a:t>
            </a:r>
            <a:endParaRPr lang="en-US">
              <a:ea typeface="Calibri"/>
              <a:cs typeface="Calibri"/>
            </a:endParaRPr>
          </a:p>
        </p:txBody>
      </p:sp>
    </p:spTree>
    <p:extLst>
      <p:ext uri="{BB962C8B-B14F-4D97-AF65-F5344CB8AC3E}">
        <p14:creationId xmlns:p14="http://schemas.microsoft.com/office/powerpoint/2010/main" val="1608218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5A3A-0CCA-3EFD-8305-1F70FBE1EF67}"/>
              </a:ext>
            </a:extLst>
          </p:cNvPr>
          <p:cNvSpPr>
            <a:spLocks noGrp="1"/>
          </p:cNvSpPr>
          <p:nvPr>
            <p:ph type="title"/>
          </p:nvPr>
        </p:nvSpPr>
        <p:spPr/>
        <p:txBody>
          <a:bodyPr/>
          <a:lstStyle/>
          <a:p>
            <a:endParaRPr lang="en-US"/>
          </a:p>
        </p:txBody>
      </p:sp>
      <p:pic>
        <p:nvPicPr>
          <p:cNvPr id="4" name="Online Media 3" title="The Flood/Storm Hydrograph River Discharge GCSE A Level Geography Revision">
            <a:hlinkClick r:id="" action="ppaction://media"/>
            <a:extLst>
              <a:ext uri="{FF2B5EF4-FFF2-40B4-BE49-F238E27FC236}">
                <a16:creationId xmlns:a16="http://schemas.microsoft.com/office/drawing/2014/main" id="{6D9E4912-0BF1-D292-7F3B-3194ABDDFE20}"/>
              </a:ext>
            </a:extLst>
          </p:cNvPr>
          <p:cNvPicPr>
            <a:picLocks noGrp="1" noRot="1" noChangeAspect="1"/>
          </p:cNvPicPr>
          <p:nvPr>
            <p:ph idx="1"/>
            <a:videoFile r:link="rId1"/>
          </p:nvPr>
        </p:nvPicPr>
        <p:blipFill>
          <a:blip r:embed="rId3"/>
          <a:stretch>
            <a:fillRect/>
          </a:stretch>
        </p:blipFill>
        <p:spPr>
          <a:xfrm>
            <a:off x="720725" y="1825625"/>
            <a:ext cx="7700963" cy="4351338"/>
          </a:xfrm>
        </p:spPr>
      </p:pic>
    </p:spTree>
    <p:extLst>
      <p:ext uri="{BB962C8B-B14F-4D97-AF65-F5344CB8AC3E}">
        <p14:creationId xmlns:p14="http://schemas.microsoft.com/office/powerpoint/2010/main" val="290706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F134825D4A54693DB3AA8C4E41EBC" ma:contentTypeVersion="25" ma:contentTypeDescription="Create a new document." ma:contentTypeScope="" ma:versionID="60382d54b5bc3df291fb03490d5df2c1">
  <xsd:schema xmlns:xsd="http://www.w3.org/2001/XMLSchema" xmlns:xs="http://www.w3.org/2001/XMLSchema" xmlns:p="http://schemas.microsoft.com/office/2006/metadata/properties" xmlns:ns2="3a2ad050-3c60-42b7-a2ae-5288fc534a37" xmlns:ns3="b26a1134-8e7b-43e4-abc0-9133c44f8f68" targetNamespace="http://schemas.microsoft.com/office/2006/metadata/properties" ma:root="true" ma:fieldsID="a02746516604c7f0fed23b396aa3ab3a" ns2:_="" ns3:_="">
    <xsd:import namespace="3a2ad050-3c60-42b7-a2ae-5288fc534a37"/>
    <xsd:import namespace="b26a1134-8e7b-43e4-abc0-9133c44f8f68"/>
    <xsd:element name="properties">
      <xsd:complexType>
        <xsd:sequence>
          <xsd:element name="documentManagement">
            <xsd:complexType>
              <xsd:all>
                <xsd:element ref="ns2:eaee99a3b65741ec86433ec881e2607b" minOccurs="0"/>
                <xsd:element ref="ns2:TaxCatchAll" minOccurs="0"/>
                <xsd:element ref="ns2:l5bca6976c3f46b4b72ac5f892968213" minOccurs="0"/>
                <xsd:element ref="ns2:f5c6631f7d284bf8a1eb86232792c18a" minOccurs="0"/>
                <xsd:element ref="ns2:i81f589b0b304aa59ac6ce540d9ea722" minOccurs="0"/>
                <xsd:element ref="ns2:PersonalIdentificationData" minOccurs="0"/>
                <xsd:element ref="ns2:KeyStage" minOccurs="0"/>
                <xsd:element ref="ns2:Year" minOccurs="0"/>
                <xsd:element ref="ns2:Lesson" minOccurs="0"/>
                <xsd:element ref="ns2:CustomTags" minOccurs="0"/>
                <xsd:element ref="ns2:CurriculumSubject"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2ad050-3c60-42b7-a2ae-5288fc534a37" elementFormDefault="qualified">
    <xsd:import namespace="http://schemas.microsoft.com/office/2006/documentManagement/types"/>
    <xsd:import namespace="http://schemas.microsoft.com/office/infopath/2007/PartnerControls"/>
    <xsd:element name="eaee99a3b65741ec86433ec881e2607b" ma:index="9" nillable="true" ma:taxonomy="true" ma:internalName="eaee99a3b65741ec86433ec881e2607b" ma:taxonomyFieldName="Topic" ma:displayName="Topic" ma:fieldId="{eaee99a3-b657-41ec-8643-3ec881e2607b}" ma:sspId="59225b58-e3d2-4ce2-b8c8-b95fb5472c4f" ma:termSetId="a8c5a09f-93dc-43eb-a947-5f7308f0125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16da183c-2164-4b47-a29e-14a7c14f4a33}" ma:internalName="TaxCatchAll" ma:showField="CatchAllData" ma:web="3a2ad050-3c60-42b7-a2ae-5288fc534a37">
      <xsd:complexType>
        <xsd:complexContent>
          <xsd:extension base="dms:MultiChoiceLookup">
            <xsd:sequence>
              <xsd:element name="Value" type="dms:Lookup" maxOccurs="unbounded" minOccurs="0" nillable="true"/>
            </xsd:sequence>
          </xsd:extension>
        </xsd:complexContent>
      </xsd:complexType>
    </xsd:element>
    <xsd:element name="l5bca6976c3f46b4b72ac5f892968213" ma:index="12" nillable="true" ma:taxonomy="true" ma:internalName="l5bca6976c3f46b4b72ac5f892968213" ma:taxonomyFieldName="Exam_x0020_Board" ma:displayName="Exam Board" ma:fieldId="{55bca697-6c3f-46b4-b72a-c5f892968213}" ma:sspId="59225b58-e3d2-4ce2-b8c8-b95fb5472c4f" ma:termSetId="7ff01458-f10a-4d8b-8ea8-0251811fd9dc" ma:anchorId="00000000-0000-0000-0000-000000000000" ma:open="false" ma:isKeyword="false">
      <xsd:complexType>
        <xsd:sequence>
          <xsd:element ref="pc:Terms" minOccurs="0" maxOccurs="1"/>
        </xsd:sequence>
      </xsd:complexType>
    </xsd:element>
    <xsd:element name="f5c6631f7d284bf8a1eb86232792c18a" ma:index="14" nillable="true" ma:taxonomy="true" ma:internalName="f5c6631f7d284bf8a1eb86232792c18a" ma:taxonomyFieldName="Week" ma:displayName="Week" ma:fieldId="{f5c6631f-7d28-4bf8-a1eb-86232792c18a}" ma:sspId="59225b58-e3d2-4ce2-b8c8-b95fb5472c4f" ma:termSetId="e6742770-d5b4-4644-98a0-94f43a02e985" ma:anchorId="00000000-0000-0000-0000-000000000000" ma:open="false" ma:isKeyword="false">
      <xsd:complexType>
        <xsd:sequence>
          <xsd:element ref="pc:Terms" minOccurs="0" maxOccurs="1"/>
        </xsd:sequence>
      </xsd:complexType>
    </xsd:element>
    <xsd:element name="i81f589b0b304aa59ac6ce540d9ea722" ma:index="16" nillable="true" ma:taxonomy="true" ma:internalName="i81f589b0b304aa59ac6ce540d9ea722" ma:taxonomyFieldName="Term" ma:displayName="Term" ma:fieldId="{281f589b-0b30-4aa5-9ac6-ce540d9ea722}" ma:sspId="59225b58-e3d2-4ce2-b8c8-b95fb5472c4f" ma:termSetId="7bb8ffaa-c7a0-4459-9259-f630ab84ca9b" ma:anchorId="00000000-0000-0000-0000-000000000000" ma:open="false" ma:isKeyword="false">
      <xsd:complexType>
        <xsd:sequence>
          <xsd:element ref="pc:Terms" minOccurs="0" maxOccurs="1"/>
        </xsd:sequence>
      </xsd:complexType>
    </xsd:element>
    <xsd:element name="PersonalIdentificationData" ma:index="17" nillable="true" ma:displayName="Personal Identification Data" ma:internalName="Personal_x0020_Identification_x0020_Data">
      <xsd:simpleType>
        <xsd:restriction base="dms:Choice">
          <xsd:enumeration value="No"/>
          <xsd:enumeration value="Yes"/>
        </xsd:restriction>
      </xsd:simpleType>
    </xsd:element>
    <xsd:element name="KeyStage" ma:index="18" nillable="true" ma:displayName="Key Stage" ma:default="KS4" ma:internalName="Key_x0020_Stage">
      <xsd:simpleType>
        <xsd:restriction base="dms:Text"/>
      </xsd:simpleType>
    </xsd:element>
    <xsd:element name="Year" ma:index="19" nillable="true" ma:displayName="Year" ma:default="Year 11" ma:internalName="Year">
      <xsd:simpleType>
        <xsd:restriction base="dms:Text"/>
      </xsd:simpleType>
    </xsd:element>
    <xsd:element name="Lesson" ma:index="20" nillable="true" ma:displayName="Lesson" ma:internalName="Lesson">
      <xsd:simpleType>
        <xsd:restriction base="dms:Text"/>
      </xsd:simpleType>
    </xsd:element>
    <xsd:element name="CustomTags" ma:index="21" nillable="true" ma:displayName="Custom Tags" ma:internalName="Custom_x0020_Tags">
      <xsd:simpleType>
        <xsd:restriction base="dms:Text"/>
      </xsd:simpleType>
    </xsd:element>
    <xsd:element name="CurriculumSubject" ma:index="22" nillable="true" ma:displayName="Curriculum Subject" ma:default="Registration Year 11" ma:internalName="Curriculum_x0020_Subject">
      <xsd:simpleType>
        <xsd:restriction base="dms:Text"/>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6a1134-8e7b-43e4-abc0-9133c44f8f68"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3a2ad050-3c60-42b7-a2ae-5288fc534a37" xsi:nil="true"/>
    <TaxCatchAll xmlns="3a2ad050-3c60-42b7-a2ae-5288fc534a37" xsi:nil="true"/>
    <Lesson xmlns="3a2ad050-3c60-42b7-a2ae-5288fc534a37" xsi:nil="true"/>
    <i81f589b0b304aa59ac6ce540d9ea722 xmlns="3a2ad050-3c60-42b7-a2ae-5288fc534a37">
      <Terms xmlns="http://schemas.microsoft.com/office/infopath/2007/PartnerControls"/>
    </i81f589b0b304aa59ac6ce540d9ea722>
    <l5bca6976c3f46b4b72ac5f892968213 xmlns="3a2ad050-3c60-42b7-a2ae-5288fc534a37">
      <Terms xmlns="http://schemas.microsoft.com/office/infopath/2007/PartnerControls"/>
    </l5bca6976c3f46b4b72ac5f892968213>
    <PersonalIdentificationData xmlns="3a2ad050-3c60-42b7-a2ae-5288fc534a37" xsi:nil="true"/>
    <f5c6631f7d284bf8a1eb86232792c18a xmlns="3a2ad050-3c60-42b7-a2ae-5288fc534a37">
      <Terms xmlns="http://schemas.microsoft.com/office/infopath/2007/PartnerControls"/>
    </f5c6631f7d284bf8a1eb86232792c18a>
    <eaee99a3b65741ec86433ec881e2607b xmlns="3a2ad050-3c60-42b7-a2ae-5288fc534a37">
      <Terms xmlns="http://schemas.microsoft.com/office/infopath/2007/PartnerControls"/>
    </eaee99a3b65741ec86433ec881e2607b>
    <CustomTags xmlns="3a2ad050-3c60-42b7-a2ae-5288fc534a37" xsi:nil="true"/>
    <KeyStage xmlns="3a2ad050-3c60-42b7-a2ae-5288fc534a37">KS4</KeyStage>
    <CurriculumSubject xmlns="3a2ad050-3c60-42b7-a2ae-5288fc534a37">Registration Year 11</CurriculumSubject>
  </documentManagement>
</p:properties>
</file>

<file path=customXml/itemProps1.xml><?xml version="1.0" encoding="utf-8"?>
<ds:datastoreItem xmlns:ds="http://schemas.openxmlformats.org/officeDocument/2006/customXml" ds:itemID="{336AEE57-F2B2-42D8-A386-BE0997F0F46C}"/>
</file>

<file path=customXml/itemProps2.xml><?xml version="1.0" encoding="utf-8"?>
<ds:datastoreItem xmlns:ds="http://schemas.openxmlformats.org/officeDocument/2006/customXml" ds:itemID="{5DAE88D0-08A8-40A1-B036-873C96B3AC78}">
  <ds:schemaRefs>
    <ds:schemaRef ds:uri="http://schemas.microsoft.com/sharepoint/v3/contenttype/forms"/>
  </ds:schemaRefs>
</ds:datastoreItem>
</file>

<file path=customXml/itemProps3.xml><?xml version="1.0" encoding="utf-8"?>
<ds:datastoreItem xmlns:ds="http://schemas.openxmlformats.org/officeDocument/2006/customXml" ds:itemID="{BB390FC2-8DCB-4DAF-A69C-FA5166E936A0}">
  <ds:schemaRefs>
    <ds:schemaRef ds:uri="http://schemas.microsoft.com/office/2006/metadata/properties"/>
    <ds:schemaRef ds:uri="http://schemas.microsoft.com/office/infopath/2007/PartnerControls"/>
    <ds:schemaRef ds:uri="7601d6bc-1a4b-4ecb-9835-55314fa40c07"/>
    <ds:schemaRef ds:uri="feccbf83-0172-4629-ad5e-195c21455f2e"/>
  </ds:schemaRefs>
</ds:datastoreItem>
</file>

<file path=docProps/app.xml><?xml version="1.0" encoding="utf-8"?>
<Properties xmlns="http://schemas.openxmlformats.org/officeDocument/2006/extended-properties" xmlns:vt="http://schemas.openxmlformats.org/officeDocument/2006/docPropsVTypes">
  <Template>Office Theme</Template>
  <TotalTime>438</TotalTime>
  <Words>488</Words>
  <Application>Microsoft Office PowerPoint</Application>
  <PresentationFormat>On-screen Show (4:3)</PresentationFormat>
  <Paragraphs>80</Paragraphs>
  <Slides>17</Slides>
  <Notes>10</Notes>
  <HiddenSlides>0</HiddenSlides>
  <MMClips>6</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Cornell Notes</vt:lpstr>
      <vt:lpstr>Cornell Notes</vt:lpstr>
      <vt:lpstr>Water &amp; Carbon Videos</vt:lpstr>
      <vt:lpstr>PowerPoint Presentation</vt:lpstr>
      <vt:lpstr>PowerPoint Presentation</vt:lpstr>
      <vt:lpstr>PowerPoint Presentation</vt:lpstr>
      <vt:lpstr>Changing Places Introduction </vt:lpstr>
      <vt:lpstr>Mind Mapping </vt:lpstr>
      <vt:lpstr>Venn Diagram</vt:lpstr>
      <vt:lpstr>Revise It</vt:lpstr>
      <vt:lpstr>Revise It</vt:lpstr>
      <vt:lpstr>Assess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Bennett</dc:creator>
  <cp:lastModifiedBy>Susan Stangroom</cp:lastModifiedBy>
  <cp:revision>87</cp:revision>
  <dcterms:created xsi:type="dcterms:W3CDTF">2021-05-04T14:30:50Z</dcterms:created>
  <dcterms:modified xsi:type="dcterms:W3CDTF">2025-05-20T06:38:19Z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0x010100638F134825D4A54693DB3AA8C4E41EBC</vt:lpwstr>
  </property>
  <property fmtid="{D5CDD505-2E9C-101B-9397-08002B2CF9AE}" pid="3" name="Staff Category">
    <vt:lpwstr/>
  </property>
  <property fmtid="{D5CDD505-2E9C-101B-9397-08002B2CF9AE}" pid="4" name="Topic">
    <vt:lpwstr/>
  </property>
  <property fmtid="{D5CDD505-2E9C-101B-9397-08002B2CF9AE}" pid="5" name="MediaServiceImageTags">
    <vt:lpwstr/>
  </property>
  <property fmtid="{D5CDD505-2E9C-101B-9397-08002B2CF9AE}" pid="6" name="Term">
    <vt:lpwstr/>
  </property>
  <property fmtid="{D5CDD505-2E9C-101B-9397-08002B2CF9AE}" pid="7" name="Week">
    <vt:lpwstr/>
  </property>
  <property fmtid="{D5CDD505-2E9C-101B-9397-08002B2CF9AE}" pid="8" name="Exam Board">
    <vt:lpwstr/>
  </property>
  <property fmtid="{D5CDD505-2E9C-101B-9397-08002B2CF9AE}" pid="9" name="Staff_x0020_Category">
    <vt:lpwstr/>
  </property>
  <property fmtid="{D5CDD505-2E9C-101B-9397-08002B2CF9AE}" pid="10" name="Exam_x0020_Board">
    <vt:lpwstr/>
  </property>
</Properties>
</file>